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57" r:id="rId6"/>
    <p:sldId id="258" r:id="rId7"/>
    <p:sldId id="303" r:id="rId8"/>
    <p:sldId id="259" r:id="rId9"/>
    <p:sldId id="306" r:id="rId10"/>
    <p:sldId id="261" r:id="rId11"/>
    <p:sldId id="298" r:id="rId12"/>
    <p:sldId id="307" r:id="rId13"/>
    <p:sldId id="263" r:id="rId14"/>
    <p:sldId id="264" r:id="rId15"/>
    <p:sldId id="301" r:id="rId16"/>
    <p:sldId id="310" r:id="rId17"/>
    <p:sldId id="302" r:id="rId18"/>
    <p:sldId id="266" r:id="rId19"/>
    <p:sldId id="283" r:id="rId20"/>
    <p:sldId id="267" r:id="rId21"/>
    <p:sldId id="284" r:id="rId22"/>
    <p:sldId id="285" r:id="rId23"/>
    <p:sldId id="286" r:id="rId24"/>
    <p:sldId id="287" r:id="rId25"/>
    <p:sldId id="288" r:id="rId26"/>
    <p:sldId id="289" r:id="rId27"/>
    <p:sldId id="313" r:id="rId28"/>
    <p:sldId id="268" r:id="rId29"/>
    <p:sldId id="324" r:id="rId30"/>
    <p:sldId id="291" r:id="rId31"/>
    <p:sldId id="294" r:id="rId32"/>
    <p:sldId id="320" r:id="rId33"/>
    <p:sldId id="323" r:id="rId34"/>
    <p:sldId id="292" r:id="rId35"/>
    <p:sldId id="295" r:id="rId36"/>
    <p:sldId id="325" r:id="rId37"/>
    <p:sldId id="326" r:id="rId38"/>
    <p:sldId id="293" r:id="rId39"/>
    <p:sldId id="296" r:id="rId40"/>
    <p:sldId id="297" r:id="rId41"/>
    <p:sldId id="328" r:id="rId42"/>
    <p:sldId id="329" r:id="rId43"/>
    <p:sldId id="314" r:id="rId44"/>
    <p:sldId id="315" r:id="rId45"/>
    <p:sldId id="318" r:id="rId46"/>
    <p:sldId id="322" r:id="rId47"/>
    <p:sldId id="321" r:id="rId48"/>
    <p:sldId id="344" r:id="rId49"/>
    <p:sldId id="345" r:id="rId50"/>
    <p:sldId id="336" r:id="rId51"/>
    <p:sldId id="337" r:id="rId52"/>
    <p:sldId id="317" r:id="rId53"/>
    <p:sldId id="270" r:id="rId54"/>
    <p:sldId id="271" r:id="rId55"/>
    <p:sldId id="282" r:id="rId56"/>
    <p:sldId id="280" r:id="rId57"/>
    <p:sldId id="281" r:id="rId58"/>
    <p:sldId id="330" r:id="rId59"/>
    <p:sldId id="331" r:id="rId60"/>
    <p:sldId id="273" r:id="rId61"/>
    <p:sldId id="332" r:id="rId62"/>
    <p:sldId id="338" r:id="rId63"/>
    <p:sldId id="346" r:id="rId64"/>
    <p:sldId id="348" r:id="rId65"/>
    <p:sldId id="347" r:id="rId66"/>
    <p:sldId id="275" r:id="rId67"/>
    <p:sldId id="277" r:id="rId68"/>
    <p:sldId id="278" r:id="rId69"/>
  </p:sldIdLst>
  <p:sldSz cx="18288000" cy="10287000"/>
  <p:notesSz cx="6858000" cy="9144000"/>
  <p:embeddedFontLst>
    <p:embeddedFont>
      <p:font typeface="Cooper BT Bold" panose="020B0604020202020204" charset="0"/>
      <p:regular r:id="rId70"/>
    </p:embeddedFont>
    <p:embeddedFont>
      <p:font typeface="TAN St. Canard" panose="020B0604020202020204" charset="0"/>
      <p:regular r:id="rId7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3B872E-2779-0E36-70B1-EB0E7038DD9D}" v="48" dt="2024-11-25T05:10:12.929"/>
    <p1510:client id="{10FEA341-30ED-A172-C277-A1CDB0A6B795}" v="17" dt="2024-11-25T00:49:00.093"/>
    <p1510:client id="{16A8C76A-4B21-42FC-8328-B7B32893D3EB}" v="350" dt="2024-11-25T04:04:41.114"/>
    <p1510:client id="{5986025F-24C5-4DEB-A801-F91F9526FEB8}" v="26" dt="2024-11-24T23:48:25.310"/>
    <p1510:client id="{70E5D51F-A1B5-7A45-9EB7-F83DD97AAE2E}" v="207" dt="2024-11-25T05:11:12.873"/>
    <p1510:client id="{86DA9BEE-20C4-5E0D-5974-DF89A6AD70FD}" v="33" dt="2024-11-25T01:13:54.675"/>
    <p1510:client id="{D13177EB-662E-3F04-33F2-F0A9F82CA315}" v="317" dt="2024-11-25T04:57:02.239"/>
    <p1510:client id="{D9E089C9-59A7-0039-CDE7-D75FF7B6E87C}" v="232" dt="2024-11-25T04:38:07.567"/>
    <p1510:client id="{DC1D455E-D689-31E5-B452-89D2709A9B9A}" v="139" dt="2024-11-25T04:50:24.546"/>
    <p1510:client id="{EA308E3C-CEDE-4D43-9FC9-5BA63433625A}" v="1671" dt="2024-11-25T05:20:57.817"/>
    <p1510:client id="{F071F795-E9DD-E95F-CB61-EF5F9B5E083D}" v="1773" dt="2024-11-25T02:30:26.111"/>
    <p1510:client id="{FEE82776-0BBF-4BFE-A4C4-D46C91BDE1E7}" v="312" dt="2024-11-25T03:49:44.1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774" y="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1.fntdata"/><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font" Target="fonts/font2.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4AE30F-C785-4E88-9938-4B29A8AA101B}" type="doc">
      <dgm:prSet loTypeId="urn:microsoft.com/office/officeart/2005/8/layout/cycle7" loCatId="cycle" qsTypeId="urn:microsoft.com/office/officeart/2005/8/quickstyle/simple5" qsCatId="simple" csTypeId="urn:microsoft.com/office/officeart/2005/8/colors/accent1_2" csCatId="accent1" phldr="1"/>
      <dgm:spPr/>
      <dgm:t>
        <a:bodyPr/>
        <a:lstStyle/>
        <a:p>
          <a:endParaRPr lang="en-US"/>
        </a:p>
      </dgm:t>
    </dgm:pt>
    <dgm:pt modelId="{838E989E-2D68-4936-B86B-5463BC0B5EE3}">
      <dgm:prSet phldrT="[Text]" phldr="0"/>
      <dgm:spPr/>
      <dgm:t>
        <a:bodyPr/>
        <a:lstStyle/>
        <a:p>
          <a:pPr rtl="0"/>
          <a:r>
            <a:rPr lang="en-US" b="1">
              <a:latin typeface="Times New Roman"/>
              <a:cs typeface="Times New Roman"/>
            </a:rPr>
            <a:t>Identifying Crime Trends</a:t>
          </a:r>
          <a:endParaRPr lang="en-US"/>
        </a:p>
      </dgm:t>
    </dgm:pt>
    <dgm:pt modelId="{D62253BF-E174-40BB-8FBC-30F62BABA183}" type="parTrans" cxnId="{899187F8-25B2-4B01-B385-F17B27F3541B}">
      <dgm:prSet/>
      <dgm:spPr/>
      <dgm:t>
        <a:bodyPr/>
        <a:lstStyle/>
        <a:p>
          <a:endParaRPr lang="en-US"/>
        </a:p>
      </dgm:t>
    </dgm:pt>
    <dgm:pt modelId="{7D388AE7-25E1-4B2C-8645-1A44F27059EE}" type="sibTrans" cxnId="{899187F8-25B2-4B01-B385-F17B27F3541B}">
      <dgm:prSet/>
      <dgm:spPr/>
      <dgm:t>
        <a:bodyPr/>
        <a:lstStyle/>
        <a:p>
          <a:endParaRPr lang="en-US"/>
        </a:p>
      </dgm:t>
    </dgm:pt>
    <dgm:pt modelId="{49E42252-DA83-4F69-9470-EC27142749E4}">
      <dgm:prSet phldrT="[Text]" phldr="0"/>
      <dgm:spPr/>
      <dgm:t>
        <a:bodyPr/>
        <a:lstStyle/>
        <a:p>
          <a:pPr rtl="0"/>
          <a:r>
            <a:rPr lang="en-CA" b="1">
              <a:latin typeface="Times New Roman"/>
              <a:cs typeface="Times New Roman"/>
            </a:rPr>
            <a:t>Anomaly Detection</a:t>
          </a:r>
          <a:endParaRPr lang="en-US"/>
        </a:p>
      </dgm:t>
    </dgm:pt>
    <dgm:pt modelId="{81F809AB-A9A0-4A5D-BDCB-55BF4AEAB8B7}" type="parTrans" cxnId="{83633E5A-03BD-4763-B7DE-F8D67BF8E751}">
      <dgm:prSet/>
      <dgm:spPr/>
      <dgm:t>
        <a:bodyPr/>
        <a:lstStyle/>
        <a:p>
          <a:endParaRPr lang="en-US"/>
        </a:p>
      </dgm:t>
    </dgm:pt>
    <dgm:pt modelId="{9285EBD0-F4A3-4CFB-BA3D-3FB5529B69FE}" type="sibTrans" cxnId="{83633E5A-03BD-4763-B7DE-F8D67BF8E751}">
      <dgm:prSet/>
      <dgm:spPr/>
      <dgm:t>
        <a:bodyPr/>
        <a:lstStyle/>
        <a:p>
          <a:endParaRPr lang="en-US"/>
        </a:p>
      </dgm:t>
    </dgm:pt>
    <dgm:pt modelId="{0735B9FF-28A7-4906-93B3-B3C422D24E8C}">
      <dgm:prSet phldrT="[Text]" phldr="0"/>
      <dgm:spPr/>
      <dgm:t>
        <a:bodyPr/>
        <a:lstStyle/>
        <a:p>
          <a:pPr rtl="0"/>
          <a:r>
            <a:rPr lang="en-CA" b="1">
              <a:latin typeface="Times New Roman"/>
              <a:cs typeface="Times New Roman"/>
            </a:rPr>
            <a:t>Crime Type Prediction and Prevention</a:t>
          </a:r>
          <a:endParaRPr lang="en-US"/>
        </a:p>
      </dgm:t>
    </dgm:pt>
    <dgm:pt modelId="{EF8DE37D-E7A1-4042-BF50-E9C96B74B866}" type="parTrans" cxnId="{5BC59690-F8DE-4846-8164-7E656DF8F2EC}">
      <dgm:prSet/>
      <dgm:spPr/>
      <dgm:t>
        <a:bodyPr/>
        <a:lstStyle/>
        <a:p>
          <a:endParaRPr lang="en-US"/>
        </a:p>
      </dgm:t>
    </dgm:pt>
    <dgm:pt modelId="{43432E5C-3318-4AC7-AEB6-85063153A3D3}" type="sibTrans" cxnId="{5BC59690-F8DE-4846-8164-7E656DF8F2EC}">
      <dgm:prSet/>
      <dgm:spPr/>
      <dgm:t>
        <a:bodyPr/>
        <a:lstStyle/>
        <a:p>
          <a:endParaRPr lang="en-US"/>
        </a:p>
      </dgm:t>
    </dgm:pt>
    <dgm:pt modelId="{D7DFCE09-DDCF-4D69-9DED-A3986B57B912}" type="pres">
      <dgm:prSet presAssocID="{2D4AE30F-C785-4E88-9938-4B29A8AA101B}" presName="Name0" presStyleCnt="0">
        <dgm:presLayoutVars>
          <dgm:dir/>
          <dgm:resizeHandles val="exact"/>
        </dgm:presLayoutVars>
      </dgm:prSet>
      <dgm:spPr/>
    </dgm:pt>
    <dgm:pt modelId="{C79EEBAF-6F5C-4D1C-A0C5-E8740372529F}" type="pres">
      <dgm:prSet presAssocID="{838E989E-2D68-4936-B86B-5463BC0B5EE3}" presName="node" presStyleLbl="node1" presStyleIdx="0" presStyleCnt="3">
        <dgm:presLayoutVars>
          <dgm:bulletEnabled val="1"/>
        </dgm:presLayoutVars>
      </dgm:prSet>
      <dgm:spPr/>
    </dgm:pt>
    <dgm:pt modelId="{D6CA829C-F102-4595-88E1-258EFA65719F}" type="pres">
      <dgm:prSet presAssocID="{7D388AE7-25E1-4B2C-8645-1A44F27059EE}" presName="sibTrans" presStyleLbl="sibTrans2D1" presStyleIdx="0" presStyleCnt="3"/>
      <dgm:spPr/>
    </dgm:pt>
    <dgm:pt modelId="{11ED7B98-BAAF-4338-9867-B11604137AAC}" type="pres">
      <dgm:prSet presAssocID="{7D388AE7-25E1-4B2C-8645-1A44F27059EE}" presName="connectorText" presStyleLbl="sibTrans2D1" presStyleIdx="0" presStyleCnt="3"/>
      <dgm:spPr/>
    </dgm:pt>
    <dgm:pt modelId="{30BF5D7D-8074-43AD-BB75-B310453BE127}" type="pres">
      <dgm:prSet presAssocID="{49E42252-DA83-4F69-9470-EC27142749E4}" presName="node" presStyleLbl="node1" presStyleIdx="1" presStyleCnt="3">
        <dgm:presLayoutVars>
          <dgm:bulletEnabled val="1"/>
        </dgm:presLayoutVars>
      </dgm:prSet>
      <dgm:spPr/>
    </dgm:pt>
    <dgm:pt modelId="{8383F675-3CFC-4065-9DC3-6021F9B14E30}" type="pres">
      <dgm:prSet presAssocID="{9285EBD0-F4A3-4CFB-BA3D-3FB5529B69FE}" presName="sibTrans" presStyleLbl="sibTrans2D1" presStyleIdx="1" presStyleCnt="3"/>
      <dgm:spPr/>
    </dgm:pt>
    <dgm:pt modelId="{0136D9CE-3820-4C3E-A8C8-447F790CC8F7}" type="pres">
      <dgm:prSet presAssocID="{9285EBD0-F4A3-4CFB-BA3D-3FB5529B69FE}" presName="connectorText" presStyleLbl="sibTrans2D1" presStyleIdx="1" presStyleCnt="3"/>
      <dgm:spPr/>
    </dgm:pt>
    <dgm:pt modelId="{64C2AE67-E840-4700-9D1B-98727B67AD6F}" type="pres">
      <dgm:prSet presAssocID="{0735B9FF-28A7-4906-93B3-B3C422D24E8C}" presName="node" presStyleLbl="node1" presStyleIdx="2" presStyleCnt="3">
        <dgm:presLayoutVars>
          <dgm:bulletEnabled val="1"/>
        </dgm:presLayoutVars>
      </dgm:prSet>
      <dgm:spPr/>
    </dgm:pt>
    <dgm:pt modelId="{8B917DB3-9344-435A-B345-018154A9241E}" type="pres">
      <dgm:prSet presAssocID="{43432E5C-3318-4AC7-AEB6-85063153A3D3}" presName="sibTrans" presStyleLbl="sibTrans2D1" presStyleIdx="2" presStyleCnt="3"/>
      <dgm:spPr/>
    </dgm:pt>
    <dgm:pt modelId="{9D64D406-237B-4A68-AD5B-729801685BB7}" type="pres">
      <dgm:prSet presAssocID="{43432E5C-3318-4AC7-AEB6-85063153A3D3}" presName="connectorText" presStyleLbl="sibTrans2D1" presStyleIdx="2" presStyleCnt="3"/>
      <dgm:spPr/>
    </dgm:pt>
  </dgm:ptLst>
  <dgm:cxnLst>
    <dgm:cxn modelId="{446A3529-009A-4C80-9CA2-B6FD4A6713B1}" type="presOf" srcId="{43432E5C-3318-4AC7-AEB6-85063153A3D3}" destId="{8B917DB3-9344-435A-B345-018154A9241E}" srcOrd="0" destOrd="0" presId="urn:microsoft.com/office/officeart/2005/8/layout/cycle7"/>
    <dgm:cxn modelId="{8E6A084A-776D-4AE0-B089-65C35C4C3CCE}" type="presOf" srcId="{9285EBD0-F4A3-4CFB-BA3D-3FB5529B69FE}" destId="{0136D9CE-3820-4C3E-A8C8-447F790CC8F7}" srcOrd="1" destOrd="0" presId="urn:microsoft.com/office/officeart/2005/8/layout/cycle7"/>
    <dgm:cxn modelId="{3456A64B-D02F-4A90-A0F8-13B06C02D6AB}" type="presOf" srcId="{2D4AE30F-C785-4E88-9938-4B29A8AA101B}" destId="{D7DFCE09-DDCF-4D69-9DED-A3986B57B912}" srcOrd="0" destOrd="0" presId="urn:microsoft.com/office/officeart/2005/8/layout/cycle7"/>
    <dgm:cxn modelId="{8117D151-D480-42B2-98F4-C8C2E055C4DE}" type="presOf" srcId="{49E42252-DA83-4F69-9470-EC27142749E4}" destId="{30BF5D7D-8074-43AD-BB75-B310453BE127}" srcOrd="0" destOrd="0" presId="urn:microsoft.com/office/officeart/2005/8/layout/cycle7"/>
    <dgm:cxn modelId="{83633E5A-03BD-4763-B7DE-F8D67BF8E751}" srcId="{2D4AE30F-C785-4E88-9938-4B29A8AA101B}" destId="{49E42252-DA83-4F69-9470-EC27142749E4}" srcOrd="1" destOrd="0" parTransId="{81F809AB-A9A0-4A5D-BDCB-55BF4AEAB8B7}" sibTransId="{9285EBD0-F4A3-4CFB-BA3D-3FB5529B69FE}"/>
    <dgm:cxn modelId="{5BC59690-F8DE-4846-8164-7E656DF8F2EC}" srcId="{2D4AE30F-C785-4E88-9938-4B29A8AA101B}" destId="{0735B9FF-28A7-4906-93B3-B3C422D24E8C}" srcOrd="2" destOrd="0" parTransId="{EF8DE37D-E7A1-4042-BF50-E9C96B74B866}" sibTransId="{43432E5C-3318-4AC7-AEB6-85063153A3D3}"/>
    <dgm:cxn modelId="{980D77A0-B50F-4E82-A495-99D983D1DD4B}" type="presOf" srcId="{9285EBD0-F4A3-4CFB-BA3D-3FB5529B69FE}" destId="{8383F675-3CFC-4065-9DC3-6021F9B14E30}" srcOrd="0" destOrd="0" presId="urn:microsoft.com/office/officeart/2005/8/layout/cycle7"/>
    <dgm:cxn modelId="{7F5C8BAE-5F5A-41FE-A32E-8FE5CEFCCFF8}" type="presOf" srcId="{838E989E-2D68-4936-B86B-5463BC0B5EE3}" destId="{C79EEBAF-6F5C-4D1C-A0C5-E8740372529F}" srcOrd="0" destOrd="0" presId="urn:microsoft.com/office/officeart/2005/8/layout/cycle7"/>
    <dgm:cxn modelId="{875778B9-C145-41E3-8762-63411C83C7EC}" type="presOf" srcId="{7D388AE7-25E1-4B2C-8645-1A44F27059EE}" destId="{D6CA829C-F102-4595-88E1-258EFA65719F}" srcOrd="0" destOrd="0" presId="urn:microsoft.com/office/officeart/2005/8/layout/cycle7"/>
    <dgm:cxn modelId="{E03234D6-54C5-475A-8E57-5C6D4734E1AE}" type="presOf" srcId="{43432E5C-3318-4AC7-AEB6-85063153A3D3}" destId="{9D64D406-237B-4A68-AD5B-729801685BB7}" srcOrd="1" destOrd="0" presId="urn:microsoft.com/office/officeart/2005/8/layout/cycle7"/>
    <dgm:cxn modelId="{BB4DF1ED-D086-484B-8161-CE53538E7246}" type="presOf" srcId="{7D388AE7-25E1-4B2C-8645-1A44F27059EE}" destId="{11ED7B98-BAAF-4338-9867-B11604137AAC}" srcOrd="1" destOrd="0" presId="urn:microsoft.com/office/officeart/2005/8/layout/cycle7"/>
    <dgm:cxn modelId="{A7BC67F5-C8B0-4BE2-851E-B10A6280FDA6}" type="presOf" srcId="{0735B9FF-28A7-4906-93B3-B3C422D24E8C}" destId="{64C2AE67-E840-4700-9D1B-98727B67AD6F}" srcOrd="0" destOrd="0" presId="urn:microsoft.com/office/officeart/2005/8/layout/cycle7"/>
    <dgm:cxn modelId="{899187F8-25B2-4B01-B385-F17B27F3541B}" srcId="{2D4AE30F-C785-4E88-9938-4B29A8AA101B}" destId="{838E989E-2D68-4936-B86B-5463BC0B5EE3}" srcOrd="0" destOrd="0" parTransId="{D62253BF-E174-40BB-8FBC-30F62BABA183}" sibTransId="{7D388AE7-25E1-4B2C-8645-1A44F27059EE}"/>
    <dgm:cxn modelId="{B5664247-C655-4AC9-99FC-99793EF070C2}" type="presParOf" srcId="{D7DFCE09-DDCF-4D69-9DED-A3986B57B912}" destId="{C79EEBAF-6F5C-4D1C-A0C5-E8740372529F}" srcOrd="0" destOrd="0" presId="urn:microsoft.com/office/officeart/2005/8/layout/cycle7"/>
    <dgm:cxn modelId="{0CCA4DC0-EEFE-47AE-81B0-F3ADA99A2140}" type="presParOf" srcId="{D7DFCE09-DDCF-4D69-9DED-A3986B57B912}" destId="{D6CA829C-F102-4595-88E1-258EFA65719F}" srcOrd="1" destOrd="0" presId="urn:microsoft.com/office/officeart/2005/8/layout/cycle7"/>
    <dgm:cxn modelId="{05E36A8C-A5C1-4323-BA6C-608D50AF308E}" type="presParOf" srcId="{D6CA829C-F102-4595-88E1-258EFA65719F}" destId="{11ED7B98-BAAF-4338-9867-B11604137AAC}" srcOrd="0" destOrd="0" presId="urn:microsoft.com/office/officeart/2005/8/layout/cycle7"/>
    <dgm:cxn modelId="{1DC0251A-6E0D-4061-AD5E-C83E4496EA37}" type="presParOf" srcId="{D7DFCE09-DDCF-4D69-9DED-A3986B57B912}" destId="{30BF5D7D-8074-43AD-BB75-B310453BE127}" srcOrd="2" destOrd="0" presId="urn:microsoft.com/office/officeart/2005/8/layout/cycle7"/>
    <dgm:cxn modelId="{62895183-FB18-4F15-8FA6-08B63A89F9A2}" type="presParOf" srcId="{D7DFCE09-DDCF-4D69-9DED-A3986B57B912}" destId="{8383F675-3CFC-4065-9DC3-6021F9B14E30}" srcOrd="3" destOrd="0" presId="urn:microsoft.com/office/officeart/2005/8/layout/cycle7"/>
    <dgm:cxn modelId="{6B4F73B2-9AA4-4600-B3FC-553B032FCF47}" type="presParOf" srcId="{8383F675-3CFC-4065-9DC3-6021F9B14E30}" destId="{0136D9CE-3820-4C3E-A8C8-447F790CC8F7}" srcOrd="0" destOrd="0" presId="urn:microsoft.com/office/officeart/2005/8/layout/cycle7"/>
    <dgm:cxn modelId="{9845E0AE-51E8-49CB-B85E-D7F2777FD318}" type="presParOf" srcId="{D7DFCE09-DDCF-4D69-9DED-A3986B57B912}" destId="{64C2AE67-E840-4700-9D1B-98727B67AD6F}" srcOrd="4" destOrd="0" presId="urn:microsoft.com/office/officeart/2005/8/layout/cycle7"/>
    <dgm:cxn modelId="{2E3CCABD-E87B-41DA-8D1A-BC8FD4F316EB}" type="presParOf" srcId="{D7DFCE09-DDCF-4D69-9DED-A3986B57B912}" destId="{8B917DB3-9344-435A-B345-018154A9241E}" srcOrd="5" destOrd="0" presId="urn:microsoft.com/office/officeart/2005/8/layout/cycle7"/>
    <dgm:cxn modelId="{D824BEC9-666D-449F-9385-C931487136FF}" type="presParOf" srcId="{8B917DB3-9344-435A-B345-018154A9241E}" destId="{9D64D406-237B-4A68-AD5B-729801685BB7}" srcOrd="0" destOrd="0" presId="urn:microsoft.com/office/officeart/2005/8/layout/cycle7"/>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EEBAF-6F5C-4D1C-A0C5-E8740372529F}">
      <dsp:nvSpPr>
        <dsp:cNvPr id="0" name=""/>
        <dsp:cNvSpPr/>
      </dsp:nvSpPr>
      <dsp:spPr>
        <a:xfrm>
          <a:off x="3651449" y="1747"/>
          <a:ext cx="2549760" cy="127488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b="1" kern="1200">
              <a:latin typeface="Times New Roman"/>
              <a:cs typeface="Times New Roman"/>
            </a:rPr>
            <a:t>Identifying Crime Trends</a:t>
          </a:r>
          <a:endParaRPr lang="en-US" sz="2500" kern="1200"/>
        </a:p>
      </dsp:txBody>
      <dsp:txXfrm>
        <a:off x="3688789" y="39087"/>
        <a:ext cx="2475080" cy="1200200"/>
      </dsp:txXfrm>
    </dsp:sp>
    <dsp:sp modelId="{D6CA829C-F102-4595-88E1-258EFA65719F}">
      <dsp:nvSpPr>
        <dsp:cNvPr id="0" name=""/>
        <dsp:cNvSpPr/>
      </dsp:nvSpPr>
      <dsp:spPr>
        <a:xfrm rot="3600000">
          <a:off x="5314390" y="2240060"/>
          <a:ext cx="1330027" cy="446208"/>
        </a:xfrm>
        <a:prstGeom prst="lef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5448252" y="2329302"/>
        <a:ext cx="1062303" cy="267724"/>
      </dsp:txXfrm>
    </dsp:sp>
    <dsp:sp modelId="{30BF5D7D-8074-43AD-BB75-B310453BE127}">
      <dsp:nvSpPr>
        <dsp:cNvPr id="0" name=""/>
        <dsp:cNvSpPr/>
      </dsp:nvSpPr>
      <dsp:spPr>
        <a:xfrm>
          <a:off x="5757597" y="3649701"/>
          <a:ext cx="2549760" cy="127488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CA" sz="2500" b="1" kern="1200">
              <a:latin typeface="Times New Roman"/>
              <a:cs typeface="Times New Roman"/>
            </a:rPr>
            <a:t>Anomaly Detection</a:t>
          </a:r>
          <a:endParaRPr lang="en-US" sz="2500" kern="1200"/>
        </a:p>
      </dsp:txBody>
      <dsp:txXfrm>
        <a:off x="5794937" y="3687041"/>
        <a:ext cx="2475080" cy="1200200"/>
      </dsp:txXfrm>
    </dsp:sp>
    <dsp:sp modelId="{8383F675-3CFC-4065-9DC3-6021F9B14E30}">
      <dsp:nvSpPr>
        <dsp:cNvPr id="0" name=""/>
        <dsp:cNvSpPr/>
      </dsp:nvSpPr>
      <dsp:spPr>
        <a:xfrm rot="10800000">
          <a:off x="4261316" y="4064038"/>
          <a:ext cx="1330027" cy="446208"/>
        </a:xfrm>
        <a:prstGeom prst="lef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rot="10800000">
        <a:off x="4395178" y="4153280"/>
        <a:ext cx="1062303" cy="267724"/>
      </dsp:txXfrm>
    </dsp:sp>
    <dsp:sp modelId="{64C2AE67-E840-4700-9D1B-98727B67AD6F}">
      <dsp:nvSpPr>
        <dsp:cNvPr id="0" name=""/>
        <dsp:cNvSpPr/>
      </dsp:nvSpPr>
      <dsp:spPr>
        <a:xfrm>
          <a:off x="1545302" y="3649701"/>
          <a:ext cx="2549760" cy="127488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CA" sz="2500" b="1" kern="1200">
              <a:latin typeface="Times New Roman"/>
              <a:cs typeface="Times New Roman"/>
            </a:rPr>
            <a:t>Crime Type Prediction and Prevention</a:t>
          </a:r>
          <a:endParaRPr lang="en-US" sz="2500" kern="1200"/>
        </a:p>
      </dsp:txBody>
      <dsp:txXfrm>
        <a:off x="1582642" y="3687041"/>
        <a:ext cx="2475080" cy="1200200"/>
      </dsp:txXfrm>
    </dsp:sp>
    <dsp:sp modelId="{8B917DB3-9344-435A-B345-018154A9241E}">
      <dsp:nvSpPr>
        <dsp:cNvPr id="0" name=""/>
        <dsp:cNvSpPr/>
      </dsp:nvSpPr>
      <dsp:spPr>
        <a:xfrm rot="18000000">
          <a:off x="3208242" y="2240060"/>
          <a:ext cx="1330027" cy="446208"/>
        </a:xfrm>
        <a:prstGeom prst="lef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3342104" y="2329302"/>
        <a:ext cx="1062303" cy="267724"/>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6.png"/><Relationship Id="rId7" Type="http://schemas.openxmlformats.org/officeDocument/2006/relationships/diagramData" Target="../diagrams/data1.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11" Type="http://schemas.microsoft.com/office/2007/relationships/diagramDrawing" Target="../diagrams/drawing1.xml"/><Relationship Id="rId5" Type="http://schemas.openxmlformats.org/officeDocument/2006/relationships/image" Target="../media/image8.png"/><Relationship Id="rId10" Type="http://schemas.openxmlformats.org/officeDocument/2006/relationships/diagramColors" Target="../diagrams/colors1.xml"/><Relationship Id="rId4" Type="http://schemas.openxmlformats.org/officeDocument/2006/relationships/image" Target="../media/image7.png"/><Relationship Id="rId9"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12.png"/><Relationship Id="rId9"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12.png"/></Relationships>
</file>

<file path=ppt/slides/_rels/slide3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12.png"/></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12.png"/></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12.png"/></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9.pn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11.png"/></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12.png"/></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30.pn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11.png"/></Relationships>
</file>

<file path=ppt/slides/_rels/slide5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12.png"/></Relationships>
</file>

<file path=ppt/slides/_rels/slide5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12.png"/></Relationships>
</file>

<file path=ppt/slides/_rels/slide5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12.png"/></Relationships>
</file>

<file path=ppt/slides/_rels/slide5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12.png"/></Relationships>
</file>

<file path=ppt/slides/_rels/slide5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12.png"/></Relationships>
</file>

<file path=ppt/slides/_rels/slide6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12.png"/></Relationships>
</file>

<file path=ppt/slides/_rels/slide6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12.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grpSp>
        <p:nvGrpSpPr>
          <p:cNvPr id="3" name="Group 3"/>
          <p:cNvGrpSpPr/>
          <p:nvPr/>
        </p:nvGrpSpPr>
        <p:grpSpPr>
          <a:xfrm>
            <a:off x="1784183" y="1706961"/>
            <a:ext cx="14719633" cy="7392592"/>
            <a:chOff x="0" y="-38100"/>
            <a:chExt cx="3876776" cy="1755821"/>
          </a:xfrm>
        </p:grpSpPr>
        <p:sp>
          <p:nvSpPr>
            <p:cNvPr id="4" name="Freeform 4"/>
            <p:cNvSpPr/>
            <p:nvPr/>
          </p:nvSpPr>
          <p:spPr>
            <a:xfrm>
              <a:off x="0" y="0"/>
              <a:ext cx="3876776" cy="1717721"/>
            </a:xfrm>
            <a:custGeom>
              <a:avLst/>
              <a:gdLst/>
              <a:ahLst/>
              <a:cxnLst/>
              <a:rect l="l" t="t" r="r" b="b"/>
              <a:pathLst>
                <a:path w="3876776" h="1717721">
                  <a:moveTo>
                    <a:pt x="52596" y="0"/>
                  </a:moveTo>
                  <a:lnTo>
                    <a:pt x="3824180" y="0"/>
                  </a:lnTo>
                  <a:cubicBezTo>
                    <a:pt x="3853228" y="0"/>
                    <a:pt x="3876776" y="23548"/>
                    <a:pt x="3876776" y="52596"/>
                  </a:cubicBezTo>
                  <a:lnTo>
                    <a:pt x="3876776" y="1665125"/>
                  </a:lnTo>
                  <a:cubicBezTo>
                    <a:pt x="3876776" y="1694173"/>
                    <a:pt x="3853228" y="1717721"/>
                    <a:pt x="3824180" y="1717721"/>
                  </a:cubicBezTo>
                  <a:lnTo>
                    <a:pt x="52596" y="1717721"/>
                  </a:lnTo>
                  <a:cubicBezTo>
                    <a:pt x="38647" y="1717721"/>
                    <a:pt x="25269" y="1712180"/>
                    <a:pt x="15405" y="1702316"/>
                  </a:cubicBezTo>
                  <a:cubicBezTo>
                    <a:pt x="5541" y="1692452"/>
                    <a:pt x="0" y="1679074"/>
                    <a:pt x="0" y="1665125"/>
                  </a:cubicBezTo>
                  <a:lnTo>
                    <a:pt x="0" y="52596"/>
                  </a:lnTo>
                  <a:cubicBezTo>
                    <a:pt x="0" y="23548"/>
                    <a:pt x="23548" y="0"/>
                    <a:pt x="52596" y="0"/>
                  </a:cubicBezTo>
                  <a:close/>
                </a:path>
              </a:pathLst>
            </a:custGeom>
            <a:solidFill>
              <a:srgbClr val="9FCDFF"/>
            </a:solidFill>
          </p:spPr>
          <p:txBody>
            <a:bodyPr/>
            <a:lstStyle/>
            <a:p>
              <a:endParaRPr lang="en-CA"/>
            </a:p>
          </p:txBody>
        </p:sp>
        <p:sp>
          <p:nvSpPr>
            <p:cNvPr id="5" name="TextBox 5"/>
            <p:cNvSpPr txBox="1"/>
            <p:nvPr/>
          </p:nvSpPr>
          <p:spPr>
            <a:xfrm>
              <a:off x="0" y="-38100"/>
              <a:ext cx="3876776" cy="1755821"/>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4005193" y="4157847"/>
            <a:ext cx="10267132" cy="2298643"/>
          </a:xfrm>
          <a:prstGeom prst="rect">
            <a:avLst/>
          </a:prstGeom>
        </p:spPr>
        <p:txBody>
          <a:bodyPr lIns="0" tIns="0" rIns="0" bIns="0" rtlCol="0" anchor="t">
            <a:spAutoFit/>
          </a:bodyPr>
          <a:lstStyle/>
          <a:p>
            <a:pPr algn="ctr">
              <a:lnSpc>
                <a:spcPts val="8928"/>
              </a:lnSpc>
            </a:pPr>
            <a:r>
              <a:rPr lang="en-US" sz="8100" spc="600">
                <a:solidFill>
                  <a:srgbClr val="428CE2"/>
                </a:solidFill>
                <a:latin typeface="TAN St. Canard"/>
                <a:ea typeface="TAN St. Canard"/>
                <a:cs typeface="TAN St. Canard"/>
                <a:sym typeface="TAN St. Canard"/>
              </a:rPr>
              <a:t>Crime Trends in New York City</a:t>
            </a:r>
          </a:p>
        </p:txBody>
      </p:sp>
      <p:sp>
        <p:nvSpPr>
          <p:cNvPr id="7" name="TextBox 7"/>
          <p:cNvSpPr txBox="1"/>
          <p:nvPr/>
        </p:nvSpPr>
        <p:spPr>
          <a:xfrm>
            <a:off x="1203321" y="2363650"/>
            <a:ext cx="15178466" cy="1238249"/>
          </a:xfrm>
          <a:prstGeom prst="rect">
            <a:avLst/>
          </a:prstGeom>
        </p:spPr>
        <p:txBody>
          <a:bodyPr lIns="0" tIns="0" rIns="0" bIns="0" rtlCol="0" anchor="t">
            <a:spAutoFit/>
          </a:bodyPr>
          <a:lstStyle/>
          <a:p>
            <a:pPr algn="ctr">
              <a:lnSpc>
                <a:spcPts val="8999"/>
              </a:lnSpc>
            </a:pPr>
            <a:r>
              <a:rPr lang="en-US" sz="9999" b="1" spc="-199">
                <a:solidFill>
                  <a:srgbClr val="0F2F76"/>
                </a:solidFill>
                <a:latin typeface="Cooper BT Bold"/>
                <a:ea typeface="Cooper BT Bold"/>
                <a:cs typeface="Cooper BT Bold"/>
                <a:sym typeface="Cooper BT Bold"/>
              </a:rPr>
              <a:t>CST8390_020</a:t>
            </a:r>
          </a:p>
        </p:txBody>
      </p:sp>
      <p:sp>
        <p:nvSpPr>
          <p:cNvPr id="8" name="Freeform 8"/>
          <p:cNvSpPr/>
          <p:nvPr/>
        </p:nvSpPr>
        <p:spPr>
          <a:xfrm rot="20423191">
            <a:off x="681472" y="654183"/>
            <a:ext cx="2900943" cy="3879595"/>
          </a:xfrm>
          <a:custGeom>
            <a:avLst/>
            <a:gdLst/>
            <a:ahLst/>
            <a:cxnLst/>
            <a:rect l="l" t="t" r="r" b="b"/>
            <a:pathLst>
              <a:path w="2940019" h="4133595">
                <a:moveTo>
                  <a:pt x="0" y="0"/>
                </a:moveTo>
                <a:lnTo>
                  <a:pt x="2940020" y="0"/>
                </a:lnTo>
                <a:lnTo>
                  <a:pt x="2940020" y="4133596"/>
                </a:lnTo>
                <a:lnTo>
                  <a:pt x="0" y="4133596"/>
                </a:lnTo>
                <a:lnTo>
                  <a:pt x="0" y="0"/>
                </a:lnTo>
                <a:close/>
              </a:path>
            </a:pathLst>
          </a:custGeom>
          <a:blipFill>
            <a:blip r:embed="rId3"/>
            <a:stretch>
              <a:fillRect/>
            </a:stretch>
          </a:blipFill>
        </p:spPr>
        <p:txBody>
          <a:bodyPr/>
          <a:lstStyle/>
          <a:p>
            <a:endParaRPr lang="en-CA"/>
          </a:p>
        </p:txBody>
      </p:sp>
      <p:sp>
        <p:nvSpPr>
          <p:cNvPr id="9" name="Freeform 9"/>
          <p:cNvSpPr/>
          <p:nvPr/>
        </p:nvSpPr>
        <p:spPr>
          <a:xfrm rot="945522">
            <a:off x="13602561" y="1028700"/>
            <a:ext cx="3656739" cy="2678561"/>
          </a:xfrm>
          <a:custGeom>
            <a:avLst/>
            <a:gdLst/>
            <a:ahLst/>
            <a:cxnLst/>
            <a:rect l="l" t="t" r="r" b="b"/>
            <a:pathLst>
              <a:path w="3656739" h="2678561">
                <a:moveTo>
                  <a:pt x="0" y="0"/>
                </a:moveTo>
                <a:lnTo>
                  <a:pt x="3656739" y="0"/>
                </a:lnTo>
                <a:lnTo>
                  <a:pt x="3656739" y="2678561"/>
                </a:lnTo>
                <a:lnTo>
                  <a:pt x="0" y="2678561"/>
                </a:lnTo>
                <a:lnTo>
                  <a:pt x="0" y="0"/>
                </a:lnTo>
                <a:close/>
              </a:path>
            </a:pathLst>
          </a:custGeom>
          <a:blipFill>
            <a:blip r:embed="rId4"/>
            <a:stretch>
              <a:fillRect/>
            </a:stretch>
          </a:blipFill>
        </p:spPr>
        <p:txBody>
          <a:bodyPr/>
          <a:lstStyle/>
          <a:p>
            <a:endParaRPr lang="en-CA"/>
          </a:p>
        </p:txBody>
      </p:sp>
      <p:sp>
        <p:nvSpPr>
          <p:cNvPr id="10" name="Freeform 10"/>
          <p:cNvSpPr/>
          <p:nvPr/>
        </p:nvSpPr>
        <p:spPr>
          <a:xfrm rot="684671">
            <a:off x="1028700" y="5765598"/>
            <a:ext cx="3204554" cy="3492702"/>
          </a:xfrm>
          <a:custGeom>
            <a:avLst/>
            <a:gdLst/>
            <a:ahLst/>
            <a:cxnLst/>
            <a:rect l="l" t="t" r="r" b="b"/>
            <a:pathLst>
              <a:path w="3204554" h="3492702">
                <a:moveTo>
                  <a:pt x="0" y="0"/>
                </a:moveTo>
                <a:lnTo>
                  <a:pt x="3204554" y="0"/>
                </a:lnTo>
                <a:lnTo>
                  <a:pt x="3204554" y="3492702"/>
                </a:lnTo>
                <a:lnTo>
                  <a:pt x="0" y="3492702"/>
                </a:lnTo>
                <a:lnTo>
                  <a:pt x="0" y="0"/>
                </a:lnTo>
                <a:close/>
              </a:path>
            </a:pathLst>
          </a:custGeom>
          <a:blipFill>
            <a:blip r:embed="rId5"/>
            <a:stretch>
              <a:fillRect/>
            </a:stretch>
          </a:blipFill>
        </p:spPr>
        <p:txBody>
          <a:bodyPr/>
          <a:lstStyle/>
          <a:p>
            <a:endParaRPr lang="en-CA"/>
          </a:p>
        </p:txBody>
      </p:sp>
      <p:sp>
        <p:nvSpPr>
          <p:cNvPr id="11" name="Freeform 11"/>
          <p:cNvSpPr/>
          <p:nvPr/>
        </p:nvSpPr>
        <p:spPr>
          <a:xfrm>
            <a:off x="12893759" y="6743573"/>
            <a:ext cx="5074343" cy="2733802"/>
          </a:xfrm>
          <a:custGeom>
            <a:avLst/>
            <a:gdLst/>
            <a:ahLst/>
            <a:cxnLst/>
            <a:rect l="l" t="t" r="r" b="b"/>
            <a:pathLst>
              <a:path w="5074343" h="2733802">
                <a:moveTo>
                  <a:pt x="0" y="0"/>
                </a:moveTo>
                <a:lnTo>
                  <a:pt x="5074343" y="0"/>
                </a:lnTo>
                <a:lnTo>
                  <a:pt x="5074343" y="2733802"/>
                </a:lnTo>
                <a:lnTo>
                  <a:pt x="0" y="2733802"/>
                </a:lnTo>
                <a:lnTo>
                  <a:pt x="0" y="0"/>
                </a:lnTo>
                <a:close/>
              </a:path>
            </a:pathLst>
          </a:custGeom>
          <a:blipFill>
            <a:blip r:embed="rId6"/>
            <a:stretch>
              <a:fillRect/>
            </a:stretch>
          </a:blipFill>
        </p:spPr>
        <p:txBody>
          <a:bodyPr/>
          <a:lstStyle/>
          <a:p>
            <a:endParaRPr lang="en-CA"/>
          </a:p>
        </p:txBody>
      </p:sp>
      <p:sp>
        <p:nvSpPr>
          <p:cNvPr id="12" name="TextBox 12"/>
          <p:cNvSpPr txBox="1"/>
          <p:nvPr/>
        </p:nvSpPr>
        <p:spPr>
          <a:xfrm>
            <a:off x="1200348" y="6348782"/>
            <a:ext cx="14980959" cy="1932988"/>
          </a:xfrm>
          <a:prstGeom prst="rect">
            <a:avLst/>
          </a:prstGeom>
        </p:spPr>
        <p:txBody>
          <a:bodyPr lIns="0" tIns="0" rIns="0" bIns="0" rtlCol="0" anchor="t">
            <a:spAutoFit/>
          </a:bodyPr>
          <a:lstStyle/>
          <a:p>
            <a:pPr algn="ctr">
              <a:lnSpc>
                <a:spcPts val="3799"/>
              </a:lnSpc>
            </a:pPr>
            <a:r>
              <a:rPr lang="en-US" sz="3454" b="1" spc="207">
                <a:solidFill>
                  <a:srgbClr val="1C0140"/>
                </a:solidFill>
                <a:latin typeface="Cooper BT Bold"/>
                <a:ea typeface="Cooper BT Bold"/>
                <a:cs typeface="Cooper BT Bold"/>
                <a:sym typeface="Cooper BT Bold"/>
              </a:rPr>
              <a:t>Presented By: </a:t>
            </a:r>
          </a:p>
          <a:p>
            <a:pPr algn="ctr">
              <a:lnSpc>
                <a:spcPts val="3799"/>
              </a:lnSpc>
            </a:pPr>
            <a:r>
              <a:rPr lang="en-US" sz="3454" b="1" spc="207">
                <a:solidFill>
                  <a:srgbClr val="1C0140"/>
                </a:solidFill>
                <a:latin typeface="Cooper BT Bold"/>
                <a:ea typeface="Cooper BT Bold"/>
                <a:cs typeface="Cooper BT Bold"/>
                <a:sym typeface="Cooper BT Bold"/>
              </a:rPr>
              <a:t>Group 13</a:t>
            </a:r>
          </a:p>
          <a:p>
            <a:pPr algn="l">
              <a:lnSpc>
                <a:spcPts val="3799"/>
              </a:lnSpc>
            </a:pPr>
            <a:endParaRPr lang="en-US" sz="3454" b="1" spc="207">
              <a:solidFill>
                <a:srgbClr val="1C0140"/>
              </a:solidFill>
              <a:latin typeface="Cooper BT Bold"/>
              <a:ea typeface="Cooper BT Bold"/>
              <a:cs typeface="Cooper BT Bold"/>
              <a:sym typeface="Cooper BT Bold"/>
            </a:endParaRPr>
          </a:p>
          <a:p>
            <a:pPr algn="ctr">
              <a:lnSpc>
                <a:spcPts val="3799"/>
              </a:lnSpc>
              <a:spcBef>
                <a:spcPct val="0"/>
              </a:spcBef>
            </a:pPr>
            <a:endParaRPr lang="en-US" sz="3454" b="1" spc="207">
              <a:solidFill>
                <a:srgbClr val="1C0140"/>
              </a:solidFill>
              <a:latin typeface="Cooper BT Bold"/>
              <a:ea typeface="Cooper BT Bold"/>
              <a:cs typeface="Cooper BT Bold"/>
              <a:sym typeface="Cooper BT Bold"/>
            </a:endParaRPr>
          </a:p>
        </p:txBody>
      </p:sp>
      <p:sp>
        <p:nvSpPr>
          <p:cNvPr id="13" name="TextBox 13"/>
          <p:cNvSpPr txBox="1"/>
          <p:nvPr/>
        </p:nvSpPr>
        <p:spPr>
          <a:xfrm>
            <a:off x="1200348" y="7317868"/>
            <a:ext cx="14980959" cy="1453535"/>
          </a:xfrm>
          <a:prstGeom prst="rect">
            <a:avLst/>
          </a:prstGeom>
        </p:spPr>
        <p:txBody>
          <a:bodyPr lIns="0" tIns="0" rIns="0" bIns="0" rtlCol="0" anchor="t">
            <a:spAutoFit/>
          </a:bodyPr>
          <a:lstStyle/>
          <a:p>
            <a:pPr algn="ctr">
              <a:lnSpc>
                <a:spcPts val="3799"/>
              </a:lnSpc>
            </a:pPr>
            <a:r>
              <a:rPr lang="en-US" sz="3450" b="1" spc="207">
                <a:solidFill>
                  <a:srgbClr val="1C0140"/>
                </a:solidFill>
                <a:latin typeface="Cooper BT Bold"/>
                <a:ea typeface="Cooper BT Bold"/>
                <a:cs typeface="Cooper BT Bold"/>
                <a:sym typeface="Cooper BT Bold"/>
              </a:rPr>
              <a:t> to: </a:t>
            </a:r>
          </a:p>
          <a:p>
            <a:pPr algn="ctr">
              <a:lnSpc>
                <a:spcPts val="3799"/>
              </a:lnSpc>
            </a:pPr>
            <a:r>
              <a:rPr lang="en-US" sz="3454" b="1" spc="207">
                <a:solidFill>
                  <a:srgbClr val="1C0140"/>
                </a:solidFill>
                <a:latin typeface="Cooper BT Bold"/>
                <a:ea typeface="Cooper BT Bold"/>
                <a:cs typeface="Cooper BT Bold"/>
                <a:sym typeface="Cooper BT Bold"/>
              </a:rPr>
              <a:t>Prof. Grace Pauly </a:t>
            </a:r>
          </a:p>
          <a:p>
            <a:pPr algn="ctr">
              <a:lnSpc>
                <a:spcPts val="3799"/>
              </a:lnSpc>
              <a:spcBef>
                <a:spcPct val="0"/>
              </a:spcBef>
            </a:pPr>
            <a:endParaRPr lang="en-US" sz="3454" b="1" spc="207">
              <a:solidFill>
                <a:srgbClr val="1C0140"/>
              </a:solidFill>
              <a:latin typeface="Cooper BT Bold"/>
              <a:ea typeface="Cooper BT Bold"/>
              <a:cs typeface="Cooper BT Bold"/>
              <a:sym typeface="Cooper BT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grpSp>
        <p:nvGrpSpPr>
          <p:cNvPr id="3" name="Group 3"/>
          <p:cNvGrpSpPr/>
          <p:nvPr/>
        </p:nvGrpSpPr>
        <p:grpSpPr>
          <a:xfrm>
            <a:off x="425927" y="529853"/>
            <a:ext cx="17862073" cy="8728447"/>
            <a:chOff x="0" y="0"/>
            <a:chExt cx="23816098" cy="11637930"/>
          </a:xfrm>
        </p:grpSpPr>
        <p:grpSp>
          <p:nvGrpSpPr>
            <p:cNvPr id="4" name="Group 4"/>
            <p:cNvGrpSpPr/>
            <p:nvPr/>
          </p:nvGrpSpPr>
          <p:grpSpPr>
            <a:xfrm>
              <a:off x="359971" y="1404491"/>
              <a:ext cx="23096156" cy="10233439"/>
              <a:chOff x="0" y="0"/>
              <a:chExt cx="3876776" cy="1717721"/>
            </a:xfrm>
          </p:grpSpPr>
          <p:sp>
            <p:nvSpPr>
              <p:cNvPr id="5" name="Freeform 5"/>
              <p:cNvSpPr/>
              <p:nvPr/>
            </p:nvSpPr>
            <p:spPr>
              <a:xfrm>
                <a:off x="0" y="0"/>
                <a:ext cx="3876776" cy="1717721"/>
              </a:xfrm>
              <a:custGeom>
                <a:avLst/>
                <a:gdLst/>
                <a:ahLst/>
                <a:cxnLst/>
                <a:rect l="l" t="t" r="r" b="b"/>
                <a:pathLst>
                  <a:path w="3876776" h="1717721">
                    <a:moveTo>
                      <a:pt x="52596" y="0"/>
                    </a:moveTo>
                    <a:lnTo>
                      <a:pt x="3824180" y="0"/>
                    </a:lnTo>
                    <a:cubicBezTo>
                      <a:pt x="3853228" y="0"/>
                      <a:pt x="3876776" y="23548"/>
                      <a:pt x="3876776" y="52596"/>
                    </a:cubicBezTo>
                    <a:lnTo>
                      <a:pt x="3876776" y="1665125"/>
                    </a:lnTo>
                    <a:cubicBezTo>
                      <a:pt x="3876776" y="1694173"/>
                      <a:pt x="3853228" y="1717721"/>
                      <a:pt x="3824180" y="1717721"/>
                    </a:cubicBezTo>
                    <a:lnTo>
                      <a:pt x="52596" y="1717721"/>
                    </a:lnTo>
                    <a:cubicBezTo>
                      <a:pt x="38647" y="1717721"/>
                      <a:pt x="25269" y="1712180"/>
                      <a:pt x="15405" y="1702316"/>
                    </a:cubicBezTo>
                    <a:cubicBezTo>
                      <a:pt x="5541" y="1692452"/>
                      <a:pt x="0" y="1679074"/>
                      <a:pt x="0" y="1665125"/>
                    </a:cubicBezTo>
                    <a:lnTo>
                      <a:pt x="0" y="52596"/>
                    </a:lnTo>
                    <a:cubicBezTo>
                      <a:pt x="0" y="23548"/>
                      <a:pt x="23548" y="0"/>
                      <a:pt x="52596" y="0"/>
                    </a:cubicBezTo>
                    <a:close/>
                  </a:path>
                </a:pathLst>
              </a:custGeom>
              <a:solidFill>
                <a:srgbClr val="9FCDFF"/>
              </a:solidFill>
            </p:spPr>
            <p:txBody>
              <a:bodyPr/>
              <a:lstStyle/>
              <a:p>
                <a:endParaRPr lang="en-CA"/>
              </a:p>
            </p:txBody>
          </p:sp>
          <p:sp>
            <p:nvSpPr>
              <p:cNvPr id="6" name="TextBox 6"/>
              <p:cNvSpPr txBox="1"/>
              <p:nvPr/>
            </p:nvSpPr>
            <p:spPr>
              <a:xfrm>
                <a:off x="0" y="-38100"/>
                <a:ext cx="3876776" cy="1755821"/>
              </a:xfrm>
              <a:prstGeom prst="rect">
                <a:avLst/>
              </a:prstGeom>
            </p:spPr>
            <p:txBody>
              <a:bodyPr lIns="50800" tIns="50800" rIns="50800" bIns="50800" rtlCol="0" anchor="ctr"/>
              <a:lstStyle/>
              <a:p>
                <a:pPr algn="ctr">
                  <a:lnSpc>
                    <a:spcPts val="2660"/>
                  </a:lnSpc>
                  <a:spcBef>
                    <a:spcPct val="0"/>
                  </a:spcBef>
                </a:pPr>
                <a:endParaRPr/>
              </a:p>
            </p:txBody>
          </p:sp>
        </p:grpSp>
        <p:grpSp>
          <p:nvGrpSpPr>
            <p:cNvPr id="7" name="Group 7"/>
            <p:cNvGrpSpPr/>
            <p:nvPr/>
          </p:nvGrpSpPr>
          <p:grpSpPr>
            <a:xfrm>
              <a:off x="1309572" y="0"/>
              <a:ext cx="21196953" cy="2883754"/>
              <a:chOff x="0" y="0"/>
              <a:chExt cx="3557988" cy="484049"/>
            </a:xfrm>
          </p:grpSpPr>
          <p:sp>
            <p:nvSpPr>
              <p:cNvPr id="8" name="Freeform 8"/>
              <p:cNvSpPr/>
              <p:nvPr/>
            </p:nvSpPr>
            <p:spPr>
              <a:xfrm>
                <a:off x="0" y="0"/>
                <a:ext cx="3557987" cy="484049"/>
              </a:xfrm>
              <a:custGeom>
                <a:avLst/>
                <a:gdLst/>
                <a:ahLst/>
                <a:cxnLst/>
                <a:rect l="l" t="t" r="r" b="b"/>
                <a:pathLst>
                  <a:path w="3557987" h="484049">
                    <a:moveTo>
                      <a:pt x="37250" y="0"/>
                    </a:moveTo>
                    <a:lnTo>
                      <a:pt x="3520737" y="0"/>
                    </a:lnTo>
                    <a:cubicBezTo>
                      <a:pt x="3530617" y="0"/>
                      <a:pt x="3540091" y="3925"/>
                      <a:pt x="3547077" y="10910"/>
                    </a:cubicBezTo>
                    <a:cubicBezTo>
                      <a:pt x="3554063" y="17896"/>
                      <a:pt x="3557987" y="27371"/>
                      <a:pt x="3557987" y="37250"/>
                    </a:cubicBezTo>
                    <a:lnTo>
                      <a:pt x="3557987" y="446798"/>
                    </a:lnTo>
                    <a:cubicBezTo>
                      <a:pt x="3557987" y="456678"/>
                      <a:pt x="3554063" y="466153"/>
                      <a:pt x="3547077" y="473138"/>
                    </a:cubicBezTo>
                    <a:cubicBezTo>
                      <a:pt x="3540091" y="480124"/>
                      <a:pt x="3530617" y="484049"/>
                      <a:pt x="3520737" y="484049"/>
                    </a:cubicBezTo>
                    <a:lnTo>
                      <a:pt x="37250" y="484049"/>
                    </a:lnTo>
                    <a:cubicBezTo>
                      <a:pt x="27371" y="484049"/>
                      <a:pt x="17896" y="480124"/>
                      <a:pt x="10910" y="473138"/>
                    </a:cubicBezTo>
                    <a:cubicBezTo>
                      <a:pt x="3925" y="466153"/>
                      <a:pt x="0" y="456678"/>
                      <a:pt x="0" y="446798"/>
                    </a:cubicBezTo>
                    <a:lnTo>
                      <a:pt x="0" y="37250"/>
                    </a:lnTo>
                    <a:cubicBezTo>
                      <a:pt x="0" y="27371"/>
                      <a:pt x="3925" y="17896"/>
                      <a:pt x="10910" y="10910"/>
                    </a:cubicBezTo>
                    <a:cubicBezTo>
                      <a:pt x="17896" y="3925"/>
                      <a:pt x="27371" y="0"/>
                      <a:pt x="37250" y="0"/>
                    </a:cubicBezTo>
                    <a:close/>
                  </a:path>
                </a:pathLst>
              </a:custGeom>
              <a:solidFill>
                <a:srgbClr val="0F2F76"/>
              </a:solidFill>
            </p:spPr>
            <p:txBody>
              <a:bodyPr/>
              <a:lstStyle/>
              <a:p>
                <a:endParaRPr lang="en-CA"/>
              </a:p>
            </p:txBody>
          </p:sp>
          <p:sp>
            <p:nvSpPr>
              <p:cNvPr id="9" name="TextBox 9"/>
              <p:cNvSpPr txBox="1"/>
              <p:nvPr/>
            </p:nvSpPr>
            <p:spPr>
              <a:xfrm>
                <a:off x="0" y="-38100"/>
                <a:ext cx="3557988" cy="522149"/>
              </a:xfrm>
              <a:prstGeom prst="rect">
                <a:avLst/>
              </a:prstGeom>
            </p:spPr>
            <p:txBody>
              <a:bodyPr lIns="50800" tIns="50800" rIns="50800" bIns="50800" rtlCol="0" anchor="ctr"/>
              <a:lstStyle/>
              <a:p>
                <a:pPr algn="ctr">
                  <a:lnSpc>
                    <a:spcPts val="2660"/>
                  </a:lnSpc>
                </a:pPr>
                <a:endParaRPr/>
              </a:p>
            </p:txBody>
          </p:sp>
        </p:grpSp>
        <p:sp>
          <p:nvSpPr>
            <p:cNvPr id="10" name="TextBox 10"/>
            <p:cNvSpPr txBox="1"/>
            <p:nvPr/>
          </p:nvSpPr>
          <p:spPr>
            <a:xfrm>
              <a:off x="0" y="686116"/>
              <a:ext cx="23816098" cy="1587722"/>
            </a:xfrm>
            <a:prstGeom prst="rect">
              <a:avLst/>
            </a:prstGeom>
          </p:spPr>
          <p:txBody>
            <a:bodyPr lIns="0" tIns="0" rIns="0" bIns="0" rtlCol="0" anchor="t">
              <a:spAutoFit/>
            </a:bodyPr>
            <a:lstStyle/>
            <a:p>
              <a:pPr algn="ctr">
                <a:lnSpc>
                  <a:spcPts val="9061"/>
                </a:lnSpc>
              </a:pPr>
              <a:r>
                <a:rPr lang="en-US" sz="8237" spc="609">
                  <a:solidFill>
                    <a:srgbClr val="FFFFFF"/>
                  </a:solidFill>
                  <a:latin typeface="TAN St. Canard"/>
                  <a:ea typeface="TAN St. Canard"/>
                  <a:cs typeface="TAN St. Canard"/>
                  <a:sym typeface="TAN St. Canard"/>
                </a:rPr>
                <a:t>Objectives</a:t>
              </a:r>
            </a:p>
          </p:txBody>
        </p:sp>
      </p:grpSp>
      <p:grpSp>
        <p:nvGrpSpPr>
          <p:cNvPr id="11" name="Group 11"/>
          <p:cNvGrpSpPr/>
          <p:nvPr/>
        </p:nvGrpSpPr>
        <p:grpSpPr>
          <a:xfrm>
            <a:off x="4276510" y="8121249"/>
            <a:ext cx="9734981" cy="2274102"/>
            <a:chOff x="0" y="0"/>
            <a:chExt cx="12979974" cy="3032136"/>
          </a:xfrm>
        </p:grpSpPr>
        <p:sp>
          <p:nvSpPr>
            <p:cNvPr id="12" name="Freeform 12"/>
            <p:cNvSpPr/>
            <p:nvPr/>
          </p:nvSpPr>
          <p:spPr>
            <a:xfrm>
              <a:off x="0" y="246679"/>
              <a:ext cx="2647021" cy="2779024"/>
            </a:xfrm>
            <a:custGeom>
              <a:avLst/>
              <a:gdLst/>
              <a:ahLst/>
              <a:cxnLst/>
              <a:rect l="l" t="t" r="r" b="b"/>
              <a:pathLst>
                <a:path w="2647021" h="2779024">
                  <a:moveTo>
                    <a:pt x="0" y="0"/>
                  </a:moveTo>
                  <a:lnTo>
                    <a:pt x="2647021" y="0"/>
                  </a:lnTo>
                  <a:lnTo>
                    <a:pt x="2647021" y="2779024"/>
                  </a:lnTo>
                  <a:lnTo>
                    <a:pt x="0" y="2779024"/>
                  </a:lnTo>
                  <a:lnTo>
                    <a:pt x="0" y="0"/>
                  </a:lnTo>
                  <a:close/>
                </a:path>
              </a:pathLst>
            </a:custGeom>
            <a:blipFill>
              <a:blip r:embed="rId3"/>
              <a:stretch>
                <a:fillRect/>
              </a:stretch>
            </a:blipFill>
          </p:spPr>
          <p:txBody>
            <a:bodyPr/>
            <a:lstStyle/>
            <a:p>
              <a:endParaRPr lang="en-CA"/>
            </a:p>
          </p:txBody>
        </p:sp>
        <p:sp>
          <p:nvSpPr>
            <p:cNvPr id="13" name="Freeform 13"/>
            <p:cNvSpPr/>
            <p:nvPr/>
          </p:nvSpPr>
          <p:spPr>
            <a:xfrm>
              <a:off x="2369114" y="0"/>
              <a:ext cx="2689094" cy="3025703"/>
            </a:xfrm>
            <a:custGeom>
              <a:avLst/>
              <a:gdLst/>
              <a:ahLst/>
              <a:cxnLst/>
              <a:rect l="l" t="t" r="r" b="b"/>
              <a:pathLst>
                <a:path w="2689094" h="3025703">
                  <a:moveTo>
                    <a:pt x="0" y="0"/>
                  </a:moveTo>
                  <a:lnTo>
                    <a:pt x="2689094" y="0"/>
                  </a:lnTo>
                  <a:lnTo>
                    <a:pt x="2689094" y="3025703"/>
                  </a:lnTo>
                  <a:lnTo>
                    <a:pt x="0" y="3025703"/>
                  </a:lnTo>
                  <a:lnTo>
                    <a:pt x="0" y="0"/>
                  </a:lnTo>
                  <a:close/>
                </a:path>
              </a:pathLst>
            </a:custGeom>
            <a:blipFill>
              <a:blip r:embed="rId4"/>
              <a:stretch>
                <a:fillRect/>
              </a:stretch>
            </a:blipFill>
          </p:spPr>
          <p:txBody>
            <a:bodyPr/>
            <a:lstStyle/>
            <a:p>
              <a:endParaRPr lang="en-CA"/>
            </a:p>
          </p:txBody>
        </p:sp>
        <p:sp>
          <p:nvSpPr>
            <p:cNvPr id="14" name="Freeform 14"/>
            <p:cNvSpPr/>
            <p:nvPr/>
          </p:nvSpPr>
          <p:spPr>
            <a:xfrm>
              <a:off x="4813867" y="129772"/>
              <a:ext cx="3738955" cy="2902364"/>
            </a:xfrm>
            <a:custGeom>
              <a:avLst/>
              <a:gdLst/>
              <a:ahLst/>
              <a:cxnLst/>
              <a:rect l="l" t="t" r="r" b="b"/>
              <a:pathLst>
                <a:path w="3738955" h="2902364">
                  <a:moveTo>
                    <a:pt x="0" y="0"/>
                  </a:moveTo>
                  <a:lnTo>
                    <a:pt x="3738955" y="0"/>
                  </a:lnTo>
                  <a:lnTo>
                    <a:pt x="3738955" y="2902364"/>
                  </a:lnTo>
                  <a:lnTo>
                    <a:pt x="0" y="2902364"/>
                  </a:lnTo>
                  <a:lnTo>
                    <a:pt x="0" y="0"/>
                  </a:lnTo>
                  <a:close/>
                </a:path>
              </a:pathLst>
            </a:custGeom>
            <a:blipFill>
              <a:blip r:embed="rId5"/>
              <a:stretch>
                <a:fillRect/>
              </a:stretch>
            </a:blipFill>
          </p:spPr>
          <p:txBody>
            <a:bodyPr/>
            <a:lstStyle/>
            <a:p>
              <a:endParaRPr lang="en-CA"/>
            </a:p>
          </p:txBody>
        </p:sp>
        <p:sp>
          <p:nvSpPr>
            <p:cNvPr id="15" name="Freeform 15"/>
            <p:cNvSpPr/>
            <p:nvPr/>
          </p:nvSpPr>
          <p:spPr>
            <a:xfrm>
              <a:off x="8254255" y="129772"/>
              <a:ext cx="2222627" cy="2895931"/>
            </a:xfrm>
            <a:custGeom>
              <a:avLst/>
              <a:gdLst/>
              <a:ahLst/>
              <a:cxnLst/>
              <a:rect l="l" t="t" r="r" b="b"/>
              <a:pathLst>
                <a:path w="2222627" h="2895931">
                  <a:moveTo>
                    <a:pt x="0" y="0"/>
                  </a:moveTo>
                  <a:lnTo>
                    <a:pt x="2222627" y="0"/>
                  </a:lnTo>
                  <a:lnTo>
                    <a:pt x="2222627" y="2895931"/>
                  </a:lnTo>
                  <a:lnTo>
                    <a:pt x="0" y="2895931"/>
                  </a:lnTo>
                  <a:lnTo>
                    <a:pt x="0" y="0"/>
                  </a:lnTo>
                  <a:close/>
                </a:path>
              </a:pathLst>
            </a:custGeom>
            <a:blipFill>
              <a:blip r:embed="rId6"/>
              <a:stretch>
                <a:fillRect/>
              </a:stretch>
            </a:blipFill>
          </p:spPr>
          <p:txBody>
            <a:bodyPr/>
            <a:lstStyle/>
            <a:p>
              <a:endParaRPr lang="en-CA"/>
            </a:p>
          </p:txBody>
        </p:sp>
        <p:sp>
          <p:nvSpPr>
            <p:cNvPr id="16" name="Freeform 16"/>
            <p:cNvSpPr/>
            <p:nvPr/>
          </p:nvSpPr>
          <p:spPr>
            <a:xfrm>
              <a:off x="10332953" y="246679"/>
              <a:ext cx="2647021" cy="2779024"/>
            </a:xfrm>
            <a:custGeom>
              <a:avLst/>
              <a:gdLst/>
              <a:ahLst/>
              <a:cxnLst/>
              <a:rect l="l" t="t" r="r" b="b"/>
              <a:pathLst>
                <a:path w="2647021" h="2779024">
                  <a:moveTo>
                    <a:pt x="0" y="0"/>
                  </a:moveTo>
                  <a:lnTo>
                    <a:pt x="2647021" y="0"/>
                  </a:lnTo>
                  <a:lnTo>
                    <a:pt x="2647021" y="2779024"/>
                  </a:lnTo>
                  <a:lnTo>
                    <a:pt x="0" y="2779024"/>
                  </a:lnTo>
                  <a:lnTo>
                    <a:pt x="0" y="0"/>
                  </a:lnTo>
                  <a:close/>
                </a:path>
              </a:pathLst>
            </a:custGeom>
            <a:blipFill>
              <a:blip r:embed="rId3"/>
              <a:stretch>
                <a:fillRect/>
              </a:stretch>
            </a:blipFill>
          </p:spPr>
          <p:txBody>
            <a:bodyPr/>
            <a:lstStyle/>
            <a:p>
              <a:endParaRPr lang="en-CA"/>
            </a:p>
          </p:txBody>
        </p:sp>
      </p:grpSp>
      <p:graphicFrame>
        <p:nvGraphicFramePr>
          <p:cNvPr id="21" name="Diagram 20">
            <a:extLst>
              <a:ext uri="{FF2B5EF4-FFF2-40B4-BE49-F238E27FC236}">
                <a16:creationId xmlns:a16="http://schemas.microsoft.com/office/drawing/2014/main" id="{49BCC2E4-E050-0D3E-17A4-FC572BE5CADA}"/>
              </a:ext>
            </a:extLst>
          </p:cNvPr>
          <p:cNvGraphicFramePr/>
          <p:nvPr>
            <p:extLst>
              <p:ext uri="{D42A27DB-BD31-4B8C-83A1-F6EECF244321}">
                <p14:modId xmlns:p14="http://schemas.microsoft.com/office/powerpoint/2010/main" val="1811175389"/>
              </p:ext>
            </p:extLst>
          </p:nvPr>
        </p:nvGraphicFramePr>
        <p:xfrm>
          <a:off x="4160520" y="2960370"/>
          <a:ext cx="9852660" cy="492633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grpSp>
        <p:nvGrpSpPr>
          <p:cNvPr id="3" name="Group 3"/>
          <p:cNvGrpSpPr/>
          <p:nvPr/>
        </p:nvGrpSpPr>
        <p:grpSpPr>
          <a:xfrm>
            <a:off x="232990" y="379569"/>
            <a:ext cx="17822020" cy="8878731"/>
            <a:chOff x="0" y="-226474"/>
            <a:chExt cx="23762693" cy="11838307"/>
          </a:xfrm>
        </p:grpSpPr>
        <p:grpSp>
          <p:nvGrpSpPr>
            <p:cNvPr id="4" name="Group 4"/>
            <p:cNvGrpSpPr/>
            <p:nvPr/>
          </p:nvGrpSpPr>
          <p:grpSpPr>
            <a:xfrm>
              <a:off x="359164" y="1174867"/>
              <a:ext cx="23044366" cy="10436966"/>
              <a:chOff x="0" y="-38100"/>
              <a:chExt cx="3876776" cy="1755821"/>
            </a:xfrm>
          </p:grpSpPr>
          <p:sp>
            <p:nvSpPr>
              <p:cNvPr id="5" name="Freeform 5"/>
              <p:cNvSpPr/>
              <p:nvPr/>
            </p:nvSpPr>
            <p:spPr>
              <a:xfrm>
                <a:off x="0" y="0"/>
                <a:ext cx="3876776" cy="1717721"/>
              </a:xfrm>
              <a:custGeom>
                <a:avLst/>
                <a:gdLst/>
                <a:ahLst/>
                <a:cxnLst/>
                <a:rect l="l" t="t" r="r" b="b"/>
                <a:pathLst>
                  <a:path w="3876776" h="1717721">
                    <a:moveTo>
                      <a:pt x="52596" y="0"/>
                    </a:moveTo>
                    <a:lnTo>
                      <a:pt x="3824180" y="0"/>
                    </a:lnTo>
                    <a:cubicBezTo>
                      <a:pt x="3853228" y="0"/>
                      <a:pt x="3876776" y="23548"/>
                      <a:pt x="3876776" y="52596"/>
                    </a:cubicBezTo>
                    <a:lnTo>
                      <a:pt x="3876776" y="1665125"/>
                    </a:lnTo>
                    <a:cubicBezTo>
                      <a:pt x="3876776" y="1694173"/>
                      <a:pt x="3853228" y="1717721"/>
                      <a:pt x="3824180" y="1717721"/>
                    </a:cubicBezTo>
                    <a:lnTo>
                      <a:pt x="52596" y="1717721"/>
                    </a:lnTo>
                    <a:cubicBezTo>
                      <a:pt x="38647" y="1717721"/>
                      <a:pt x="25269" y="1712180"/>
                      <a:pt x="15405" y="1702316"/>
                    </a:cubicBezTo>
                    <a:cubicBezTo>
                      <a:pt x="5541" y="1692452"/>
                      <a:pt x="0" y="1679074"/>
                      <a:pt x="0" y="1665125"/>
                    </a:cubicBezTo>
                    <a:lnTo>
                      <a:pt x="0" y="52596"/>
                    </a:lnTo>
                    <a:cubicBezTo>
                      <a:pt x="0" y="23548"/>
                      <a:pt x="23548" y="0"/>
                      <a:pt x="52596" y="0"/>
                    </a:cubicBezTo>
                    <a:close/>
                  </a:path>
                </a:pathLst>
              </a:custGeom>
              <a:solidFill>
                <a:srgbClr val="9FCDFF"/>
              </a:solidFill>
            </p:spPr>
            <p:txBody>
              <a:bodyPr/>
              <a:lstStyle/>
              <a:p>
                <a:endParaRPr lang="en-CA"/>
              </a:p>
            </p:txBody>
          </p:sp>
          <p:sp>
            <p:nvSpPr>
              <p:cNvPr id="6" name="TextBox 6"/>
              <p:cNvSpPr txBox="1"/>
              <p:nvPr/>
            </p:nvSpPr>
            <p:spPr>
              <a:xfrm>
                <a:off x="0" y="-38100"/>
                <a:ext cx="3876776" cy="1755821"/>
              </a:xfrm>
              <a:prstGeom prst="rect">
                <a:avLst/>
              </a:prstGeom>
            </p:spPr>
            <p:txBody>
              <a:bodyPr lIns="50800" tIns="50800" rIns="50800" bIns="50800" rtlCol="0" anchor="ctr"/>
              <a:lstStyle/>
              <a:p>
                <a:pPr algn="ctr">
                  <a:lnSpc>
                    <a:spcPts val="2660"/>
                  </a:lnSpc>
                  <a:spcBef>
                    <a:spcPct val="0"/>
                  </a:spcBef>
                </a:pPr>
                <a:endParaRPr/>
              </a:p>
            </p:txBody>
          </p:sp>
        </p:grpSp>
        <p:grpSp>
          <p:nvGrpSpPr>
            <p:cNvPr id="7" name="Group 7"/>
            <p:cNvGrpSpPr/>
            <p:nvPr/>
          </p:nvGrpSpPr>
          <p:grpSpPr>
            <a:xfrm>
              <a:off x="2973881" y="-226474"/>
              <a:ext cx="18063245" cy="2556687"/>
              <a:chOff x="0" y="-38100"/>
              <a:chExt cx="3038797" cy="430114"/>
            </a:xfrm>
          </p:grpSpPr>
          <p:sp>
            <p:nvSpPr>
              <p:cNvPr id="8" name="Freeform 8"/>
              <p:cNvSpPr/>
              <p:nvPr/>
            </p:nvSpPr>
            <p:spPr>
              <a:xfrm>
                <a:off x="0" y="0"/>
                <a:ext cx="3038797" cy="392014"/>
              </a:xfrm>
              <a:custGeom>
                <a:avLst/>
                <a:gdLst/>
                <a:ahLst/>
                <a:cxnLst/>
                <a:rect l="l" t="t" r="r" b="b"/>
                <a:pathLst>
                  <a:path w="3038797" h="484049">
                    <a:moveTo>
                      <a:pt x="43615" y="0"/>
                    </a:moveTo>
                    <a:lnTo>
                      <a:pt x="2995182" y="0"/>
                    </a:lnTo>
                    <a:cubicBezTo>
                      <a:pt x="3006750" y="0"/>
                      <a:pt x="3017843" y="4595"/>
                      <a:pt x="3026023" y="12774"/>
                    </a:cubicBezTo>
                    <a:cubicBezTo>
                      <a:pt x="3034202" y="20954"/>
                      <a:pt x="3038797" y="32047"/>
                      <a:pt x="3038797" y="43615"/>
                    </a:cubicBezTo>
                    <a:lnTo>
                      <a:pt x="3038797" y="440434"/>
                    </a:lnTo>
                    <a:cubicBezTo>
                      <a:pt x="3038797" y="464522"/>
                      <a:pt x="3019270" y="484049"/>
                      <a:pt x="2995182" y="484049"/>
                    </a:cubicBezTo>
                    <a:lnTo>
                      <a:pt x="43615" y="484049"/>
                    </a:lnTo>
                    <a:cubicBezTo>
                      <a:pt x="19527" y="484049"/>
                      <a:pt x="0" y="464522"/>
                      <a:pt x="0" y="440434"/>
                    </a:cubicBezTo>
                    <a:lnTo>
                      <a:pt x="0" y="43615"/>
                    </a:lnTo>
                    <a:cubicBezTo>
                      <a:pt x="0" y="19527"/>
                      <a:pt x="19527" y="0"/>
                      <a:pt x="43615" y="0"/>
                    </a:cubicBezTo>
                    <a:close/>
                  </a:path>
                </a:pathLst>
              </a:custGeom>
              <a:solidFill>
                <a:srgbClr val="0F2F76"/>
              </a:solidFill>
            </p:spPr>
            <p:txBody>
              <a:bodyPr/>
              <a:lstStyle/>
              <a:p>
                <a:endParaRPr lang="en-CA"/>
              </a:p>
            </p:txBody>
          </p:sp>
          <p:sp>
            <p:nvSpPr>
              <p:cNvPr id="9" name="TextBox 9"/>
              <p:cNvSpPr txBox="1"/>
              <p:nvPr/>
            </p:nvSpPr>
            <p:spPr>
              <a:xfrm>
                <a:off x="0" y="-38100"/>
                <a:ext cx="3038797" cy="421349"/>
              </a:xfrm>
              <a:prstGeom prst="rect">
                <a:avLst/>
              </a:prstGeom>
            </p:spPr>
            <p:txBody>
              <a:bodyPr lIns="50800" tIns="50800" rIns="50800" bIns="50800" rtlCol="0" anchor="ctr"/>
              <a:lstStyle/>
              <a:p>
                <a:pPr algn="ctr">
                  <a:lnSpc>
                    <a:spcPts val="2660"/>
                  </a:lnSpc>
                </a:pPr>
                <a:endParaRPr/>
              </a:p>
            </p:txBody>
          </p:sp>
        </p:grpSp>
        <p:sp>
          <p:nvSpPr>
            <p:cNvPr id="10" name="TextBox 10"/>
            <p:cNvSpPr txBox="1"/>
            <p:nvPr/>
          </p:nvSpPr>
          <p:spPr>
            <a:xfrm>
              <a:off x="0" y="684749"/>
              <a:ext cx="23762693" cy="1583991"/>
            </a:xfrm>
            <a:prstGeom prst="rect">
              <a:avLst/>
            </a:prstGeom>
          </p:spPr>
          <p:txBody>
            <a:bodyPr lIns="0" tIns="0" rIns="0" bIns="0" rtlCol="0" anchor="t">
              <a:spAutoFit/>
            </a:bodyPr>
            <a:lstStyle/>
            <a:p>
              <a:pPr algn="ctr">
                <a:lnSpc>
                  <a:spcPts val="9041"/>
                </a:lnSpc>
              </a:pPr>
              <a:r>
                <a:rPr lang="en-US" sz="8219" spc="608">
                  <a:solidFill>
                    <a:srgbClr val="FFFFFF"/>
                  </a:solidFill>
                  <a:latin typeface="TAN St. Canard"/>
                  <a:ea typeface="TAN St. Canard"/>
                  <a:cs typeface="TAN St. Canard"/>
                  <a:sym typeface="TAN St. Canard"/>
                </a:rPr>
                <a:t>Data Understanding</a:t>
              </a:r>
            </a:p>
          </p:txBody>
        </p:sp>
      </p:grpSp>
      <p:graphicFrame>
        <p:nvGraphicFramePr>
          <p:cNvPr id="25" name="Table 24">
            <a:extLst>
              <a:ext uri="{FF2B5EF4-FFF2-40B4-BE49-F238E27FC236}">
                <a16:creationId xmlns:a16="http://schemas.microsoft.com/office/drawing/2014/main" id="{A1310A18-1F08-CD10-21BD-886407CB4294}"/>
              </a:ext>
            </a:extLst>
          </p:cNvPr>
          <p:cNvGraphicFramePr>
            <a:graphicFrameLocks noGrp="1"/>
          </p:cNvGraphicFramePr>
          <p:nvPr>
            <p:extLst>
              <p:ext uri="{D42A27DB-BD31-4B8C-83A1-F6EECF244321}">
                <p14:modId xmlns:p14="http://schemas.microsoft.com/office/powerpoint/2010/main" val="3600274431"/>
              </p:ext>
            </p:extLst>
          </p:nvPr>
        </p:nvGraphicFramePr>
        <p:xfrm>
          <a:off x="1455615" y="2383692"/>
          <a:ext cx="14826900" cy="6228391"/>
        </p:xfrm>
        <a:graphic>
          <a:graphicData uri="http://schemas.openxmlformats.org/drawingml/2006/table">
            <a:tbl>
              <a:tblPr firstRow="1" firstCol="1" bandRow="1">
                <a:tableStyleId>{B301B821-A1FF-4177-AEE7-76D212191A09}</a:tableStyleId>
              </a:tblPr>
              <a:tblGrid>
                <a:gridCol w="4154197">
                  <a:extLst>
                    <a:ext uri="{9D8B030D-6E8A-4147-A177-3AD203B41FA5}">
                      <a16:colId xmlns:a16="http://schemas.microsoft.com/office/drawing/2014/main" val="968036095"/>
                    </a:ext>
                  </a:extLst>
                </a:gridCol>
                <a:gridCol w="8364978">
                  <a:extLst>
                    <a:ext uri="{9D8B030D-6E8A-4147-A177-3AD203B41FA5}">
                      <a16:colId xmlns:a16="http://schemas.microsoft.com/office/drawing/2014/main" val="2643258776"/>
                    </a:ext>
                  </a:extLst>
                </a:gridCol>
                <a:gridCol w="2307725">
                  <a:extLst>
                    <a:ext uri="{9D8B030D-6E8A-4147-A177-3AD203B41FA5}">
                      <a16:colId xmlns:a16="http://schemas.microsoft.com/office/drawing/2014/main" val="576937085"/>
                    </a:ext>
                  </a:extLst>
                </a:gridCol>
              </a:tblGrid>
              <a:tr h="401723">
                <a:tc>
                  <a:txBody>
                    <a:bodyPr/>
                    <a:lstStyle/>
                    <a:p>
                      <a:pPr>
                        <a:lnSpc>
                          <a:spcPct val="115000"/>
                        </a:lnSpc>
                        <a:spcAft>
                          <a:spcPts val="800"/>
                        </a:spcAft>
                      </a:pPr>
                      <a:r>
                        <a:rPr lang="en-US" sz="1200" b="1" i="0" kern="100">
                          <a:solidFill>
                            <a:schemeClr val="bg1"/>
                          </a:solidFill>
                          <a:effectLst/>
                          <a:latin typeface="Cooper BT Bold" panose="020B0604020202020204" charset="0"/>
                        </a:rPr>
                        <a:t>Attribute Name </a:t>
                      </a:r>
                      <a:endParaRPr lang="en-US" sz="1200" i="0" kern="100">
                        <a:solidFill>
                          <a:schemeClr val="bg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r>
                        <a:rPr lang="en-US" sz="1200" b="1" i="0" kern="100">
                          <a:solidFill>
                            <a:schemeClr val="bg1"/>
                          </a:solidFill>
                          <a:effectLst/>
                          <a:latin typeface="Cooper BT Bold" panose="020B0604020202020204" charset="0"/>
                        </a:rPr>
                        <a:t>Description </a:t>
                      </a:r>
                      <a:endParaRPr lang="en-US" sz="1200" i="0" kern="100">
                        <a:solidFill>
                          <a:schemeClr val="bg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r>
                        <a:rPr lang="en-US" sz="1200" b="1" i="0" kern="100">
                          <a:solidFill>
                            <a:schemeClr val="bg1"/>
                          </a:solidFill>
                          <a:effectLst/>
                          <a:latin typeface="Cooper BT Bold" panose="020B0604020202020204" charset="0"/>
                        </a:rPr>
                        <a:t>Reason to not use these column </a:t>
                      </a:r>
                      <a:endParaRPr lang="en-US" sz="1200" i="0" kern="100">
                        <a:solidFill>
                          <a:schemeClr val="bg1"/>
                        </a:solidFill>
                        <a:effectLst/>
                        <a:latin typeface="Cooper BT Bold" panose="020B0604020202020204" charset="0"/>
                        <a:ea typeface="Times New Roman" panose="02020603050405020304" pitchFamily="18" charset="0"/>
                        <a:cs typeface="Arial"/>
                      </a:endParaRPr>
                    </a:p>
                  </a:txBody>
                  <a:tcPr marL="0" marR="0" marT="0" marB="0"/>
                </a:tc>
                <a:extLst>
                  <a:ext uri="{0D108BD9-81ED-4DB2-BD59-A6C34878D82A}">
                    <a16:rowId xmlns:a16="http://schemas.microsoft.com/office/drawing/2014/main" val="2414761483"/>
                  </a:ext>
                </a:extLst>
              </a:tr>
              <a:tr h="200861">
                <a:tc>
                  <a:txBody>
                    <a:bodyPr/>
                    <a:lstStyle/>
                    <a:p>
                      <a:pPr>
                        <a:lnSpc>
                          <a:spcPct val="115000"/>
                        </a:lnSpc>
                        <a:spcAft>
                          <a:spcPts val="800"/>
                        </a:spcAft>
                      </a:pPr>
                      <a:r>
                        <a:rPr lang="en-US" sz="1200" b="1" i="0" kern="100">
                          <a:solidFill>
                            <a:schemeClr val="tx1"/>
                          </a:solidFill>
                          <a:effectLst/>
                          <a:latin typeface="Cooper BT Bold" panose="020B0604020202020204" charset="0"/>
                        </a:rPr>
                        <a:t>ADDR_PCT_CD </a:t>
                      </a:r>
                      <a:endParaRPr lang="en-US" sz="1200" i="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r>
                        <a:rPr lang="en-US" sz="1200" i="0" kern="100">
                          <a:solidFill>
                            <a:schemeClr val="tx1"/>
                          </a:solidFill>
                          <a:effectLst/>
                          <a:latin typeface="Cooper BT Bold" panose="020B0604020202020204" charset="0"/>
                        </a:rPr>
                        <a:t>The precinct in which the incident occurred </a:t>
                      </a:r>
                      <a:endParaRPr lang="en-US" sz="1200" i="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endParaRPr lang="en-US" sz="1200" i="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extLst>
                  <a:ext uri="{0D108BD9-81ED-4DB2-BD59-A6C34878D82A}">
                    <a16:rowId xmlns:a16="http://schemas.microsoft.com/office/drawing/2014/main" val="904063930"/>
                  </a:ext>
                </a:extLst>
              </a:tr>
              <a:tr h="200861">
                <a:tc>
                  <a:txBody>
                    <a:bodyPr/>
                    <a:lstStyle/>
                    <a:p>
                      <a:pPr>
                        <a:lnSpc>
                          <a:spcPct val="115000"/>
                        </a:lnSpc>
                        <a:spcAft>
                          <a:spcPts val="800"/>
                        </a:spcAft>
                      </a:pPr>
                      <a:r>
                        <a:rPr lang="en-US" sz="1200" b="1" i="0" kern="100">
                          <a:solidFill>
                            <a:schemeClr val="tx1"/>
                          </a:solidFill>
                          <a:effectLst/>
                          <a:latin typeface="Cooper BT Bold" panose="020B0604020202020204" charset="0"/>
                        </a:rPr>
                        <a:t>BORO_NM </a:t>
                      </a:r>
                      <a:endParaRPr lang="en-US" sz="1200" i="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r>
                        <a:rPr lang="en-US" sz="1200" i="0" kern="100">
                          <a:solidFill>
                            <a:schemeClr val="tx1"/>
                          </a:solidFill>
                          <a:effectLst/>
                          <a:latin typeface="Cooper BT Bold" panose="020B0604020202020204" charset="0"/>
                        </a:rPr>
                        <a:t>The name of the borough in which the incident occurred </a:t>
                      </a:r>
                      <a:endParaRPr lang="en-US" sz="1200" i="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endParaRPr lang="en-US" sz="1200" i="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extLst>
                  <a:ext uri="{0D108BD9-81ED-4DB2-BD59-A6C34878D82A}">
                    <a16:rowId xmlns:a16="http://schemas.microsoft.com/office/drawing/2014/main" val="4265181668"/>
                  </a:ext>
                </a:extLst>
              </a:tr>
              <a:tr h="401723">
                <a:tc>
                  <a:txBody>
                    <a:bodyPr/>
                    <a:lstStyle/>
                    <a:p>
                      <a:pPr>
                        <a:lnSpc>
                          <a:spcPct val="115000"/>
                        </a:lnSpc>
                        <a:spcAft>
                          <a:spcPts val="800"/>
                        </a:spcAft>
                      </a:pPr>
                      <a:r>
                        <a:rPr lang="en-US" sz="1200" b="1" i="0" kern="100">
                          <a:solidFill>
                            <a:schemeClr val="tx1"/>
                          </a:solidFill>
                          <a:effectLst/>
                          <a:latin typeface="Cooper BT Bold" panose="020B0604020202020204" charset="0"/>
                        </a:rPr>
                        <a:t>CMPLNT_FR_DT </a:t>
                      </a:r>
                      <a:endParaRPr lang="en-US" sz="1200" i="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r>
                        <a:rPr lang="en-US" sz="1200" i="0" kern="100">
                          <a:solidFill>
                            <a:schemeClr val="tx1"/>
                          </a:solidFill>
                          <a:effectLst/>
                          <a:latin typeface="Cooper BT Bold" panose="020B0604020202020204" charset="0"/>
                        </a:rPr>
                        <a:t>Exact date of occurrence for the reported event (or starting date of occurrence, if CMPLNT_TO_DT exists) </a:t>
                      </a:r>
                      <a:endParaRPr lang="en-US" sz="1200" i="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endParaRPr lang="en-US" sz="1200" i="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extLst>
                  <a:ext uri="{0D108BD9-81ED-4DB2-BD59-A6C34878D82A}">
                    <a16:rowId xmlns:a16="http://schemas.microsoft.com/office/drawing/2014/main" val="1902130381"/>
                  </a:ext>
                </a:extLst>
              </a:tr>
              <a:tr h="444764">
                <a:tc>
                  <a:txBody>
                    <a:bodyPr/>
                    <a:lstStyle/>
                    <a:p>
                      <a:pPr>
                        <a:lnSpc>
                          <a:spcPct val="115000"/>
                        </a:lnSpc>
                        <a:spcAft>
                          <a:spcPts val="800"/>
                        </a:spcAft>
                      </a:pPr>
                      <a:r>
                        <a:rPr lang="en-US" sz="1200" b="1" i="0" kern="100">
                          <a:solidFill>
                            <a:schemeClr val="tx1"/>
                          </a:solidFill>
                          <a:effectLst/>
                          <a:latin typeface="Cooper BT Bold" panose="020B0604020202020204" charset="0"/>
                        </a:rPr>
                        <a:t>CMPLNT_FR_TM </a:t>
                      </a:r>
                      <a:endParaRPr lang="en-US" sz="1200" i="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r>
                        <a:rPr lang="en-US" sz="1200" i="0" kern="100">
                          <a:solidFill>
                            <a:schemeClr val="tx1"/>
                          </a:solidFill>
                          <a:effectLst/>
                          <a:latin typeface="Cooper BT Bold" panose="020B0604020202020204" charset="0"/>
                        </a:rPr>
                        <a:t>Exact time of occurrence for the reported event (or starting time of occurrence, if CMPLNT_TO_TM exists) </a:t>
                      </a:r>
                      <a:endParaRPr lang="en-US" sz="1200" i="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endParaRPr lang="en-US" sz="1200" i="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extLst>
                  <a:ext uri="{0D108BD9-81ED-4DB2-BD59-A6C34878D82A}">
                    <a16:rowId xmlns:a16="http://schemas.microsoft.com/office/drawing/2014/main" val="3927560239"/>
                  </a:ext>
                </a:extLst>
              </a:tr>
              <a:tr h="444764">
                <a:tc>
                  <a:txBody>
                    <a:bodyPr/>
                    <a:lstStyle/>
                    <a:p>
                      <a:pPr>
                        <a:lnSpc>
                          <a:spcPct val="115000"/>
                        </a:lnSpc>
                        <a:spcAft>
                          <a:spcPts val="800"/>
                        </a:spcAft>
                      </a:pPr>
                      <a:r>
                        <a:rPr lang="en-US" sz="1200" b="1" i="0" kern="100">
                          <a:solidFill>
                            <a:schemeClr val="tx1"/>
                          </a:solidFill>
                          <a:effectLst/>
                          <a:latin typeface="Cooper BT Bold" panose="020B0604020202020204" charset="0"/>
                        </a:rPr>
                        <a:t>CRM_ATPT_CPTD_CD </a:t>
                      </a:r>
                      <a:endParaRPr lang="en-US" sz="1200" i="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r>
                        <a:rPr lang="en-US" sz="1200" i="0" kern="100">
                          <a:solidFill>
                            <a:schemeClr val="tx1"/>
                          </a:solidFill>
                          <a:effectLst/>
                          <a:latin typeface="Cooper BT Bold" panose="020B0604020202020204" charset="0"/>
                        </a:rPr>
                        <a:t>Indicator of whether crime was successfully completed or attempted, but failed or was interrupted prematurely </a:t>
                      </a:r>
                      <a:endParaRPr lang="en-US" sz="1200" i="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endParaRPr lang="en-US" sz="1200" i="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extLst>
                  <a:ext uri="{0D108BD9-81ED-4DB2-BD59-A6C34878D82A}">
                    <a16:rowId xmlns:a16="http://schemas.microsoft.com/office/drawing/2014/main" val="1828351319"/>
                  </a:ext>
                </a:extLst>
              </a:tr>
              <a:tr h="315639">
                <a:tc>
                  <a:txBody>
                    <a:bodyPr/>
                    <a:lstStyle/>
                    <a:p>
                      <a:pPr>
                        <a:lnSpc>
                          <a:spcPct val="115000"/>
                        </a:lnSpc>
                        <a:spcAft>
                          <a:spcPts val="800"/>
                        </a:spcAft>
                      </a:pPr>
                      <a:r>
                        <a:rPr lang="en-US" sz="1200" b="1" i="0" kern="100">
                          <a:solidFill>
                            <a:schemeClr val="tx1"/>
                          </a:solidFill>
                          <a:effectLst/>
                          <a:latin typeface="Cooper BT Bold" panose="020B0604020202020204" charset="0"/>
                        </a:rPr>
                        <a:t>HADEVELOPT </a:t>
                      </a:r>
                      <a:endParaRPr lang="en-US" sz="1200" i="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r>
                        <a:rPr lang="en-US" sz="1200" i="0" kern="100">
                          <a:solidFill>
                            <a:schemeClr val="tx1"/>
                          </a:solidFill>
                          <a:effectLst/>
                          <a:latin typeface="Cooper BT Bold" panose="020B0604020202020204" charset="0"/>
                        </a:rPr>
                        <a:t>Name of NYCHA housing development of occurrence, if applicable </a:t>
                      </a:r>
                      <a:endParaRPr lang="en-US" sz="1200" i="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r>
                        <a:rPr lang="en-US" sz="1200" i="0" kern="100">
                          <a:solidFill>
                            <a:schemeClr val="tx1"/>
                          </a:solidFill>
                          <a:effectLst/>
                          <a:latin typeface="Cooper BT Bold" panose="020B0604020202020204" charset="0"/>
                        </a:rPr>
                        <a:t>431977 missing values </a:t>
                      </a:r>
                      <a:endParaRPr lang="en-US" sz="1200" i="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extLst>
                  <a:ext uri="{0D108BD9-81ED-4DB2-BD59-A6C34878D82A}">
                    <a16:rowId xmlns:a16="http://schemas.microsoft.com/office/drawing/2014/main" val="205346182"/>
                  </a:ext>
                </a:extLst>
              </a:tr>
              <a:tr h="200861">
                <a:tc>
                  <a:txBody>
                    <a:bodyPr/>
                    <a:lstStyle/>
                    <a:p>
                      <a:pPr>
                        <a:lnSpc>
                          <a:spcPct val="115000"/>
                        </a:lnSpc>
                        <a:spcAft>
                          <a:spcPts val="800"/>
                        </a:spcAft>
                      </a:pPr>
                      <a:r>
                        <a:rPr lang="en-US" sz="1200" b="1" i="0" kern="100">
                          <a:solidFill>
                            <a:schemeClr val="tx1"/>
                          </a:solidFill>
                          <a:effectLst/>
                          <a:latin typeface="Cooper BT Bold" panose="020B0604020202020204" charset="0"/>
                        </a:rPr>
                        <a:t>HOUSING_PSA </a:t>
                      </a:r>
                      <a:endParaRPr lang="en-US" sz="1200" i="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r>
                        <a:rPr lang="en-US" sz="1200" i="0" kern="100">
                          <a:solidFill>
                            <a:schemeClr val="tx1"/>
                          </a:solidFill>
                          <a:effectLst/>
                          <a:latin typeface="Cooper BT Bold" panose="020B0604020202020204" charset="0"/>
                        </a:rPr>
                        <a:t>Development Level Code </a:t>
                      </a:r>
                      <a:endParaRPr lang="en-US" sz="1200" i="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r>
                        <a:rPr lang="en-US" sz="1200" i="0" kern="100">
                          <a:solidFill>
                            <a:schemeClr val="tx1"/>
                          </a:solidFill>
                          <a:effectLst/>
                          <a:latin typeface="Cooper BT Bold" panose="020B0604020202020204" charset="0"/>
                        </a:rPr>
                        <a:t>406529 missing values </a:t>
                      </a:r>
                      <a:endParaRPr lang="en-US" sz="1200" i="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extLst>
                  <a:ext uri="{0D108BD9-81ED-4DB2-BD59-A6C34878D82A}">
                    <a16:rowId xmlns:a16="http://schemas.microsoft.com/office/drawing/2014/main" val="482629978"/>
                  </a:ext>
                </a:extLst>
              </a:tr>
              <a:tr h="200861">
                <a:tc>
                  <a:txBody>
                    <a:bodyPr/>
                    <a:lstStyle/>
                    <a:p>
                      <a:pPr>
                        <a:lnSpc>
                          <a:spcPct val="115000"/>
                        </a:lnSpc>
                        <a:spcAft>
                          <a:spcPts val="800"/>
                        </a:spcAft>
                      </a:pPr>
                      <a:r>
                        <a:rPr lang="en-US" sz="1200" b="1" i="0" kern="100">
                          <a:solidFill>
                            <a:schemeClr val="tx1"/>
                          </a:solidFill>
                          <a:effectLst/>
                          <a:latin typeface="Cooper BT Bold" panose="020B0604020202020204" charset="0"/>
                        </a:rPr>
                        <a:t>JURIS_DESC </a:t>
                      </a:r>
                      <a:endParaRPr lang="en-US" sz="1200" i="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r>
                        <a:rPr lang="en-US" sz="1200" i="0" kern="100">
                          <a:solidFill>
                            <a:schemeClr val="tx1"/>
                          </a:solidFill>
                          <a:effectLst/>
                          <a:latin typeface="Cooper BT Bold" panose="020B0604020202020204" charset="0"/>
                        </a:rPr>
                        <a:t>Description of the jurisdiction code </a:t>
                      </a:r>
                      <a:endParaRPr lang="en-US" sz="1200" i="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endParaRPr lang="en-US" sz="1200" i="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extLst>
                  <a:ext uri="{0D108BD9-81ED-4DB2-BD59-A6C34878D82A}">
                    <a16:rowId xmlns:a16="http://schemas.microsoft.com/office/drawing/2014/main" val="2994605810"/>
                  </a:ext>
                </a:extLst>
              </a:tr>
              <a:tr h="200861">
                <a:tc>
                  <a:txBody>
                    <a:bodyPr/>
                    <a:lstStyle/>
                    <a:p>
                      <a:pPr>
                        <a:lnSpc>
                          <a:spcPct val="115000"/>
                        </a:lnSpc>
                        <a:spcAft>
                          <a:spcPts val="800"/>
                        </a:spcAft>
                      </a:pPr>
                      <a:r>
                        <a:rPr lang="en-US" sz="1200" b="1" i="0" kern="100">
                          <a:solidFill>
                            <a:schemeClr val="tx1"/>
                          </a:solidFill>
                          <a:effectLst/>
                          <a:latin typeface="Cooper BT Bold" panose="020B0604020202020204" charset="0"/>
                        </a:rPr>
                        <a:t>KY_CD </a:t>
                      </a:r>
                      <a:endParaRPr lang="en-US" sz="1200" i="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r>
                        <a:rPr lang="en-US" sz="1200" i="0" kern="100">
                          <a:solidFill>
                            <a:schemeClr val="tx1"/>
                          </a:solidFill>
                          <a:effectLst/>
                          <a:latin typeface="Cooper BT Bold" panose="020B0604020202020204" charset="0"/>
                        </a:rPr>
                        <a:t>Three-digit offense classification code </a:t>
                      </a:r>
                      <a:endParaRPr lang="en-US" sz="1200" i="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endParaRPr lang="en-US" sz="1200" i="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extLst>
                  <a:ext uri="{0D108BD9-81ED-4DB2-BD59-A6C34878D82A}">
                    <a16:rowId xmlns:a16="http://schemas.microsoft.com/office/drawing/2014/main" val="101780833"/>
                  </a:ext>
                </a:extLst>
              </a:tr>
              <a:tr h="200861">
                <a:tc>
                  <a:txBody>
                    <a:bodyPr/>
                    <a:lstStyle/>
                    <a:p>
                      <a:pPr>
                        <a:lnSpc>
                          <a:spcPct val="115000"/>
                        </a:lnSpc>
                        <a:spcAft>
                          <a:spcPts val="800"/>
                        </a:spcAft>
                      </a:pPr>
                      <a:r>
                        <a:rPr lang="en-US" sz="1200" b="1" i="0" kern="100">
                          <a:solidFill>
                            <a:schemeClr val="tx1"/>
                          </a:solidFill>
                          <a:effectLst/>
                          <a:latin typeface="Cooper BT Bold" panose="020B0604020202020204" charset="0"/>
                        </a:rPr>
                        <a:t>LAW_CAT_CD </a:t>
                      </a:r>
                      <a:endParaRPr lang="en-US" sz="1200" i="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r>
                        <a:rPr lang="en-US" sz="1200" i="0" kern="100">
                          <a:solidFill>
                            <a:schemeClr val="tx1"/>
                          </a:solidFill>
                          <a:effectLst/>
                          <a:latin typeface="Cooper BT Bold" panose="020B0604020202020204" charset="0"/>
                        </a:rPr>
                        <a:t>Level of offense: felony, misdemeanor, violation </a:t>
                      </a:r>
                      <a:endParaRPr lang="en-US" sz="1200" i="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endParaRPr lang="en-US" sz="1200" i="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extLst>
                  <a:ext uri="{0D108BD9-81ED-4DB2-BD59-A6C34878D82A}">
                    <a16:rowId xmlns:a16="http://schemas.microsoft.com/office/drawing/2014/main" val="2738226744"/>
                  </a:ext>
                </a:extLst>
              </a:tr>
              <a:tr h="200861">
                <a:tc>
                  <a:txBody>
                    <a:bodyPr/>
                    <a:lstStyle/>
                    <a:p>
                      <a:pPr>
                        <a:lnSpc>
                          <a:spcPct val="115000"/>
                        </a:lnSpc>
                        <a:spcAft>
                          <a:spcPts val="800"/>
                        </a:spcAft>
                      </a:pPr>
                      <a:r>
                        <a:rPr lang="en-US" sz="1200" b="1" i="0" kern="100">
                          <a:solidFill>
                            <a:schemeClr val="tx1"/>
                          </a:solidFill>
                          <a:effectLst/>
                          <a:latin typeface="Cooper BT Bold" panose="020B0604020202020204" charset="0"/>
                        </a:rPr>
                        <a:t>OFNS_DESC </a:t>
                      </a:r>
                      <a:endParaRPr lang="en-US" sz="1200" i="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r>
                        <a:rPr lang="en-US" sz="1200" i="0" kern="100">
                          <a:solidFill>
                            <a:schemeClr val="tx1"/>
                          </a:solidFill>
                          <a:effectLst/>
                          <a:latin typeface="Cooper BT Bold" panose="020B0604020202020204" charset="0"/>
                        </a:rPr>
                        <a:t>Description of offense corresponding with key code </a:t>
                      </a:r>
                      <a:endParaRPr lang="en-US" sz="1200" i="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endParaRPr lang="en-US" sz="1200" i="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extLst>
                  <a:ext uri="{0D108BD9-81ED-4DB2-BD59-A6C34878D82A}">
                    <a16:rowId xmlns:a16="http://schemas.microsoft.com/office/drawing/2014/main" val="1490154142"/>
                  </a:ext>
                </a:extLst>
              </a:tr>
              <a:tr h="200861">
                <a:tc>
                  <a:txBody>
                    <a:bodyPr/>
                    <a:lstStyle/>
                    <a:p>
                      <a:pPr>
                        <a:lnSpc>
                          <a:spcPct val="115000"/>
                        </a:lnSpc>
                        <a:spcAft>
                          <a:spcPts val="800"/>
                        </a:spcAft>
                      </a:pPr>
                      <a:r>
                        <a:rPr lang="en-US" sz="1200" b="1" i="0" kern="100">
                          <a:solidFill>
                            <a:schemeClr val="tx1"/>
                          </a:solidFill>
                          <a:effectLst/>
                          <a:latin typeface="Cooper BT Bold" panose="020B0604020202020204" charset="0"/>
                        </a:rPr>
                        <a:t>PATROL_BORO </a:t>
                      </a:r>
                      <a:endParaRPr lang="en-US" sz="1200" i="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r>
                        <a:rPr lang="en-US" sz="1200" i="0" kern="100">
                          <a:solidFill>
                            <a:schemeClr val="tx1"/>
                          </a:solidFill>
                          <a:effectLst/>
                          <a:latin typeface="Cooper BT Bold" panose="020B0604020202020204" charset="0"/>
                        </a:rPr>
                        <a:t>The name of the patrol borough in which the incident occurred </a:t>
                      </a:r>
                      <a:endParaRPr lang="en-US" sz="1200" i="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endParaRPr lang="en-US" sz="1200" i="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extLst>
                  <a:ext uri="{0D108BD9-81ED-4DB2-BD59-A6C34878D82A}">
                    <a16:rowId xmlns:a16="http://schemas.microsoft.com/office/drawing/2014/main" val="1250011955"/>
                  </a:ext>
                </a:extLst>
              </a:tr>
              <a:tr h="401723">
                <a:tc>
                  <a:txBody>
                    <a:bodyPr/>
                    <a:lstStyle/>
                    <a:p>
                      <a:pPr>
                        <a:lnSpc>
                          <a:spcPct val="115000"/>
                        </a:lnSpc>
                        <a:spcAft>
                          <a:spcPts val="800"/>
                        </a:spcAft>
                      </a:pPr>
                      <a:r>
                        <a:rPr lang="en-US" sz="1200" b="1" i="0" kern="100">
                          <a:solidFill>
                            <a:schemeClr val="tx1"/>
                          </a:solidFill>
                          <a:effectLst/>
                          <a:latin typeface="Cooper BT Bold" panose="020B0604020202020204" charset="0"/>
                        </a:rPr>
                        <a:t>PD_DESC </a:t>
                      </a:r>
                      <a:endParaRPr lang="en-US" sz="1200" i="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r>
                        <a:rPr lang="en-US" sz="1200" i="0" kern="100">
                          <a:solidFill>
                            <a:schemeClr val="tx1"/>
                          </a:solidFill>
                          <a:effectLst/>
                          <a:latin typeface="Cooper BT Bold" panose="020B0604020202020204" charset="0"/>
                        </a:rPr>
                        <a:t>Description of internal classification corresponding with PD code (more granular than Offense Description) </a:t>
                      </a:r>
                      <a:endParaRPr lang="en-US" sz="1200" i="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endParaRPr lang="en-US" sz="1200" i="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extLst>
                  <a:ext uri="{0D108BD9-81ED-4DB2-BD59-A6C34878D82A}">
                    <a16:rowId xmlns:a16="http://schemas.microsoft.com/office/drawing/2014/main" val="1235405325"/>
                  </a:ext>
                </a:extLst>
              </a:tr>
              <a:tr h="200861">
                <a:tc>
                  <a:txBody>
                    <a:bodyPr/>
                    <a:lstStyle/>
                    <a:p>
                      <a:pPr>
                        <a:lnSpc>
                          <a:spcPct val="115000"/>
                        </a:lnSpc>
                        <a:spcAft>
                          <a:spcPts val="800"/>
                        </a:spcAft>
                      </a:pPr>
                      <a:r>
                        <a:rPr lang="en-US" sz="1200" b="1" i="0" kern="100">
                          <a:solidFill>
                            <a:schemeClr val="tx1"/>
                          </a:solidFill>
                          <a:effectLst/>
                          <a:latin typeface="Cooper BT Bold" panose="020B0604020202020204" charset="0"/>
                        </a:rPr>
                        <a:t>PREM_TYP_DESC </a:t>
                      </a:r>
                      <a:endParaRPr lang="en-US" sz="1200" i="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r>
                        <a:rPr lang="en-US" sz="1200" i="0" kern="100">
                          <a:solidFill>
                            <a:schemeClr val="tx1"/>
                          </a:solidFill>
                          <a:effectLst/>
                          <a:latin typeface="Cooper BT Bold" panose="020B0604020202020204" charset="0"/>
                        </a:rPr>
                        <a:t>Specific description of premises; grocery store, residence, street, etc. </a:t>
                      </a:r>
                      <a:endParaRPr lang="en-US" sz="1200" i="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endParaRPr lang="en-US" sz="1200" i="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extLst>
                  <a:ext uri="{0D108BD9-81ED-4DB2-BD59-A6C34878D82A}">
                    <a16:rowId xmlns:a16="http://schemas.microsoft.com/office/drawing/2014/main" val="1921220681"/>
                  </a:ext>
                </a:extLst>
              </a:tr>
              <a:tr h="200861">
                <a:tc>
                  <a:txBody>
                    <a:bodyPr/>
                    <a:lstStyle/>
                    <a:p>
                      <a:pPr>
                        <a:lnSpc>
                          <a:spcPct val="115000"/>
                        </a:lnSpc>
                        <a:spcAft>
                          <a:spcPts val="800"/>
                        </a:spcAft>
                      </a:pPr>
                      <a:r>
                        <a:rPr lang="en-US" sz="1200" b="1" i="0" kern="100">
                          <a:solidFill>
                            <a:schemeClr val="tx1"/>
                          </a:solidFill>
                          <a:effectLst/>
                          <a:latin typeface="Cooper BT Bold" panose="020B0604020202020204" charset="0"/>
                        </a:rPr>
                        <a:t>RPT_DT </a:t>
                      </a:r>
                      <a:endParaRPr lang="en-US" sz="1200" i="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r>
                        <a:rPr lang="en-US" sz="1200" i="0" kern="100">
                          <a:solidFill>
                            <a:schemeClr val="tx1"/>
                          </a:solidFill>
                          <a:effectLst/>
                          <a:latin typeface="Cooper BT Bold" panose="020B0604020202020204" charset="0"/>
                        </a:rPr>
                        <a:t>Date event was reported to police </a:t>
                      </a:r>
                      <a:endParaRPr lang="en-US" sz="1200" i="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endParaRPr lang="en-US" sz="1200" i="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extLst>
                  <a:ext uri="{0D108BD9-81ED-4DB2-BD59-A6C34878D82A}">
                    <a16:rowId xmlns:a16="http://schemas.microsoft.com/office/drawing/2014/main" val="1879426807"/>
                  </a:ext>
                </a:extLst>
              </a:tr>
              <a:tr h="200861">
                <a:tc>
                  <a:txBody>
                    <a:bodyPr/>
                    <a:lstStyle/>
                    <a:p>
                      <a:pPr>
                        <a:lnSpc>
                          <a:spcPct val="115000"/>
                        </a:lnSpc>
                        <a:spcAft>
                          <a:spcPts val="800"/>
                        </a:spcAft>
                      </a:pPr>
                      <a:r>
                        <a:rPr lang="en-US" sz="1200" b="1" i="0" kern="100">
                          <a:solidFill>
                            <a:schemeClr val="tx1"/>
                          </a:solidFill>
                          <a:effectLst/>
                          <a:latin typeface="Cooper BT Bold" panose="020B0604020202020204" charset="0"/>
                        </a:rPr>
                        <a:t>VIC_AGE_GROUP </a:t>
                      </a:r>
                      <a:endParaRPr lang="en-US" sz="1200" i="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r>
                        <a:rPr lang="en-US" sz="1200" i="0" kern="100">
                          <a:solidFill>
                            <a:schemeClr val="tx1"/>
                          </a:solidFill>
                          <a:effectLst/>
                          <a:latin typeface="Cooper BT Bold" panose="020B0604020202020204" charset="0"/>
                        </a:rPr>
                        <a:t>Victim’s Age Group </a:t>
                      </a:r>
                      <a:endParaRPr lang="en-US" sz="1200" i="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endParaRPr lang="en-US" sz="1200" i="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extLst>
                  <a:ext uri="{0D108BD9-81ED-4DB2-BD59-A6C34878D82A}">
                    <a16:rowId xmlns:a16="http://schemas.microsoft.com/office/drawing/2014/main" val="1434271954"/>
                  </a:ext>
                </a:extLst>
              </a:tr>
              <a:tr h="200861">
                <a:tc>
                  <a:txBody>
                    <a:bodyPr/>
                    <a:lstStyle/>
                    <a:p>
                      <a:pPr>
                        <a:lnSpc>
                          <a:spcPct val="115000"/>
                        </a:lnSpc>
                        <a:spcAft>
                          <a:spcPts val="800"/>
                        </a:spcAft>
                      </a:pPr>
                      <a:r>
                        <a:rPr lang="en-US" sz="1200" b="1" i="0" kern="100">
                          <a:solidFill>
                            <a:schemeClr val="tx1"/>
                          </a:solidFill>
                          <a:effectLst/>
                          <a:latin typeface="Cooper BT Bold" panose="020B0604020202020204" charset="0"/>
                        </a:rPr>
                        <a:t>VIC_RACE </a:t>
                      </a:r>
                      <a:endParaRPr lang="en-US" sz="1200" i="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r>
                        <a:rPr lang="en-US" sz="1200" i="0" kern="100">
                          <a:solidFill>
                            <a:schemeClr val="tx1"/>
                          </a:solidFill>
                          <a:effectLst/>
                          <a:latin typeface="Cooper BT Bold" panose="020B0604020202020204" charset="0"/>
                        </a:rPr>
                        <a:t>Victim’s Race Description </a:t>
                      </a:r>
                      <a:endParaRPr lang="en-US" sz="1200" i="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endParaRPr lang="en-US" sz="1200" i="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extLst>
                  <a:ext uri="{0D108BD9-81ED-4DB2-BD59-A6C34878D82A}">
                    <a16:rowId xmlns:a16="http://schemas.microsoft.com/office/drawing/2014/main" val="3872015109"/>
                  </a:ext>
                </a:extLst>
              </a:tr>
              <a:tr h="200861">
                <a:tc>
                  <a:txBody>
                    <a:bodyPr/>
                    <a:lstStyle/>
                    <a:p>
                      <a:pPr>
                        <a:lnSpc>
                          <a:spcPct val="115000"/>
                        </a:lnSpc>
                        <a:spcAft>
                          <a:spcPts val="800"/>
                        </a:spcAft>
                      </a:pPr>
                      <a:r>
                        <a:rPr lang="en-US" sz="1200" b="1" i="0" kern="100">
                          <a:solidFill>
                            <a:schemeClr val="tx1"/>
                          </a:solidFill>
                          <a:effectLst/>
                          <a:latin typeface="Cooper BT Bold" panose="020B0604020202020204" charset="0"/>
                        </a:rPr>
                        <a:t>VIC_SEX </a:t>
                      </a:r>
                      <a:endParaRPr lang="en-US" sz="1200" i="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r>
                        <a:rPr lang="en-US" sz="1200" i="0" kern="100">
                          <a:solidFill>
                            <a:schemeClr val="tx1"/>
                          </a:solidFill>
                          <a:effectLst/>
                          <a:latin typeface="Cooper BT Bold" panose="020B0604020202020204" charset="0"/>
                        </a:rPr>
                        <a:t>Victim’s Sex Description </a:t>
                      </a:r>
                      <a:endParaRPr lang="en-US" sz="1200" i="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endParaRPr lang="en-US" sz="1200" i="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extLst>
                  <a:ext uri="{0D108BD9-81ED-4DB2-BD59-A6C34878D82A}">
                    <a16:rowId xmlns:a16="http://schemas.microsoft.com/office/drawing/2014/main" val="2792700683"/>
                  </a:ext>
                </a:extLst>
              </a:tr>
              <a:tr h="401723">
                <a:tc>
                  <a:txBody>
                    <a:bodyPr/>
                    <a:lstStyle/>
                    <a:p>
                      <a:pPr>
                        <a:lnSpc>
                          <a:spcPct val="115000"/>
                        </a:lnSpc>
                        <a:spcAft>
                          <a:spcPts val="800"/>
                        </a:spcAft>
                      </a:pPr>
                      <a:r>
                        <a:rPr lang="en-US" sz="1200" b="1" i="0" kern="100">
                          <a:solidFill>
                            <a:schemeClr val="tx1"/>
                          </a:solidFill>
                          <a:effectLst/>
                          <a:latin typeface="Cooper BT Bold" panose="020B0604020202020204" charset="0"/>
                        </a:rPr>
                        <a:t>Latitude </a:t>
                      </a:r>
                      <a:endParaRPr lang="en-US" sz="1200" i="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r>
                        <a:rPr lang="en-US" sz="1200" i="0" kern="100">
                          <a:solidFill>
                            <a:schemeClr val="tx1"/>
                          </a:solidFill>
                          <a:effectLst/>
                          <a:latin typeface="Cooper BT Bold" panose="020B0604020202020204" charset="0"/>
                        </a:rPr>
                        <a:t>Midblock Latitude coordinate for Global Coordinate System, WGS 1984, decimal degrees (EPSG 4326) </a:t>
                      </a:r>
                      <a:endParaRPr lang="en-US" sz="1200" i="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endParaRPr lang="en-US" sz="1200" i="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extLst>
                  <a:ext uri="{0D108BD9-81ED-4DB2-BD59-A6C34878D82A}">
                    <a16:rowId xmlns:a16="http://schemas.microsoft.com/office/drawing/2014/main" val="696088612"/>
                  </a:ext>
                </a:extLst>
              </a:tr>
              <a:tr h="401723">
                <a:tc>
                  <a:txBody>
                    <a:bodyPr/>
                    <a:lstStyle/>
                    <a:p>
                      <a:pPr>
                        <a:lnSpc>
                          <a:spcPct val="115000"/>
                        </a:lnSpc>
                        <a:spcAft>
                          <a:spcPts val="800"/>
                        </a:spcAft>
                      </a:pPr>
                      <a:r>
                        <a:rPr lang="en-US" sz="1200" b="1" i="0" kern="100">
                          <a:solidFill>
                            <a:schemeClr val="tx1"/>
                          </a:solidFill>
                          <a:effectLst/>
                          <a:latin typeface="Cooper BT Bold" panose="020B0604020202020204" charset="0"/>
                        </a:rPr>
                        <a:t>Longitude </a:t>
                      </a:r>
                      <a:endParaRPr lang="en-US" sz="1200" i="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r>
                        <a:rPr lang="en-US" sz="1200" i="0" kern="100">
                          <a:solidFill>
                            <a:schemeClr val="tx1"/>
                          </a:solidFill>
                          <a:effectLst/>
                          <a:latin typeface="Cooper BT Bold" panose="020B0604020202020204" charset="0"/>
                        </a:rPr>
                        <a:t>Midblock Longitude coordinate for Global Coordinate System, WGS 1984, decimal degrees (EPSG 4326) </a:t>
                      </a:r>
                      <a:endParaRPr lang="en-US" sz="1200" i="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endParaRPr lang="en-US" sz="1200" i="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extLst>
                  <a:ext uri="{0D108BD9-81ED-4DB2-BD59-A6C34878D82A}">
                    <a16:rowId xmlns:a16="http://schemas.microsoft.com/office/drawing/2014/main" val="3012071173"/>
                  </a:ext>
                </a:extLst>
              </a:tr>
              <a:tr h="401723">
                <a:tc>
                  <a:txBody>
                    <a:bodyPr/>
                    <a:lstStyle/>
                    <a:p>
                      <a:pPr>
                        <a:lnSpc>
                          <a:spcPct val="115000"/>
                        </a:lnSpc>
                        <a:spcAft>
                          <a:spcPts val="800"/>
                        </a:spcAft>
                      </a:pPr>
                      <a:r>
                        <a:rPr lang="en-US" sz="1200" b="1" i="0" kern="100">
                          <a:solidFill>
                            <a:schemeClr val="tx1"/>
                          </a:solidFill>
                          <a:effectLst/>
                          <a:latin typeface="Cooper BT Bold" panose="020B0604020202020204" charset="0"/>
                        </a:rPr>
                        <a:t>Latitude </a:t>
                      </a:r>
                      <a:endParaRPr lang="en-US" sz="1200" i="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r>
                        <a:rPr lang="en-US" sz="1200" i="0" kern="100">
                          <a:solidFill>
                            <a:schemeClr val="tx1"/>
                          </a:solidFill>
                          <a:effectLst/>
                          <a:latin typeface="Cooper BT Bold" panose="020B0604020202020204" charset="0"/>
                        </a:rPr>
                        <a:t>Midblock Latitude coordinate for Global Coordinate System, WGS 1984, decimal degrees (EPSG 4326) </a:t>
                      </a:r>
                      <a:endParaRPr lang="en-US" sz="1200" i="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endParaRPr lang="en-US" sz="1200" i="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extLst>
                  <a:ext uri="{0D108BD9-81ED-4DB2-BD59-A6C34878D82A}">
                    <a16:rowId xmlns:a16="http://schemas.microsoft.com/office/drawing/2014/main" val="864299006"/>
                  </a:ext>
                </a:extLst>
              </a:tr>
            </a:tbl>
          </a:graphicData>
        </a:graphic>
      </p:graphicFrame>
      <p:grpSp>
        <p:nvGrpSpPr>
          <p:cNvPr id="12" name="Group 12"/>
          <p:cNvGrpSpPr/>
          <p:nvPr/>
        </p:nvGrpSpPr>
        <p:grpSpPr>
          <a:xfrm>
            <a:off x="4616989" y="8438470"/>
            <a:ext cx="9277081" cy="2585325"/>
            <a:chOff x="0" y="0"/>
            <a:chExt cx="12369442" cy="3447100"/>
          </a:xfrm>
        </p:grpSpPr>
        <p:sp>
          <p:nvSpPr>
            <p:cNvPr id="13" name="Freeform 13"/>
            <p:cNvSpPr/>
            <p:nvPr/>
          </p:nvSpPr>
          <p:spPr>
            <a:xfrm>
              <a:off x="0" y="0"/>
              <a:ext cx="2858844" cy="3163313"/>
            </a:xfrm>
            <a:custGeom>
              <a:avLst/>
              <a:gdLst/>
              <a:ahLst/>
              <a:cxnLst/>
              <a:rect l="l" t="t" r="r" b="b"/>
              <a:pathLst>
                <a:path w="2858844" h="3163313">
                  <a:moveTo>
                    <a:pt x="0" y="0"/>
                  </a:moveTo>
                  <a:lnTo>
                    <a:pt x="2858844" y="0"/>
                  </a:lnTo>
                  <a:lnTo>
                    <a:pt x="2858844" y="3163313"/>
                  </a:lnTo>
                  <a:lnTo>
                    <a:pt x="0" y="3163313"/>
                  </a:lnTo>
                  <a:lnTo>
                    <a:pt x="0" y="0"/>
                  </a:lnTo>
                  <a:close/>
                </a:path>
              </a:pathLst>
            </a:custGeom>
            <a:blipFill>
              <a:blip r:embed="rId3"/>
              <a:stretch>
                <a:fillRect/>
              </a:stretch>
            </a:blipFill>
          </p:spPr>
          <p:txBody>
            <a:bodyPr/>
            <a:lstStyle/>
            <a:p>
              <a:endParaRPr lang="en-CA"/>
            </a:p>
          </p:txBody>
        </p:sp>
        <p:sp>
          <p:nvSpPr>
            <p:cNvPr id="14" name="Freeform 14"/>
            <p:cNvSpPr/>
            <p:nvPr/>
          </p:nvSpPr>
          <p:spPr>
            <a:xfrm>
              <a:off x="2581478" y="0"/>
              <a:ext cx="2486221" cy="3447100"/>
            </a:xfrm>
            <a:custGeom>
              <a:avLst/>
              <a:gdLst/>
              <a:ahLst/>
              <a:cxnLst/>
              <a:rect l="l" t="t" r="r" b="b"/>
              <a:pathLst>
                <a:path w="2486221" h="3447100">
                  <a:moveTo>
                    <a:pt x="0" y="0"/>
                  </a:moveTo>
                  <a:lnTo>
                    <a:pt x="2486221" y="0"/>
                  </a:lnTo>
                  <a:lnTo>
                    <a:pt x="2486221" y="3447100"/>
                  </a:lnTo>
                  <a:lnTo>
                    <a:pt x="0" y="3447100"/>
                  </a:lnTo>
                  <a:lnTo>
                    <a:pt x="0" y="0"/>
                  </a:lnTo>
                  <a:close/>
                </a:path>
              </a:pathLst>
            </a:custGeom>
            <a:blipFill>
              <a:blip r:embed="rId4"/>
              <a:stretch>
                <a:fillRect/>
              </a:stretch>
            </a:blipFill>
          </p:spPr>
          <p:txBody>
            <a:bodyPr/>
            <a:lstStyle/>
            <a:p>
              <a:endParaRPr lang="en-CA"/>
            </a:p>
          </p:txBody>
        </p:sp>
        <p:sp>
          <p:nvSpPr>
            <p:cNvPr id="15" name="Freeform 15"/>
            <p:cNvSpPr/>
            <p:nvPr/>
          </p:nvSpPr>
          <p:spPr>
            <a:xfrm flipH="1">
              <a:off x="4102982" y="11575"/>
              <a:ext cx="3038693" cy="3169432"/>
            </a:xfrm>
            <a:custGeom>
              <a:avLst/>
              <a:gdLst/>
              <a:ahLst/>
              <a:cxnLst/>
              <a:rect l="l" t="t" r="r" b="b"/>
              <a:pathLst>
                <a:path w="3038693" h="3169432">
                  <a:moveTo>
                    <a:pt x="3038693" y="0"/>
                  </a:moveTo>
                  <a:lnTo>
                    <a:pt x="0" y="0"/>
                  </a:lnTo>
                  <a:lnTo>
                    <a:pt x="0" y="3169432"/>
                  </a:lnTo>
                  <a:lnTo>
                    <a:pt x="3038693" y="3169432"/>
                  </a:lnTo>
                  <a:lnTo>
                    <a:pt x="3038693" y="0"/>
                  </a:lnTo>
                  <a:close/>
                </a:path>
              </a:pathLst>
            </a:custGeom>
            <a:blipFill>
              <a:blip r:embed="rId5"/>
              <a:stretch>
                <a:fillRect/>
              </a:stretch>
            </a:blipFill>
          </p:spPr>
          <p:txBody>
            <a:bodyPr/>
            <a:lstStyle/>
            <a:p>
              <a:endParaRPr lang="en-CA"/>
            </a:p>
          </p:txBody>
        </p:sp>
        <p:sp>
          <p:nvSpPr>
            <p:cNvPr id="16" name="Freeform 16"/>
            <p:cNvSpPr/>
            <p:nvPr/>
          </p:nvSpPr>
          <p:spPr>
            <a:xfrm>
              <a:off x="6459249" y="66573"/>
              <a:ext cx="2693061" cy="3030167"/>
            </a:xfrm>
            <a:custGeom>
              <a:avLst/>
              <a:gdLst/>
              <a:ahLst/>
              <a:cxnLst/>
              <a:rect l="l" t="t" r="r" b="b"/>
              <a:pathLst>
                <a:path w="2693061" h="3030167">
                  <a:moveTo>
                    <a:pt x="0" y="0"/>
                  </a:moveTo>
                  <a:lnTo>
                    <a:pt x="2693061" y="0"/>
                  </a:lnTo>
                  <a:lnTo>
                    <a:pt x="2693061" y="3030167"/>
                  </a:lnTo>
                  <a:lnTo>
                    <a:pt x="0" y="3030167"/>
                  </a:lnTo>
                  <a:lnTo>
                    <a:pt x="0" y="0"/>
                  </a:lnTo>
                  <a:close/>
                </a:path>
              </a:pathLst>
            </a:custGeom>
            <a:blipFill>
              <a:blip r:embed="rId6"/>
              <a:stretch>
                <a:fillRect/>
              </a:stretch>
            </a:blipFill>
          </p:spPr>
          <p:txBody>
            <a:bodyPr/>
            <a:lstStyle/>
            <a:p>
              <a:endParaRPr lang="en-CA"/>
            </a:p>
          </p:txBody>
        </p:sp>
        <p:sp>
          <p:nvSpPr>
            <p:cNvPr id="17" name="Freeform 17"/>
            <p:cNvSpPr/>
            <p:nvPr/>
          </p:nvSpPr>
          <p:spPr>
            <a:xfrm>
              <a:off x="8932121" y="11575"/>
              <a:ext cx="3437321" cy="2517837"/>
            </a:xfrm>
            <a:custGeom>
              <a:avLst/>
              <a:gdLst/>
              <a:ahLst/>
              <a:cxnLst/>
              <a:rect l="l" t="t" r="r" b="b"/>
              <a:pathLst>
                <a:path w="3437321" h="2517837">
                  <a:moveTo>
                    <a:pt x="0" y="0"/>
                  </a:moveTo>
                  <a:lnTo>
                    <a:pt x="3437321" y="0"/>
                  </a:lnTo>
                  <a:lnTo>
                    <a:pt x="3437321" y="2517837"/>
                  </a:lnTo>
                  <a:lnTo>
                    <a:pt x="0" y="2517837"/>
                  </a:lnTo>
                  <a:lnTo>
                    <a:pt x="0" y="0"/>
                  </a:lnTo>
                  <a:close/>
                </a:path>
              </a:pathLst>
            </a:custGeom>
            <a:blipFill>
              <a:blip r:embed="rId7"/>
              <a:stretch>
                <a:fillRect/>
              </a:stretch>
            </a:blipFill>
          </p:spPr>
          <p:txBody>
            <a:bodyPr/>
            <a:lstStyle/>
            <a:p>
              <a:endParaRPr lang="en-CA"/>
            </a:p>
          </p:txBody>
        </p:sp>
      </p:grpSp>
      <p:sp>
        <p:nvSpPr>
          <p:cNvPr id="27" name="TextBox 11">
            <a:extLst>
              <a:ext uri="{FF2B5EF4-FFF2-40B4-BE49-F238E27FC236}">
                <a16:creationId xmlns:a16="http://schemas.microsoft.com/office/drawing/2014/main" id="{1E26758F-C05B-C2A4-B559-9671C6364A34}"/>
              </a:ext>
            </a:extLst>
          </p:cNvPr>
          <p:cNvSpPr txBox="1"/>
          <p:nvPr/>
        </p:nvSpPr>
        <p:spPr>
          <a:xfrm>
            <a:off x="9898544" y="8717445"/>
            <a:ext cx="11470844" cy="423193"/>
          </a:xfrm>
          <a:prstGeom prst="rect">
            <a:avLst/>
          </a:prstGeom>
        </p:spPr>
        <p:txBody>
          <a:bodyPr wrap="square" lIns="0" tIns="0" rIns="0" bIns="0" rtlCol="0" anchor="t">
            <a:spAutoFit/>
          </a:bodyPr>
          <a:lstStyle/>
          <a:p>
            <a:pPr marL="3967480" lvl="7">
              <a:lnSpc>
                <a:spcPts val="3300"/>
              </a:lnSpc>
            </a:pPr>
            <a:r>
              <a:rPr lang="en-US" sz="3000" b="1">
                <a:solidFill>
                  <a:srgbClr val="1C0140"/>
                </a:solidFill>
                <a:latin typeface="Cooper BT Bold"/>
              </a:rPr>
              <a:t>Verify data quality </a:t>
            </a:r>
            <a:endParaRPr lang="en-US" sz="3000" b="1" spc="179">
              <a:solidFill>
                <a:srgbClr val="1C0140"/>
              </a:solidFill>
              <a:latin typeface="Cooper BT Bold"/>
              <a:cs typeface="Calibri"/>
            </a:endParaRPr>
          </a:p>
        </p:txBody>
      </p:sp>
      <p:sp>
        <p:nvSpPr>
          <p:cNvPr id="29" name="Arrow: Right 28">
            <a:extLst>
              <a:ext uri="{FF2B5EF4-FFF2-40B4-BE49-F238E27FC236}">
                <a16:creationId xmlns:a16="http://schemas.microsoft.com/office/drawing/2014/main" id="{A8941BBE-7085-8E79-2BD7-299922F508A8}"/>
              </a:ext>
            </a:extLst>
          </p:cNvPr>
          <p:cNvSpPr/>
          <p:nvPr/>
        </p:nvSpPr>
        <p:spPr>
          <a:xfrm>
            <a:off x="17362404" y="8761960"/>
            <a:ext cx="413152" cy="3821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grpSp>
        <p:nvGrpSpPr>
          <p:cNvPr id="3" name="Group 3"/>
          <p:cNvGrpSpPr/>
          <p:nvPr/>
        </p:nvGrpSpPr>
        <p:grpSpPr>
          <a:xfrm>
            <a:off x="232990" y="549425"/>
            <a:ext cx="17822020" cy="8708875"/>
            <a:chOff x="0" y="0"/>
            <a:chExt cx="23762693" cy="11611833"/>
          </a:xfrm>
        </p:grpSpPr>
        <p:grpSp>
          <p:nvGrpSpPr>
            <p:cNvPr id="4" name="Group 4"/>
            <p:cNvGrpSpPr/>
            <p:nvPr/>
          </p:nvGrpSpPr>
          <p:grpSpPr>
            <a:xfrm>
              <a:off x="359164" y="1401341"/>
              <a:ext cx="23044366" cy="10210492"/>
              <a:chOff x="0" y="0"/>
              <a:chExt cx="3876776" cy="1717721"/>
            </a:xfrm>
          </p:grpSpPr>
          <p:sp>
            <p:nvSpPr>
              <p:cNvPr id="5" name="Freeform 5"/>
              <p:cNvSpPr/>
              <p:nvPr/>
            </p:nvSpPr>
            <p:spPr>
              <a:xfrm>
                <a:off x="0" y="0"/>
                <a:ext cx="3876776" cy="1717721"/>
              </a:xfrm>
              <a:custGeom>
                <a:avLst/>
                <a:gdLst/>
                <a:ahLst/>
                <a:cxnLst/>
                <a:rect l="l" t="t" r="r" b="b"/>
                <a:pathLst>
                  <a:path w="3876776" h="1717721">
                    <a:moveTo>
                      <a:pt x="52596" y="0"/>
                    </a:moveTo>
                    <a:lnTo>
                      <a:pt x="3824180" y="0"/>
                    </a:lnTo>
                    <a:cubicBezTo>
                      <a:pt x="3853228" y="0"/>
                      <a:pt x="3876776" y="23548"/>
                      <a:pt x="3876776" y="52596"/>
                    </a:cubicBezTo>
                    <a:lnTo>
                      <a:pt x="3876776" y="1665125"/>
                    </a:lnTo>
                    <a:cubicBezTo>
                      <a:pt x="3876776" y="1694173"/>
                      <a:pt x="3853228" y="1717721"/>
                      <a:pt x="3824180" y="1717721"/>
                    </a:cubicBezTo>
                    <a:lnTo>
                      <a:pt x="52596" y="1717721"/>
                    </a:lnTo>
                    <a:cubicBezTo>
                      <a:pt x="38647" y="1717721"/>
                      <a:pt x="25269" y="1712180"/>
                      <a:pt x="15405" y="1702316"/>
                    </a:cubicBezTo>
                    <a:cubicBezTo>
                      <a:pt x="5541" y="1692452"/>
                      <a:pt x="0" y="1679074"/>
                      <a:pt x="0" y="1665125"/>
                    </a:cubicBezTo>
                    <a:lnTo>
                      <a:pt x="0" y="52596"/>
                    </a:lnTo>
                    <a:cubicBezTo>
                      <a:pt x="0" y="23548"/>
                      <a:pt x="23548" y="0"/>
                      <a:pt x="52596" y="0"/>
                    </a:cubicBezTo>
                    <a:close/>
                  </a:path>
                </a:pathLst>
              </a:custGeom>
              <a:solidFill>
                <a:srgbClr val="9FCDFF"/>
              </a:solidFill>
            </p:spPr>
            <p:txBody>
              <a:bodyPr/>
              <a:lstStyle/>
              <a:p>
                <a:endParaRPr lang="en-CA"/>
              </a:p>
            </p:txBody>
          </p:sp>
          <p:sp>
            <p:nvSpPr>
              <p:cNvPr id="6" name="TextBox 6"/>
              <p:cNvSpPr txBox="1"/>
              <p:nvPr/>
            </p:nvSpPr>
            <p:spPr>
              <a:xfrm>
                <a:off x="0" y="-38100"/>
                <a:ext cx="3876776" cy="1755821"/>
              </a:xfrm>
              <a:prstGeom prst="rect">
                <a:avLst/>
              </a:prstGeom>
            </p:spPr>
            <p:txBody>
              <a:bodyPr lIns="50800" tIns="50800" rIns="50800" bIns="50800" rtlCol="0" anchor="ctr"/>
              <a:lstStyle/>
              <a:p>
                <a:pPr algn="ctr">
                  <a:lnSpc>
                    <a:spcPts val="2660"/>
                  </a:lnSpc>
                  <a:spcBef>
                    <a:spcPct val="0"/>
                  </a:spcBef>
                </a:pPr>
                <a:endParaRPr/>
              </a:p>
            </p:txBody>
          </p:sp>
        </p:grpSp>
        <p:grpSp>
          <p:nvGrpSpPr>
            <p:cNvPr id="7" name="Group 7"/>
            <p:cNvGrpSpPr/>
            <p:nvPr/>
          </p:nvGrpSpPr>
          <p:grpSpPr>
            <a:xfrm>
              <a:off x="2973881" y="0"/>
              <a:ext cx="18063245" cy="2877288"/>
              <a:chOff x="0" y="0"/>
              <a:chExt cx="3038797" cy="484049"/>
            </a:xfrm>
          </p:grpSpPr>
          <p:sp>
            <p:nvSpPr>
              <p:cNvPr id="8" name="Freeform 8"/>
              <p:cNvSpPr/>
              <p:nvPr/>
            </p:nvSpPr>
            <p:spPr>
              <a:xfrm>
                <a:off x="0" y="0"/>
                <a:ext cx="3038797" cy="484049"/>
              </a:xfrm>
              <a:custGeom>
                <a:avLst/>
                <a:gdLst/>
                <a:ahLst/>
                <a:cxnLst/>
                <a:rect l="l" t="t" r="r" b="b"/>
                <a:pathLst>
                  <a:path w="3038797" h="484049">
                    <a:moveTo>
                      <a:pt x="43615" y="0"/>
                    </a:moveTo>
                    <a:lnTo>
                      <a:pt x="2995182" y="0"/>
                    </a:lnTo>
                    <a:cubicBezTo>
                      <a:pt x="3006750" y="0"/>
                      <a:pt x="3017843" y="4595"/>
                      <a:pt x="3026023" y="12774"/>
                    </a:cubicBezTo>
                    <a:cubicBezTo>
                      <a:pt x="3034202" y="20954"/>
                      <a:pt x="3038797" y="32047"/>
                      <a:pt x="3038797" y="43615"/>
                    </a:cubicBezTo>
                    <a:lnTo>
                      <a:pt x="3038797" y="440434"/>
                    </a:lnTo>
                    <a:cubicBezTo>
                      <a:pt x="3038797" y="464522"/>
                      <a:pt x="3019270" y="484049"/>
                      <a:pt x="2995182" y="484049"/>
                    </a:cubicBezTo>
                    <a:lnTo>
                      <a:pt x="43615" y="484049"/>
                    </a:lnTo>
                    <a:cubicBezTo>
                      <a:pt x="19527" y="484049"/>
                      <a:pt x="0" y="464522"/>
                      <a:pt x="0" y="440434"/>
                    </a:cubicBezTo>
                    <a:lnTo>
                      <a:pt x="0" y="43615"/>
                    </a:lnTo>
                    <a:cubicBezTo>
                      <a:pt x="0" y="19527"/>
                      <a:pt x="19527" y="0"/>
                      <a:pt x="43615" y="0"/>
                    </a:cubicBezTo>
                    <a:close/>
                  </a:path>
                </a:pathLst>
              </a:custGeom>
              <a:solidFill>
                <a:srgbClr val="0F2F76"/>
              </a:solidFill>
            </p:spPr>
            <p:txBody>
              <a:bodyPr/>
              <a:lstStyle/>
              <a:p>
                <a:endParaRPr lang="en-CA"/>
              </a:p>
            </p:txBody>
          </p:sp>
          <p:sp>
            <p:nvSpPr>
              <p:cNvPr id="9" name="TextBox 9"/>
              <p:cNvSpPr txBox="1"/>
              <p:nvPr/>
            </p:nvSpPr>
            <p:spPr>
              <a:xfrm>
                <a:off x="0" y="-38100"/>
                <a:ext cx="3038797" cy="522149"/>
              </a:xfrm>
              <a:prstGeom prst="rect">
                <a:avLst/>
              </a:prstGeom>
            </p:spPr>
            <p:txBody>
              <a:bodyPr lIns="50800" tIns="50800" rIns="50800" bIns="50800" rtlCol="0" anchor="ctr"/>
              <a:lstStyle/>
              <a:p>
                <a:pPr algn="ctr">
                  <a:lnSpc>
                    <a:spcPts val="2660"/>
                  </a:lnSpc>
                </a:pPr>
                <a:endParaRPr/>
              </a:p>
            </p:txBody>
          </p:sp>
        </p:grpSp>
        <p:sp>
          <p:nvSpPr>
            <p:cNvPr id="10" name="TextBox 10"/>
            <p:cNvSpPr txBox="1"/>
            <p:nvPr/>
          </p:nvSpPr>
          <p:spPr>
            <a:xfrm>
              <a:off x="0" y="684749"/>
              <a:ext cx="23762693" cy="1583991"/>
            </a:xfrm>
            <a:prstGeom prst="rect">
              <a:avLst/>
            </a:prstGeom>
          </p:spPr>
          <p:txBody>
            <a:bodyPr lIns="0" tIns="0" rIns="0" bIns="0" rtlCol="0" anchor="t">
              <a:spAutoFit/>
            </a:bodyPr>
            <a:lstStyle/>
            <a:p>
              <a:pPr algn="ctr">
                <a:lnSpc>
                  <a:spcPts val="9041"/>
                </a:lnSpc>
              </a:pPr>
              <a:r>
                <a:rPr lang="en-US" sz="8219" spc="608">
                  <a:solidFill>
                    <a:srgbClr val="FFFFFF"/>
                  </a:solidFill>
                  <a:latin typeface="TAN St. Canard"/>
                  <a:ea typeface="TAN St. Canard"/>
                  <a:cs typeface="TAN St. Canard"/>
                  <a:sym typeface="TAN St. Canard"/>
                </a:rPr>
                <a:t>Data Understanding</a:t>
              </a:r>
            </a:p>
          </p:txBody>
        </p:sp>
      </p:grpSp>
      <p:graphicFrame>
        <p:nvGraphicFramePr>
          <p:cNvPr id="21" name="Table 20">
            <a:extLst>
              <a:ext uri="{FF2B5EF4-FFF2-40B4-BE49-F238E27FC236}">
                <a16:creationId xmlns:a16="http://schemas.microsoft.com/office/drawing/2014/main" id="{7F5A0757-5A9A-1F98-A974-E5E0F6C68525}"/>
              </a:ext>
            </a:extLst>
          </p:cNvPr>
          <p:cNvGraphicFramePr>
            <a:graphicFrameLocks noGrp="1"/>
          </p:cNvGraphicFramePr>
          <p:nvPr>
            <p:extLst>
              <p:ext uri="{D42A27DB-BD31-4B8C-83A1-F6EECF244321}">
                <p14:modId xmlns:p14="http://schemas.microsoft.com/office/powerpoint/2010/main" val="2090632405"/>
              </p:ext>
            </p:extLst>
          </p:nvPr>
        </p:nvGraphicFramePr>
        <p:xfrm>
          <a:off x="771769" y="3272692"/>
          <a:ext cx="7913160" cy="5241991"/>
        </p:xfrm>
        <a:graphic>
          <a:graphicData uri="http://schemas.openxmlformats.org/drawingml/2006/table">
            <a:tbl>
              <a:tblPr firstRow="1" firstCol="1" bandRow="1">
                <a:tableStyleId>{B301B821-A1FF-4177-AEE7-76D212191A09}</a:tableStyleId>
              </a:tblPr>
              <a:tblGrid>
                <a:gridCol w="2217107">
                  <a:extLst>
                    <a:ext uri="{9D8B030D-6E8A-4147-A177-3AD203B41FA5}">
                      <a16:colId xmlns:a16="http://schemas.microsoft.com/office/drawing/2014/main" val="3278282931"/>
                    </a:ext>
                  </a:extLst>
                </a:gridCol>
                <a:gridCol w="3303644">
                  <a:extLst>
                    <a:ext uri="{9D8B030D-6E8A-4147-A177-3AD203B41FA5}">
                      <a16:colId xmlns:a16="http://schemas.microsoft.com/office/drawing/2014/main" val="128252638"/>
                    </a:ext>
                  </a:extLst>
                </a:gridCol>
                <a:gridCol w="2392409">
                  <a:extLst>
                    <a:ext uri="{9D8B030D-6E8A-4147-A177-3AD203B41FA5}">
                      <a16:colId xmlns:a16="http://schemas.microsoft.com/office/drawing/2014/main" val="4195991538"/>
                    </a:ext>
                  </a:extLst>
                </a:gridCol>
              </a:tblGrid>
              <a:tr h="545410">
                <a:tc>
                  <a:txBody>
                    <a:bodyPr/>
                    <a:lstStyle/>
                    <a:p>
                      <a:pPr>
                        <a:lnSpc>
                          <a:spcPct val="115000"/>
                        </a:lnSpc>
                        <a:spcAft>
                          <a:spcPts val="800"/>
                        </a:spcAft>
                      </a:pPr>
                      <a:r>
                        <a:rPr lang="en-US" sz="1200" b="1" kern="100">
                          <a:solidFill>
                            <a:srgbClr val="FF0000"/>
                          </a:solidFill>
                          <a:effectLst/>
                          <a:latin typeface="Cooper BT Bold" panose="020B0604020202020204" charset="0"/>
                        </a:rPr>
                        <a:t>Attribute Name </a:t>
                      </a:r>
                      <a:endParaRPr lang="en-US" sz="1200" kern="100">
                        <a:solidFill>
                          <a:srgbClr val="FF0000"/>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r>
                        <a:rPr lang="en-US" sz="1200" b="1" kern="100">
                          <a:solidFill>
                            <a:srgbClr val="FF0000"/>
                          </a:solidFill>
                          <a:effectLst/>
                          <a:latin typeface="Cooper BT Bold" panose="020B0604020202020204" charset="0"/>
                        </a:rPr>
                        <a:t>Description </a:t>
                      </a:r>
                      <a:endParaRPr lang="en-US" sz="1200" kern="100">
                        <a:solidFill>
                          <a:srgbClr val="FF0000"/>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r>
                        <a:rPr lang="en-US" sz="1200" b="1" kern="100">
                          <a:solidFill>
                            <a:srgbClr val="FF0000"/>
                          </a:solidFill>
                          <a:effectLst/>
                          <a:latin typeface="Cooper BT Bold" panose="020B0604020202020204" charset="0"/>
                        </a:rPr>
                        <a:t>Reason to not use these column </a:t>
                      </a:r>
                      <a:endParaRPr lang="en-US" sz="1200" kern="100">
                        <a:solidFill>
                          <a:srgbClr val="FF0000"/>
                        </a:solidFill>
                        <a:effectLst/>
                        <a:latin typeface="Cooper BT Bold" panose="020B0604020202020204" charset="0"/>
                        <a:ea typeface="Times New Roman" panose="02020603050405020304" pitchFamily="18" charset="0"/>
                        <a:cs typeface="Arial"/>
                      </a:endParaRPr>
                    </a:p>
                  </a:txBody>
                  <a:tcPr marL="0" marR="0" marT="0" marB="0"/>
                </a:tc>
                <a:extLst>
                  <a:ext uri="{0D108BD9-81ED-4DB2-BD59-A6C34878D82A}">
                    <a16:rowId xmlns:a16="http://schemas.microsoft.com/office/drawing/2014/main" val="1743589666"/>
                  </a:ext>
                </a:extLst>
              </a:tr>
              <a:tr h="787814">
                <a:tc>
                  <a:txBody>
                    <a:bodyPr/>
                    <a:lstStyle/>
                    <a:p>
                      <a:pPr>
                        <a:lnSpc>
                          <a:spcPct val="115000"/>
                        </a:lnSpc>
                        <a:spcAft>
                          <a:spcPts val="800"/>
                        </a:spcAft>
                      </a:pPr>
                      <a:r>
                        <a:rPr lang="en-US" sz="1200" b="1" kern="100">
                          <a:solidFill>
                            <a:schemeClr val="tx1"/>
                          </a:solidFill>
                          <a:effectLst/>
                          <a:latin typeface="Cooper BT Bold" panose="020B0604020202020204" charset="0"/>
                        </a:rPr>
                        <a:t>LOC_OF_OCCUR_DESC </a:t>
                      </a:r>
                      <a:endParaRPr lang="en-US" sz="120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r>
                        <a:rPr lang="en-US" sz="1200" b="0" kern="100">
                          <a:solidFill>
                            <a:schemeClr val="tx1"/>
                          </a:solidFill>
                          <a:effectLst/>
                          <a:latin typeface="Cooper BT Bold" panose="020B0604020202020204" charset="0"/>
                        </a:rPr>
                        <a:t>Specific location of occurrence in or around the premises; inside, opposite of, front of, rear of </a:t>
                      </a:r>
                      <a:endParaRPr lang="en-US" sz="1200" b="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r>
                        <a:rPr lang="en-US" sz="1200" b="0" kern="100">
                          <a:solidFill>
                            <a:schemeClr val="tx1"/>
                          </a:solidFill>
                          <a:effectLst/>
                          <a:latin typeface="Cooper BT Bold" panose="020B0604020202020204" charset="0"/>
                        </a:rPr>
                        <a:t>94957 null values </a:t>
                      </a:r>
                      <a:endParaRPr lang="en-US" sz="1200" b="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extLst>
                  <a:ext uri="{0D108BD9-81ED-4DB2-BD59-A6C34878D82A}">
                    <a16:rowId xmlns:a16="http://schemas.microsoft.com/office/drawing/2014/main" val="1823996721"/>
                  </a:ext>
                </a:extLst>
              </a:tr>
              <a:tr h="1045368">
                <a:tc>
                  <a:txBody>
                    <a:bodyPr/>
                    <a:lstStyle/>
                    <a:p>
                      <a:pPr>
                        <a:lnSpc>
                          <a:spcPct val="115000"/>
                        </a:lnSpc>
                        <a:spcAft>
                          <a:spcPts val="800"/>
                        </a:spcAft>
                      </a:pPr>
                      <a:r>
                        <a:rPr lang="en-US" sz="1200" b="1" kern="100">
                          <a:solidFill>
                            <a:schemeClr val="tx1"/>
                          </a:solidFill>
                          <a:effectLst/>
                          <a:latin typeface="Cooper BT Bold" panose="020B0604020202020204" charset="0"/>
                        </a:rPr>
                        <a:t>PARKS_NM </a:t>
                      </a:r>
                      <a:endParaRPr lang="en-US" sz="120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r>
                        <a:rPr lang="en-US" sz="1200" kern="100">
                          <a:solidFill>
                            <a:schemeClr val="tx1"/>
                          </a:solidFill>
                          <a:effectLst/>
                          <a:latin typeface="Cooper BT Bold" panose="020B0604020202020204" charset="0"/>
                        </a:rPr>
                        <a:t>Name of NYC park, playground, or greenspace of occurence, if applicable(State parks are not included) </a:t>
                      </a:r>
                      <a:endParaRPr lang="en-US" sz="120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r>
                        <a:rPr lang="en-US" sz="1200" kern="100">
                          <a:solidFill>
                            <a:schemeClr val="tx1"/>
                          </a:solidFill>
                          <a:effectLst/>
                          <a:latin typeface="Cooper BT Bold" panose="020B0604020202020204" charset="0"/>
                        </a:rPr>
                        <a:t>430599 null values </a:t>
                      </a:r>
                      <a:endParaRPr lang="en-US" sz="120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extLst>
                  <a:ext uri="{0D108BD9-81ED-4DB2-BD59-A6C34878D82A}">
                    <a16:rowId xmlns:a16="http://schemas.microsoft.com/office/drawing/2014/main" val="3461448313"/>
                  </a:ext>
                </a:extLst>
              </a:tr>
              <a:tr h="651461">
                <a:tc>
                  <a:txBody>
                    <a:bodyPr/>
                    <a:lstStyle/>
                    <a:p>
                      <a:pPr>
                        <a:lnSpc>
                          <a:spcPct val="115000"/>
                        </a:lnSpc>
                        <a:spcAft>
                          <a:spcPts val="800"/>
                        </a:spcAft>
                      </a:pPr>
                      <a:r>
                        <a:rPr lang="en-US" sz="1200" b="1" kern="100">
                          <a:solidFill>
                            <a:schemeClr val="tx1"/>
                          </a:solidFill>
                          <a:effectLst/>
                          <a:latin typeface="Cooper BT Bold" panose="020B0604020202020204" charset="0"/>
                        </a:rPr>
                        <a:t>STATION_NAME </a:t>
                      </a:r>
                      <a:endParaRPr lang="en-US" sz="120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r>
                        <a:rPr lang="en-US" sz="1200" kern="100">
                          <a:solidFill>
                            <a:schemeClr val="tx1"/>
                          </a:solidFill>
                          <a:effectLst/>
                          <a:latin typeface="Cooper BT Bold" panose="020B0604020202020204" charset="0"/>
                        </a:rPr>
                        <a:t>Transit station name </a:t>
                      </a:r>
                    </a:p>
                    <a:p>
                      <a:pPr>
                        <a:lnSpc>
                          <a:spcPct val="115000"/>
                        </a:lnSpc>
                        <a:spcAft>
                          <a:spcPts val="800"/>
                        </a:spcAft>
                      </a:pPr>
                      <a:endParaRPr lang="en-US" sz="120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r>
                        <a:rPr lang="en-US" sz="1200" kern="100">
                          <a:solidFill>
                            <a:schemeClr val="tx1"/>
                          </a:solidFill>
                          <a:effectLst/>
                          <a:latin typeface="Cooper BT Bold" panose="020B0604020202020204" charset="0"/>
                        </a:rPr>
                        <a:t>413783 null values </a:t>
                      </a:r>
                      <a:endParaRPr lang="en-US" sz="120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extLst>
                  <a:ext uri="{0D108BD9-81ED-4DB2-BD59-A6C34878D82A}">
                    <a16:rowId xmlns:a16="http://schemas.microsoft.com/office/drawing/2014/main" val="3921736294"/>
                  </a:ext>
                </a:extLst>
              </a:tr>
              <a:tr h="787814">
                <a:tc>
                  <a:txBody>
                    <a:bodyPr/>
                    <a:lstStyle/>
                    <a:p>
                      <a:pPr>
                        <a:lnSpc>
                          <a:spcPct val="115000"/>
                        </a:lnSpc>
                        <a:spcAft>
                          <a:spcPts val="800"/>
                        </a:spcAft>
                      </a:pPr>
                      <a:r>
                        <a:rPr lang="en-US" sz="1200" b="1" kern="100">
                          <a:solidFill>
                            <a:schemeClr val="tx1"/>
                          </a:solidFill>
                          <a:effectLst/>
                          <a:latin typeface="Cooper BT Bold" panose="020B0604020202020204" charset="0"/>
                        </a:rPr>
                        <a:t>SUSP_AGE_GROUP </a:t>
                      </a:r>
                      <a:endParaRPr lang="en-US" sz="120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r>
                        <a:rPr lang="en-US" sz="1200" kern="100">
                          <a:solidFill>
                            <a:schemeClr val="tx1"/>
                          </a:solidFill>
                          <a:effectLst/>
                          <a:latin typeface="Cooper BT Bold" panose="020B0604020202020204" charset="0"/>
                        </a:rPr>
                        <a:t>Suspect’s Age Group </a:t>
                      </a:r>
                    </a:p>
                    <a:p>
                      <a:pPr>
                        <a:lnSpc>
                          <a:spcPct val="115000"/>
                        </a:lnSpc>
                        <a:spcAft>
                          <a:spcPts val="800"/>
                        </a:spcAft>
                      </a:pPr>
                      <a:endParaRPr lang="en-US" sz="120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r>
                        <a:rPr lang="en-US" sz="1200" kern="100">
                          <a:solidFill>
                            <a:schemeClr val="tx1"/>
                          </a:solidFill>
                          <a:effectLst/>
                          <a:latin typeface="Cooper BT Bold" panose="020B0604020202020204" charset="0"/>
                        </a:rPr>
                        <a:t>49698 were null, the other values and 27 not relevant data </a:t>
                      </a:r>
                      <a:endParaRPr lang="en-US" sz="120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extLst>
                  <a:ext uri="{0D108BD9-81ED-4DB2-BD59-A6C34878D82A}">
                    <a16:rowId xmlns:a16="http://schemas.microsoft.com/office/drawing/2014/main" val="3068905863"/>
                  </a:ext>
                </a:extLst>
              </a:tr>
              <a:tr h="651461">
                <a:tc>
                  <a:txBody>
                    <a:bodyPr/>
                    <a:lstStyle/>
                    <a:p>
                      <a:pPr>
                        <a:lnSpc>
                          <a:spcPct val="115000"/>
                        </a:lnSpc>
                        <a:spcAft>
                          <a:spcPts val="800"/>
                        </a:spcAft>
                      </a:pPr>
                      <a:r>
                        <a:rPr lang="en-US" sz="1200" b="1" kern="100">
                          <a:solidFill>
                            <a:schemeClr val="tx1"/>
                          </a:solidFill>
                          <a:effectLst/>
                          <a:latin typeface="Cooper BT Bold" panose="020B0604020202020204" charset="0"/>
                        </a:rPr>
                        <a:t>SUSP_RACE </a:t>
                      </a:r>
                      <a:endParaRPr lang="en-US" sz="120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r>
                        <a:rPr lang="en-US" sz="1200" kern="100">
                          <a:solidFill>
                            <a:schemeClr val="tx1"/>
                          </a:solidFill>
                          <a:effectLst/>
                          <a:latin typeface="Cooper BT Bold" panose="020B0604020202020204" charset="0"/>
                        </a:rPr>
                        <a:t>Suspect’s Race Description </a:t>
                      </a:r>
                      <a:endParaRPr lang="en-US" sz="120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r>
                        <a:rPr lang="en-US" sz="1200" kern="100">
                          <a:solidFill>
                            <a:schemeClr val="tx1"/>
                          </a:solidFill>
                          <a:effectLst/>
                          <a:latin typeface="Cooper BT Bold" panose="020B0604020202020204" charset="0"/>
                        </a:rPr>
                        <a:t>Null Values 49698 </a:t>
                      </a:r>
                    </a:p>
                    <a:p>
                      <a:pPr>
                        <a:lnSpc>
                          <a:spcPct val="115000"/>
                        </a:lnSpc>
                        <a:spcAft>
                          <a:spcPts val="800"/>
                        </a:spcAft>
                      </a:pPr>
                      <a:endParaRPr lang="en-US" sz="120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extLst>
                  <a:ext uri="{0D108BD9-81ED-4DB2-BD59-A6C34878D82A}">
                    <a16:rowId xmlns:a16="http://schemas.microsoft.com/office/drawing/2014/main" val="2226133703"/>
                  </a:ext>
                </a:extLst>
              </a:tr>
              <a:tr h="257554">
                <a:tc>
                  <a:txBody>
                    <a:bodyPr/>
                    <a:lstStyle/>
                    <a:p>
                      <a:pPr>
                        <a:lnSpc>
                          <a:spcPct val="115000"/>
                        </a:lnSpc>
                        <a:spcAft>
                          <a:spcPts val="800"/>
                        </a:spcAft>
                      </a:pPr>
                      <a:r>
                        <a:rPr lang="en-US" sz="1200" b="1" kern="100">
                          <a:solidFill>
                            <a:schemeClr val="tx1"/>
                          </a:solidFill>
                          <a:effectLst/>
                          <a:latin typeface="Cooper BT Bold" panose="020B0604020202020204" charset="0"/>
                        </a:rPr>
                        <a:t>SUSP_SEX </a:t>
                      </a:r>
                      <a:endParaRPr lang="en-US" sz="120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r>
                        <a:rPr lang="en-US" sz="1200" kern="100">
                          <a:solidFill>
                            <a:schemeClr val="tx1"/>
                          </a:solidFill>
                          <a:effectLst/>
                          <a:latin typeface="Cooper BT Bold" panose="020B0604020202020204" charset="0"/>
                        </a:rPr>
                        <a:t>Suspect’s Sex Description </a:t>
                      </a:r>
                      <a:endParaRPr lang="en-US" sz="120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r>
                        <a:rPr lang="en-US" sz="1200" kern="100">
                          <a:solidFill>
                            <a:schemeClr val="tx1"/>
                          </a:solidFill>
                          <a:effectLst/>
                          <a:latin typeface="Cooper BT Bold" panose="020B0604020202020204" charset="0"/>
                        </a:rPr>
                        <a:t>Null Values 49698   </a:t>
                      </a:r>
                      <a:endParaRPr lang="en-US" sz="120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extLst>
                  <a:ext uri="{0D108BD9-81ED-4DB2-BD59-A6C34878D82A}">
                    <a16:rowId xmlns:a16="http://schemas.microsoft.com/office/drawing/2014/main" val="3464832447"/>
                  </a:ext>
                </a:extLst>
              </a:tr>
              <a:tr h="515109">
                <a:tc>
                  <a:txBody>
                    <a:bodyPr/>
                    <a:lstStyle/>
                    <a:p>
                      <a:pPr>
                        <a:lnSpc>
                          <a:spcPct val="115000"/>
                        </a:lnSpc>
                        <a:spcAft>
                          <a:spcPts val="800"/>
                        </a:spcAft>
                      </a:pPr>
                      <a:r>
                        <a:rPr lang="en-US" sz="1200" b="1" kern="100">
                          <a:solidFill>
                            <a:schemeClr val="tx1"/>
                          </a:solidFill>
                          <a:effectLst/>
                          <a:latin typeface="Cooper BT Bold" panose="020B0604020202020204" charset="0"/>
                        </a:rPr>
                        <a:t>TRANSIT_DISTRICT </a:t>
                      </a:r>
                      <a:endParaRPr lang="en-US" sz="120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r>
                        <a:rPr lang="en-US" sz="1200" kern="100">
                          <a:solidFill>
                            <a:schemeClr val="tx1"/>
                          </a:solidFill>
                          <a:effectLst/>
                          <a:latin typeface="Cooper BT Bold" panose="020B0604020202020204" charset="0"/>
                        </a:rPr>
                        <a:t>Transit district in which the offense occurred. </a:t>
                      </a:r>
                      <a:endParaRPr lang="en-US" sz="120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r>
                        <a:rPr lang="en-US" sz="1200" kern="100">
                          <a:solidFill>
                            <a:schemeClr val="tx1"/>
                          </a:solidFill>
                          <a:effectLst/>
                          <a:latin typeface="Cooper BT Bold" panose="020B0604020202020204" charset="0"/>
                        </a:rPr>
                        <a:t>413783 Missing Values </a:t>
                      </a:r>
                      <a:endParaRPr lang="en-US" sz="120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extLst>
                  <a:ext uri="{0D108BD9-81ED-4DB2-BD59-A6C34878D82A}">
                    <a16:rowId xmlns:a16="http://schemas.microsoft.com/office/drawing/2014/main" val="2212751500"/>
                  </a:ext>
                </a:extLst>
              </a:tr>
            </a:tbl>
          </a:graphicData>
        </a:graphic>
      </p:graphicFrame>
      <p:graphicFrame>
        <p:nvGraphicFramePr>
          <p:cNvPr id="23" name="Table 22">
            <a:extLst>
              <a:ext uri="{FF2B5EF4-FFF2-40B4-BE49-F238E27FC236}">
                <a16:creationId xmlns:a16="http://schemas.microsoft.com/office/drawing/2014/main" id="{A3A291C8-9FA5-FEC2-1692-AE6B8E6DDBA5}"/>
              </a:ext>
            </a:extLst>
          </p:cNvPr>
          <p:cNvGraphicFramePr>
            <a:graphicFrameLocks noGrp="1"/>
          </p:cNvGraphicFramePr>
          <p:nvPr>
            <p:extLst>
              <p:ext uri="{D42A27DB-BD31-4B8C-83A1-F6EECF244321}">
                <p14:modId xmlns:p14="http://schemas.microsoft.com/office/powerpoint/2010/main" val="2340210841"/>
              </p:ext>
            </p:extLst>
          </p:nvPr>
        </p:nvGraphicFramePr>
        <p:xfrm>
          <a:off x="9036538" y="3272692"/>
          <a:ext cx="8097056" cy="5239929"/>
        </p:xfrm>
        <a:graphic>
          <a:graphicData uri="http://schemas.openxmlformats.org/drawingml/2006/table">
            <a:tbl>
              <a:tblPr firstRow="1" firstCol="1" bandRow="1">
                <a:tableStyleId>{B301B821-A1FF-4177-AEE7-76D212191A09}</a:tableStyleId>
              </a:tblPr>
              <a:tblGrid>
                <a:gridCol w="2601857">
                  <a:extLst>
                    <a:ext uri="{9D8B030D-6E8A-4147-A177-3AD203B41FA5}">
                      <a16:colId xmlns:a16="http://schemas.microsoft.com/office/drawing/2014/main" val="97482834"/>
                    </a:ext>
                  </a:extLst>
                </a:gridCol>
                <a:gridCol w="3187150">
                  <a:extLst>
                    <a:ext uri="{9D8B030D-6E8A-4147-A177-3AD203B41FA5}">
                      <a16:colId xmlns:a16="http://schemas.microsoft.com/office/drawing/2014/main" val="1546832156"/>
                    </a:ext>
                  </a:extLst>
                </a:gridCol>
                <a:gridCol w="2308049">
                  <a:extLst>
                    <a:ext uri="{9D8B030D-6E8A-4147-A177-3AD203B41FA5}">
                      <a16:colId xmlns:a16="http://schemas.microsoft.com/office/drawing/2014/main" val="2223399303"/>
                    </a:ext>
                  </a:extLst>
                </a:gridCol>
              </a:tblGrid>
              <a:tr h="491243">
                <a:tc>
                  <a:txBody>
                    <a:bodyPr/>
                    <a:lstStyle/>
                    <a:p>
                      <a:pPr>
                        <a:lnSpc>
                          <a:spcPct val="115000"/>
                        </a:lnSpc>
                        <a:spcAft>
                          <a:spcPts val="800"/>
                        </a:spcAft>
                      </a:pPr>
                      <a:r>
                        <a:rPr lang="en-US" sz="1200" b="1" kern="100">
                          <a:solidFill>
                            <a:srgbClr val="FFFF00"/>
                          </a:solidFill>
                          <a:effectLst/>
                          <a:latin typeface="Cooper BT Bold" panose="020B0604020202020204" charset="0"/>
                        </a:rPr>
                        <a:t>Attribute Name </a:t>
                      </a:r>
                      <a:endParaRPr lang="en-US" sz="1200" kern="100">
                        <a:solidFill>
                          <a:srgbClr val="FFFF00"/>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r>
                        <a:rPr lang="en-US" sz="1200" b="1" kern="100">
                          <a:solidFill>
                            <a:srgbClr val="FFFF00"/>
                          </a:solidFill>
                          <a:effectLst/>
                          <a:latin typeface="Cooper BT Bold" panose="020B0604020202020204" charset="0"/>
                        </a:rPr>
                        <a:t>Description </a:t>
                      </a:r>
                      <a:endParaRPr lang="en-US" sz="1200" kern="100">
                        <a:solidFill>
                          <a:srgbClr val="FFFF00"/>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r>
                        <a:rPr lang="en-US" sz="1200" b="1" kern="100">
                          <a:solidFill>
                            <a:srgbClr val="FFFF00"/>
                          </a:solidFill>
                          <a:effectLst/>
                          <a:latin typeface="Cooper BT Bold" panose="020B0604020202020204" charset="0"/>
                        </a:rPr>
                        <a:t>Reason to not use these column </a:t>
                      </a:r>
                      <a:endParaRPr lang="en-US" sz="1200" kern="100">
                        <a:solidFill>
                          <a:srgbClr val="FFFF00"/>
                        </a:solidFill>
                        <a:effectLst/>
                        <a:latin typeface="Cooper BT Bold" panose="020B0604020202020204" charset="0"/>
                        <a:ea typeface="Times New Roman" panose="02020603050405020304" pitchFamily="18" charset="0"/>
                        <a:cs typeface="Arial"/>
                      </a:endParaRPr>
                    </a:p>
                  </a:txBody>
                  <a:tcPr marL="0" marR="0" marT="0" marB="0"/>
                </a:tc>
                <a:extLst>
                  <a:ext uri="{0D108BD9-81ED-4DB2-BD59-A6C34878D82A}">
                    <a16:rowId xmlns:a16="http://schemas.microsoft.com/office/drawing/2014/main" val="372432331"/>
                  </a:ext>
                </a:extLst>
              </a:tr>
              <a:tr h="1220666">
                <a:tc>
                  <a:txBody>
                    <a:bodyPr/>
                    <a:lstStyle/>
                    <a:p>
                      <a:pPr>
                        <a:lnSpc>
                          <a:spcPct val="115000"/>
                        </a:lnSpc>
                        <a:spcAft>
                          <a:spcPts val="800"/>
                        </a:spcAft>
                      </a:pPr>
                      <a:r>
                        <a:rPr lang="en-US" sz="1200" b="1" kern="100">
                          <a:solidFill>
                            <a:schemeClr val="tx1"/>
                          </a:solidFill>
                          <a:effectLst/>
                          <a:latin typeface="Cooper BT Bold" panose="020B0604020202020204" charset="0"/>
                        </a:rPr>
                        <a:t>JURISDICTION_CODE </a:t>
                      </a:r>
                      <a:endParaRPr lang="en-US" sz="120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r>
                        <a:rPr lang="en-US" sz="1200" kern="100">
                          <a:solidFill>
                            <a:schemeClr val="tx1"/>
                          </a:solidFill>
                          <a:effectLst/>
                          <a:latin typeface="Cooper BT Bold" panose="020B0604020202020204" charset="0"/>
                        </a:rPr>
                        <a:t>Jurisdiction responsible for incident. Either internal, like Police(0), Transit(1), and Housing(2), or external(3), like Correction, Port Authority, etc. </a:t>
                      </a:r>
                      <a:endParaRPr lang="en-US" sz="120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r>
                        <a:rPr lang="en-US" sz="1200" kern="100">
                          <a:solidFill>
                            <a:schemeClr val="tx1"/>
                          </a:solidFill>
                          <a:effectLst/>
                          <a:latin typeface="Cooper BT Bold" panose="020B0604020202020204" charset="0"/>
                        </a:rPr>
                        <a:t>We are using JURIS_DESC, the code itself does not provide much information to analyze data. </a:t>
                      </a:r>
                      <a:endParaRPr lang="en-US" sz="120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extLst>
                  <a:ext uri="{0D108BD9-81ED-4DB2-BD59-A6C34878D82A}">
                    <a16:rowId xmlns:a16="http://schemas.microsoft.com/office/drawing/2014/main" val="2567945055"/>
                  </a:ext>
                </a:extLst>
              </a:tr>
              <a:tr h="982487">
                <a:tc>
                  <a:txBody>
                    <a:bodyPr/>
                    <a:lstStyle/>
                    <a:p>
                      <a:pPr>
                        <a:lnSpc>
                          <a:spcPct val="115000"/>
                        </a:lnSpc>
                        <a:spcAft>
                          <a:spcPts val="800"/>
                        </a:spcAft>
                      </a:pPr>
                      <a:r>
                        <a:rPr lang="en-US" sz="1200" b="1" kern="100">
                          <a:solidFill>
                            <a:schemeClr val="tx1"/>
                          </a:solidFill>
                          <a:effectLst/>
                          <a:latin typeface="Cooper BT Bold" panose="020B0604020202020204" charset="0"/>
                        </a:rPr>
                        <a:t>PD_CD </a:t>
                      </a:r>
                      <a:endParaRPr lang="en-US" sz="120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r>
                        <a:rPr lang="en-US" sz="1200" kern="100">
                          <a:solidFill>
                            <a:schemeClr val="tx1"/>
                          </a:solidFill>
                          <a:effectLst/>
                          <a:latin typeface="Cooper BT Bold" panose="020B0604020202020204" charset="0"/>
                        </a:rPr>
                        <a:t>Three-digit internal classification code (more granular than Key Code) </a:t>
                      </a:r>
                      <a:endParaRPr lang="en-US" sz="120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r>
                        <a:rPr lang="en-US" sz="1200" kern="100">
                          <a:solidFill>
                            <a:schemeClr val="tx1"/>
                          </a:solidFill>
                          <a:effectLst/>
                          <a:latin typeface="Cooper BT Bold" panose="020B0604020202020204" charset="0"/>
                        </a:rPr>
                        <a:t>We are using PD_DESC, this attribute is just the code for it, which does not provide valuable insights </a:t>
                      </a:r>
                      <a:endParaRPr lang="en-US" sz="120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extLst>
                  <a:ext uri="{0D108BD9-81ED-4DB2-BD59-A6C34878D82A}">
                    <a16:rowId xmlns:a16="http://schemas.microsoft.com/office/drawing/2014/main" val="4267128487"/>
                  </a:ext>
                </a:extLst>
              </a:tr>
              <a:tr h="714536">
                <a:tc>
                  <a:txBody>
                    <a:bodyPr/>
                    <a:lstStyle/>
                    <a:p>
                      <a:pPr>
                        <a:lnSpc>
                          <a:spcPct val="115000"/>
                        </a:lnSpc>
                        <a:spcAft>
                          <a:spcPts val="800"/>
                        </a:spcAft>
                      </a:pPr>
                      <a:r>
                        <a:rPr lang="en-US" sz="1200" b="1" kern="100">
                          <a:solidFill>
                            <a:schemeClr val="tx1"/>
                          </a:solidFill>
                          <a:effectLst/>
                          <a:latin typeface="Cooper BT Bold" panose="020B0604020202020204" charset="0"/>
                        </a:rPr>
                        <a:t>X_COORD_CD </a:t>
                      </a:r>
                      <a:endParaRPr lang="en-US" sz="120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r>
                        <a:rPr lang="en-US" sz="1200" kern="100">
                          <a:solidFill>
                            <a:schemeClr val="tx1"/>
                          </a:solidFill>
                          <a:effectLst/>
                          <a:latin typeface="Cooper BT Bold" panose="020B0604020202020204" charset="0"/>
                        </a:rPr>
                        <a:t>X-coordinate for New York State Plane Coordinate System, Long Island Zone, NAD 83, units feet (FIPS 3104) </a:t>
                      </a:r>
                      <a:endParaRPr lang="en-US" sz="120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r>
                        <a:rPr lang="en-US" sz="1200" kern="100">
                          <a:solidFill>
                            <a:schemeClr val="tx1"/>
                          </a:solidFill>
                          <a:effectLst/>
                          <a:latin typeface="Cooper BT Bold" panose="020B0604020202020204" charset="0"/>
                        </a:rPr>
                        <a:t>There is Latitude attribute </a:t>
                      </a:r>
                    </a:p>
                    <a:p>
                      <a:pPr>
                        <a:lnSpc>
                          <a:spcPct val="115000"/>
                        </a:lnSpc>
                        <a:spcAft>
                          <a:spcPts val="800"/>
                        </a:spcAft>
                      </a:pPr>
                      <a:endParaRPr lang="en-US" sz="120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extLst>
                  <a:ext uri="{0D108BD9-81ED-4DB2-BD59-A6C34878D82A}">
                    <a16:rowId xmlns:a16="http://schemas.microsoft.com/office/drawing/2014/main" val="3367617432"/>
                  </a:ext>
                </a:extLst>
              </a:tr>
              <a:tr h="848511">
                <a:tc>
                  <a:txBody>
                    <a:bodyPr/>
                    <a:lstStyle/>
                    <a:p>
                      <a:pPr>
                        <a:lnSpc>
                          <a:spcPct val="115000"/>
                        </a:lnSpc>
                        <a:spcAft>
                          <a:spcPts val="800"/>
                        </a:spcAft>
                      </a:pPr>
                      <a:r>
                        <a:rPr lang="en-US" sz="1200" b="1" kern="100">
                          <a:solidFill>
                            <a:schemeClr val="tx1"/>
                          </a:solidFill>
                          <a:effectLst/>
                          <a:latin typeface="Cooper BT Bold" panose="020B0604020202020204" charset="0"/>
                        </a:rPr>
                        <a:t>Y_COORD_CD </a:t>
                      </a:r>
                      <a:endParaRPr lang="en-US" sz="120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r>
                        <a:rPr lang="en-US" sz="1200" kern="100">
                          <a:solidFill>
                            <a:schemeClr val="tx1"/>
                          </a:solidFill>
                          <a:effectLst/>
                          <a:latin typeface="Cooper BT Bold" panose="020B0604020202020204" charset="0"/>
                        </a:rPr>
                        <a:t>Y-coordinate for New York State Plane Coordinate System, Long Island Zone, NAD 83, units feet (FIPS 3104) </a:t>
                      </a:r>
                      <a:endParaRPr lang="en-US" sz="120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r>
                        <a:rPr lang="en-US" sz="1200" kern="100">
                          <a:solidFill>
                            <a:schemeClr val="tx1"/>
                          </a:solidFill>
                          <a:effectLst/>
                          <a:latin typeface="Cooper BT Bold" panose="020B0604020202020204" charset="0"/>
                        </a:rPr>
                        <a:t>There is Longitude attribute </a:t>
                      </a:r>
                    </a:p>
                    <a:p>
                      <a:pPr>
                        <a:lnSpc>
                          <a:spcPct val="115000"/>
                        </a:lnSpc>
                        <a:spcAft>
                          <a:spcPts val="800"/>
                        </a:spcAft>
                      </a:pPr>
                      <a:endParaRPr lang="en-US" sz="120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extLst>
                  <a:ext uri="{0D108BD9-81ED-4DB2-BD59-A6C34878D82A}">
                    <a16:rowId xmlns:a16="http://schemas.microsoft.com/office/drawing/2014/main" val="1706230527"/>
                  </a:ext>
                </a:extLst>
              </a:tr>
              <a:tr h="491243">
                <a:tc>
                  <a:txBody>
                    <a:bodyPr/>
                    <a:lstStyle/>
                    <a:p>
                      <a:pPr>
                        <a:lnSpc>
                          <a:spcPct val="115000"/>
                        </a:lnSpc>
                        <a:spcAft>
                          <a:spcPts val="800"/>
                        </a:spcAft>
                      </a:pPr>
                      <a:r>
                        <a:rPr lang="en-US" sz="1200" b="1" kern="100">
                          <a:solidFill>
                            <a:schemeClr val="tx1"/>
                          </a:solidFill>
                          <a:effectLst/>
                          <a:latin typeface="Cooper BT Bold" panose="020B0604020202020204" charset="0"/>
                        </a:rPr>
                        <a:t>Lat_Lon </a:t>
                      </a:r>
                      <a:endParaRPr lang="en-US" sz="120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r>
                        <a:rPr lang="en-US" sz="1200" kern="100">
                          <a:solidFill>
                            <a:schemeClr val="tx1"/>
                          </a:solidFill>
                          <a:effectLst/>
                          <a:latin typeface="Cooper BT Bold" panose="020B0604020202020204" charset="0"/>
                        </a:rPr>
                        <a:t>Coordinates, latitude, and longitude separated by comma </a:t>
                      </a:r>
                      <a:endParaRPr lang="en-US" sz="120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r>
                        <a:rPr lang="en-US" sz="1200" kern="100">
                          <a:solidFill>
                            <a:schemeClr val="tx1"/>
                          </a:solidFill>
                          <a:effectLst/>
                          <a:latin typeface="Cooper BT Bold" panose="020B0604020202020204" charset="0"/>
                        </a:rPr>
                        <a:t>Combination of Latitude and Lonitude </a:t>
                      </a:r>
                      <a:endParaRPr lang="en-US" sz="120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extLst>
                  <a:ext uri="{0D108BD9-81ED-4DB2-BD59-A6C34878D82A}">
                    <a16:rowId xmlns:a16="http://schemas.microsoft.com/office/drawing/2014/main" val="971743750"/>
                  </a:ext>
                </a:extLst>
              </a:tr>
              <a:tr h="491243">
                <a:tc>
                  <a:txBody>
                    <a:bodyPr/>
                    <a:lstStyle/>
                    <a:p>
                      <a:pPr>
                        <a:lnSpc>
                          <a:spcPct val="115000"/>
                        </a:lnSpc>
                        <a:spcAft>
                          <a:spcPts val="800"/>
                        </a:spcAft>
                      </a:pPr>
                      <a:r>
                        <a:rPr lang="en-US" sz="1200" b="1" kern="100">
                          <a:solidFill>
                            <a:schemeClr val="tx1"/>
                          </a:solidFill>
                          <a:effectLst/>
                          <a:latin typeface="Cooper BT Bold" panose="020B0604020202020204" charset="0"/>
                        </a:rPr>
                        <a:t>New Georeferenced Column </a:t>
                      </a:r>
                      <a:endParaRPr lang="en-US" sz="120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endParaRPr lang="en-US" sz="120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tc>
                  <a:txBody>
                    <a:bodyPr/>
                    <a:lstStyle/>
                    <a:p>
                      <a:pPr>
                        <a:lnSpc>
                          <a:spcPct val="115000"/>
                        </a:lnSpc>
                        <a:spcAft>
                          <a:spcPts val="800"/>
                        </a:spcAft>
                      </a:pPr>
                      <a:r>
                        <a:rPr lang="en-US" sz="1200" kern="100">
                          <a:solidFill>
                            <a:schemeClr val="tx1"/>
                          </a:solidFill>
                          <a:effectLst/>
                          <a:latin typeface="Cooper BT Bold" panose="020B0604020202020204" charset="0"/>
                        </a:rPr>
                        <a:t>The combination of Latitude and Longitude </a:t>
                      </a:r>
                      <a:endParaRPr lang="en-US" sz="1200" kern="100">
                        <a:solidFill>
                          <a:schemeClr val="tx1"/>
                        </a:solidFill>
                        <a:effectLst/>
                        <a:latin typeface="Cooper BT Bold" panose="020B0604020202020204" charset="0"/>
                        <a:ea typeface="Times New Roman" panose="02020603050405020304" pitchFamily="18" charset="0"/>
                        <a:cs typeface="Arial"/>
                      </a:endParaRPr>
                    </a:p>
                  </a:txBody>
                  <a:tcPr marL="0" marR="0" marT="0" marB="0"/>
                </a:tc>
                <a:extLst>
                  <a:ext uri="{0D108BD9-81ED-4DB2-BD59-A6C34878D82A}">
                    <a16:rowId xmlns:a16="http://schemas.microsoft.com/office/drawing/2014/main" val="1941014257"/>
                  </a:ext>
                </a:extLst>
              </a:tr>
            </a:tbl>
          </a:graphicData>
        </a:graphic>
      </p:graphicFrame>
      <p:grpSp>
        <p:nvGrpSpPr>
          <p:cNvPr id="30" name="Group 11">
            <a:extLst>
              <a:ext uri="{FF2B5EF4-FFF2-40B4-BE49-F238E27FC236}">
                <a16:creationId xmlns:a16="http://schemas.microsoft.com/office/drawing/2014/main" id="{DB6269DF-AA69-3239-DFBA-3C577EE09C14}"/>
              </a:ext>
            </a:extLst>
          </p:cNvPr>
          <p:cNvGrpSpPr/>
          <p:nvPr/>
        </p:nvGrpSpPr>
        <p:grpSpPr>
          <a:xfrm>
            <a:off x="4276510" y="8121249"/>
            <a:ext cx="9734981" cy="2274102"/>
            <a:chOff x="0" y="0"/>
            <a:chExt cx="12979974" cy="3032136"/>
          </a:xfrm>
        </p:grpSpPr>
        <p:sp>
          <p:nvSpPr>
            <p:cNvPr id="24" name="Freeform 12">
              <a:extLst>
                <a:ext uri="{FF2B5EF4-FFF2-40B4-BE49-F238E27FC236}">
                  <a16:creationId xmlns:a16="http://schemas.microsoft.com/office/drawing/2014/main" id="{C84FB1FC-E056-7262-D3FE-8D2CE981698D}"/>
                </a:ext>
              </a:extLst>
            </p:cNvPr>
            <p:cNvSpPr/>
            <p:nvPr/>
          </p:nvSpPr>
          <p:spPr>
            <a:xfrm>
              <a:off x="0" y="246679"/>
              <a:ext cx="2647021" cy="2779024"/>
            </a:xfrm>
            <a:custGeom>
              <a:avLst/>
              <a:gdLst/>
              <a:ahLst/>
              <a:cxnLst/>
              <a:rect l="l" t="t" r="r" b="b"/>
              <a:pathLst>
                <a:path w="2647021" h="2779024">
                  <a:moveTo>
                    <a:pt x="0" y="0"/>
                  </a:moveTo>
                  <a:lnTo>
                    <a:pt x="2647021" y="0"/>
                  </a:lnTo>
                  <a:lnTo>
                    <a:pt x="2647021" y="2779024"/>
                  </a:lnTo>
                  <a:lnTo>
                    <a:pt x="0" y="2779024"/>
                  </a:lnTo>
                  <a:lnTo>
                    <a:pt x="0" y="0"/>
                  </a:lnTo>
                  <a:close/>
                </a:path>
              </a:pathLst>
            </a:custGeom>
            <a:blipFill>
              <a:blip r:embed="rId3"/>
              <a:stretch>
                <a:fillRect/>
              </a:stretch>
            </a:blipFill>
          </p:spPr>
          <p:txBody>
            <a:bodyPr/>
            <a:lstStyle/>
            <a:p>
              <a:endParaRPr lang="en-CA"/>
            </a:p>
          </p:txBody>
        </p:sp>
        <p:sp>
          <p:nvSpPr>
            <p:cNvPr id="26" name="Freeform 13">
              <a:extLst>
                <a:ext uri="{FF2B5EF4-FFF2-40B4-BE49-F238E27FC236}">
                  <a16:creationId xmlns:a16="http://schemas.microsoft.com/office/drawing/2014/main" id="{8A00FD71-908F-3AAB-01EC-3895A418CBD9}"/>
                </a:ext>
              </a:extLst>
            </p:cNvPr>
            <p:cNvSpPr/>
            <p:nvPr/>
          </p:nvSpPr>
          <p:spPr>
            <a:xfrm>
              <a:off x="2369114" y="0"/>
              <a:ext cx="2689094" cy="3025703"/>
            </a:xfrm>
            <a:custGeom>
              <a:avLst/>
              <a:gdLst/>
              <a:ahLst/>
              <a:cxnLst/>
              <a:rect l="l" t="t" r="r" b="b"/>
              <a:pathLst>
                <a:path w="2689094" h="3025703">
                  <a:moveTo>
                    <a:pt x="0" y="0"/>
                  </a:moveTo>
                  <a:lnTo>
                    <a:pt x="2689094" y="0"/>
                  </a:lnTo>
                  <a:lnTo>
                    <a:pt x="2689094" y="3025703"/>
                  </a:lnTo>
                  <a:lnTo>
                    <a:pt x="0" y="3025703"/>
                  </a:lnTo>
                  <a:lnTo>
                    <a:pt x="0" y="0"/>
                  </a:lnTo>
                  <a:close/>
                </a:path>
              </a:pathLst>
            </a:custGeom>
            <a:blipFill>
              <a:blip r:embed="rId4"/>
              <a:stretch>
                <a:fillRect/>
              </a:stretch>
            </a:blipFill>
          </p:spPr>
          <p:txBody>
            <a:bodyPr/>
            <a:lstStyle/>
            <a:p>
              <a:endParaRPr lang="en-CA"/>
            </a:p>
          </p:txBody>
        </p:sp>
        <p:sp>
          <p:nvSpPr>
            <p:cNvPr id="27" name="Freeform 14">
              <a:extLst>
                <a:ext uri="{FF2B5EF4-FFF2-40B4-BE49-F238E27FC236}">
                  <a16:creationId xmlns:a16="http://schemas.microsoft.com/office/drawing/2014/main" id="{37CD7C29-6154-8CC4-1280-37F9BD20424B}"/>
                </a:ext>
              </a:extLst>
            </p:cNvPr>
            <p:cNvSpPr/>
            <p:nvPr/>
          </p:nvSpPr>
          <p:spPr>
            <a:xfrm>
              <a:off x="4813867" y="129772"/>
              <a:ext cx="3738955" cy="2902364"/>
            </a:xfrm>
            <a:custGeom>
              <a:avLst/>
              <a:gdLst/>
              <a:ahLst/>
              <a:cxnLst/>
              <a:rect l="l" t="t" r="r" b="b"/>
              <a:pathLst>
                <a:path w="3738955" h="2902364">
                  <a:moveTo>
                    <a:pt x="0" y="0"/>
                  </a:moveTo>
                  <a:lnTo>
                    <a:pt x="3738955" y="0"/>
                  </a:lnTo>
                  <a:lnTo>
                    <a:pt x="3738955" y="2902364"/>
                  </a:lnTo>
                  <a:lnTo>
                    <a:pt x="0" y="2902364"/>
                  </a:lnTo>
                  <a:lnTo>
                    <a:pt x="0" y="0"/>
                  </a:lnTo>
                  <a:close/>
                </a:path>
              </a:pathLst>
            </a:custGeom>
            <a:blipFill>
              <a:blip r:embed="rId5"/>
              <a:stretch>
                <a:fillRect/>
              </a:stretch>
            </a:blipFill>
          </p:spPr>
          <p:txBody>
            <a:bodyPr/>
            <a:lstStyle/>
            <a:p>
              <a:endParaRPr lang="en-CA"/>
            </a:p>
          </p:txBody>
        </p:sp>
        <p:sp>
          <p:nvSpPr>
            <p:cNvPr id="28" name="Freeform 15">
              <a:extLst>
                <a:ext uri="{FF2B5EF4-FFF2-40B4-BE49-F238E27FC236}">
                  <a16:creationId xmlns:a16="http://schemas.microsoft.com/office/drawing/2014/main" id="{60BF51F6-8865-1A11-34C6-0CA5210D8168}"/>
                </a:ext>
              </a:extLst>
            </p:cNvPr>
            <p:cNvSpPr/>
            <p:nvPr/>
          </p:nvSpPr>
          <p:spPr>
            <a:xfrm>
              <a:off x="8254255" y="129772"/>
              <a:ext cx="2222627" cy="2895931"/>
            </a:xfrm>
            <a:custGeom>
              <a:avLst/>
              <a:gdLst/>
              <a:ahLst/>
              <a:cxnLst/>
              <a:rect l="l" t="t" r="r" b="b"/>
              <a:pathLst>
                <a:path w="2222627" h="2895931">
                  <a:moveTo>
                    <a:pt x="0" y="0"/>
                  </a:moveTo>
                  <a:lnTo>
                    <a:pt x="2222627" y="0"/>
                  </a:lnTo>
                  <a:lnTo>
                    <a:pt x="2222627" y="2895931"/>
                  </a:lnTo>
                  <a:lnTo>
                    <a:pt x="0" y="2895931"/>
                  </a:lnTo>
                  <a:lnTo>
                    <a:pt x="0" y="0"/>
                  </a:lnTo>
                  <a:close/>
                </a:path>
              </a:pathLst>
            </a:custGeom>
            <a:blipFill>
              <a:blip r:embed="rId6"/>
              <a:stretch>
                <a:fillRect/>
              </a:stretch>
            </a:blipFill>
          </p:spPr>
          <p:txBody>
            <a:bodyPr/>
            <a:lstStyle/>
            <a:p>
              <a:endParaRPr lang="en-CA"/>
            </a:p>
          </p:txBody>
        </p:sp>
        <p:sp>
          <p:nvSpPr>
            <p:cNvPr id="29" name="Freeform 16">
              <a:extLst>
                <a:ext uri="{FF2B5EF4-FFF2-40B4-BE49-F238E27FC236}">
                  <a16:creationId xmlns:a16="http://schemas.microsoft.com/office/drawing/2014/main" id="{06136F0B-150C-6299-AA22-442074D73AE6}"/>
                </a:ext>
              </a:extLst>
            </p:cNvPr>
            <p:cNvSpPr/>
            <p:nvPr/>
          </p:nvSpPr>
          <p:spPr>
            <a:xfrm>
              <a:off x="10332953" y="246679"/>
              <a:ext cx="2647021" cy="2779024"/>
            </a:xfrm>
            <a:custGeom>
              <a:avLst/>
              <a:gdLst/>
              <a:ahLst/>
              <a:cxnLst/>
              <a:rect l="l" t="t" r="r" b="b"/>
              <a:pathLst>
                <a:path w="2647021" h="2779024">
                  <a:moveTo>
                    <a:pt x="0" y="0"/>
                  </a:moveTo>
                  <a:lnTo>
                    <a:pt x="2647021" y="0"/>
                  </a:lnTo>
                  <a:lnTo>
                    <a:pt x="2647021" y="2779024"/>
                  </a:lnTo>
                  <a:lnTo>
                    <a:pt x="0" y="2779024"/>
                  </a:lnTo>
                  <a:lnTo>
                    <a:pt x="0" y="0"/>
                  </a:lnTo>
                  <a:close/>
                </a:path>
              </a:pathLst>
            </a:custGeom>
            <a:blipFill>
              <a:blip r:embed="rId3"/>
              <a:stretch>
                <a:fillRect/>
              </a:stretch>
            </a:blipFill>
          </p:spPr>
          <p:txBody>
            <a:bodyPr/>
            <a:lstStyle/>
            <a:p>
              <a:endParaRPr lang="en-CA"/>
            </a:p>
          </p:txBody>
        </p:sp>
      </p:grpSp>
    </p:spTree>
    <p:extLst>
      <p:ext uri="{BB962C8B-B14F-4D97-AF65-F5344CB8AC3E}">
        <p14:creationId xmlns:p14="http://schemas.microsoft.com/office/powerpoint/2010/main" val="3413892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70553B-4099-1FB9-1587-A87A7A027B3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EA7AE58-C9E0-3F37-089D-94C5AAA9D38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grpSp>
        <p:nvGrpSpPr>
          <p:cNvPr id="3" name="Group 3">
            <a:extLst>
              <a:ext uri="{FF2B5EF4-FFF2-40B4-BE49-F238E27FC236}">
                <a16:creationId xmlns:a16="http://schemas.microsoft.com/office/drawing/2014/main" id="{866AAFFD-9B5A-BEDE-5FD6-AA59B4191545}"/>
              </a:ext>
            </a:extLst>
          </p:cNvPr>
          <p:cNvGrpSpPr/>
          <p:nvPr/>
        </p:nvGrpSpPr>
        <p:grpSpPr>
          <a:xfrm>
            <a:off x="232990" y="379569"/>
            <a:ext cx="17822020" cy="8878731"/>
            <a:chOff x="0" y="-226474"/>
            <a:chExt cx="23762693" cy="11838307"/>
          </a:xfrm>
        </p:grpSpPr>
        <p:grpSp>
          <p:nvGrpSpPr>
            <p:cNvPr id="4" name="Group 4">
              <a:extLst>
                <a:ext uri="{FF2B5EF4-FFF2-40B4-BE49-F238E27FC236}">
                  <a16:creationId xmlns:a16="http://schemas.microsoft.com/office/drawing/2014/main" id="{D5BD0514-C33F-443D-D12A-CAD167D05D2A}"/>
                </a:ext>
              </a:extLst>
            </p:cNvPr>
            <p:cNvGrpSpPr/>
            <p:nvPr/>
          </p:nvGrpSpPr>
          <p:grpSpPr>
            <a:xfrm>
              <a:off x="359164" y="1174867"/>
              <a:ext cx="23044366" cy="10436966"/>
              <a:chOff x="0" y="-38100"/>
              <a:chExt cx="3876776" cy="1755821"/>
            </a:xfrm>
          </p:grpSpPr>
          <p:sp>
            <p:nvSpPr>
              <p:cNvPr id="5" name="Freeform 5">
                <a:extLst>
                  <a:ext uri="{FF2B5EF4-FFF2-40B4-BE49-F238E27FC236}">
                    <a16:creationId xmlns:a16="http://schemas.microsoft.com/office/drawing/2014/main" id="{68B20119-A1B5-00B6-430A-940B3F0BE177}"/>
                  </a:ext>
                </a:extLst>
              </p:cNvPr>
              <p:cNvSpPr/>
              <p:nvPr/>
            </p:nvSpPr>
            <p:spPr>
              <a:xfrm>
                <a:off x="0" y="0"/>
                <a:ext cx="3876776" cy="1717721"/>
              </a:xfrm>
              <a:custGeom>
                <a:avLst/>
                <a:gdLst/>
                <a:ahLst/>
                <a:cxnLst/>
                <a:rect l="l" t="t" r="r" b="b"/>
                <a:pathLst>
                  <a:path w="3876776" h="1717721">
                    <a:moveTo>
                      <a:pt x="52596" y="0"/>
                    </a:moveTo>
                    <a:lnTo>
                      <a:pt x="3824180" y="0"/>
                    </a:lnTo>
                    <a:cubicBezTo>
                      <a:pt x="3853228" y="0"/>
                      <a:pt x="3876776" y="23548"/>
                      <a:pt x="3876776" y="52596"/>
                    </a:cubicBezTo>
                    <a:lnTo>
                      <a:pt x="3876776" y="1665125"/>
                    </a:lnTo>
                    <a:cubicBezTo>
                      <a:pt x="3876776" y="1694173"/>
                      <a:pt x="3853228" y="1717721"/>
                      <a:pt x="3824180" y="1717721"/>
                    </a:cubicBezTo>
                    <a:lnTo>
                      <a:pt x="52596" y="1717721"/>
                    </a:lnTo>
                    <a:cubicBezTo>
                      <a:pt x="38647" y="1717721"/>
                      <a:pt x="25269" y="1712180"/>
                      <a:pt x="15405" y="1702316"/>
                    </a:cubicBezTo>
                    <a:cubicBezTo>
                      <a:pt x="5541" y="1692452"/>
                      <a:pt x="0" y="1679074"/>
                      <a:pt x="0" y="1665125"/>
                    </a:cubicBezTo>
                    <a:lnTo>
                      <a:pt x="0" y="52596"/>
                    </a:lnTo>
                    <a:cubicBezTo>
                      <a:pt x="0" y="23548"/>
                      <a:pt x="23548" y="0"/>
                      <a:pt x="52596" y="0"/>
                    </a:cubicBezTo>
                    <a:close/>
                  </a:path>
                </a:pathLst>
              </a:custGeom>
              <a:solidFill>
                <a:srgbClr val="9FCDFF"/>
              </a:solidFill>
            </p:spPr>
            <p:txBody>
              <a:bodyPr/>
              <a:lstStyle/>
              <a:p>
                <a:endParaRPr lang="en-CA"/>
              </a:p>
            </p:txBody>
          </p:sp>
          <p:sp>
            <p:nvSpPr>
              <p:cNvPr id="6" name="TextBox 6">
                <a:extLst>
                  <a:ext uri="{FF2B5EF4-FFF2-40B4-BE49-F238E27FC236}">
                    <a16:creationId xmlns:a16="http://schemas.microsoft.com/office/drawing/2014/main" id="{C5BD0343-8EE4-95A0-78D0-B2515030BF56}"/>
                  </a:ext>
                </a:extLst>
              </p:cNvPr>
              <p:cNvSpPr txBox="1"/>
              <p:nvPr/>
            </p:nvSpPr>
            <p:spPr>
              <a:xfrm>
                <a:off x="0" y="-38100"/>
                <a:ext cx="3876776" cy="1755821"/>
              </a:xfrm>
              <a:prstGeom prst="rect">
                <a:avLst/>
              </a:prstGeom>
            </p:spPr>
            <p:txBody>
              <a:bodyPr lIns="50800" tIns="50800" rIns="50800" bIns="50800" rtlCol="0" anchor="ctr"/>
              <a:lstStyle/>
              <a:p>
                <a:pPr algn="ctr">
                  <a:lnSpc>
                    <a:spcPts val="2660"/>
                  </a:lnSpc>
                  <a:spcBef>
                    <a:spcPct val="0"/>
                  </a:spcBef>
                </a:pPr>
                <a:endParaRPr/>
              </a:p>
            </p:txBody>
          </p:sp>
        </p:grpSp>
        <p:grpSp>
          <p:nvGrpSpPr>
            <p:cNvPr id="7" name="Group 7">
              <a:extLst>
                <a:ext uri="{FF2B5EF4-FFF2-40B4-BE49-F238E27FC236}">
                  <a16:creationId xmlns:a16="http://schemas.microsoft.com/office/drawing/2014/main" id="{CC813BF9-B717-EAC8-5AB6-76A64D52E21F}"/>
                </a:ext>
              </a:extLst>
            </p:cNvPr>
            <p:cNvGrpSpPr/>
            <p:nvPr/>
          </p:nvGrpSpPr>
          <p:grpSpPr>
            <a:xfrm>
              <a:off x="2973881" y="-226474"/>
              <a:ext cx="18063245" cy="2556687"/>
              <a:chOff x="0" y="-38100"/>
              <a:chExt cx="3038797" cy="430114"/>
            </a:xfrm>
          </p:grpSpPr>
          <p:sp>
            <p:nvSpPr>
              <p:cNvPr id="8" name="Freeform 8">
                <a:extLst>
                  <a:ext uri="{FF2B5EF4-FFF2-40B4-BE49-F238E27FC236}">
                    <a16:creationId xmlns:a16="http://schemas.microsoft.com/office/drawing/2014/main" id="{2BCA72E3-95D2-5226-F174-617F7BBAC89E}"/>
                  </a:ext>
                </a:extLst>
              </p:cNvPr>
              <p:cNvSpPr/>
              <p:nvPr/>
            </p:nvSpPr>
            <p:spPr>
              <a:xfrm>
                <a:off x="0" y="0"/>
                <a:ext cx="3038797" cy="392014"/>
              </a:xfrm>
              <a:custGeom>
                <a:avLst/>
                <a:gdLst/>
                <a:ahLst/>
                <a:cxnLst/>
                <a:rect l="l" t="t" r="r" b="b"/>
                <a:pathLst>
                  <a:path w="3038797" h="484049">
                    <a:moveTo>
                      <a:pt x="43615" y="0"/>
                    </a:moveTo>
                    <a:lnTo>
                      <a:pt x="2995182" y="0"/>
                    </a:lnTo>
                    <a:cubicBezTo>
                      <a:pt x="3006750" y="0"/>
                      <a:pt x="3017843" y="4595"/>
                      <a:pt x="3026023" y="12774"/>
                    </a:cubicBezTo>
                    <a:cubicBezTo>
                      <a:pt x="3034202" y="20954"/>
                      <a:pt x="3038797" y="32047"/>
                      <a:pt x="3038797" y="43615"/>
                    </a:cubicBezTo>
                    <a:lnTo>
                      <a:pt x="3038797" y="440434"/>
                    </a:lnTo>
                    <a:cubicBezTo>
                      <a:pt x="3038797" y="464522"/>
                      <a:pt x="3019270" y="484049"/>
                      <a:pt x="2995182" y="484049"/>
                    </a:cubicBezTo>
                    <a:lnTo>
                      <a:pt x="43615" y="484049"/>
                    </a:lnTo>
                    <a:cubicBezTo>
                      <a:pt x="19527" y="484049"/>
                      <a:pt x="0" y="464522"/>
                      <a:pt x="0" y="440434"/>
                    </a:cubicBezTo>
                    <a:lnTo>
                      <a:pt x="0" y="43615"/>
                    </a:lnTo>
                    <a:cubicBezTo>
                      <a:pt x="0" y="19527"/>
                      <a:pt x="19527" y="0"/>
                      <a:pt x="43615" y="0"/>
                    </a:cubicBezTo>
                    <a:close/>
                  </a:path>
                </a:pathLst>
              </a:custGeom>
              <a:solidFill>
                <a:srgbClr val="0F2F76"/>
              </a:solidFill>
            </p:spPr>
            <p:txBody>
              <a:bodyPr/>
              <a:lstStyle/>
              <a:p>
                <a:endParaRPr lang="en-CA"/>
              </a:p>
            </p:txBody>
          </p:sp>
          <p:sp>
            <p:nvSpPr>
              <p:cNvPr id="9" name="TextBox 9">
                <a:extLst>
                  <a:ext uri="{FF2B5EF4-FFF2-40B4-BE49-F238E27FC236}">
                    <a16:creationId xmlns:a16="http://schemas.microsoft.com/office/drawing/2014/main" id="{42CFF2B7-2C83-C2F1-9668-8BB493EDA25D}"/>
                  </a:ext>
                </a:extLst>
              </p:cNvPr>
              <p:cNvSpPr txBox="1"/>
              <p:nvPr/>
            </p:nvSpPr>
            <p:spPr>
              <a:xfrm>
                <a:off x="0" y="-38100"/>
                <a:ext cx="3038797" cy="421349"/>
              </a:xfrm>
              <a:prstGeom prst="rect">
                <a:avLst/>
              </a:prstGeom>
            </p:spPr>
            <p:txBody>
              <a:bodyPr lIns="50800" tIns="50800" rIns="50800" bIns="50800" rtlCol="0" anchor="ctr"/>
              <a:lstStyle/>
              <a:p>
                <a:pPr algn="ctr">
                  <a:lnSpc>
                    <a:spcPts val="2660"/>
                  </a:lnSpc>
                </a:pPr>
                <a:endParaRPr/>
              </a:p>
            </p:txBody>
          </p:sp>
        </p:grpSp>
        <p:sp>
          <p:nvSpPr>
            <p:cNvPr id="10" name="TextBox 10">
              <a:extLst>
                <a:ext uri="{FF2B5EF4-FFF2-40B4-BE49-F238E27FC236}">
                  <a16:creationId xmlns:a16="http://schemas.microsoft.com/office/drawing/2014/main" id="{EED19030-594A-2BE2-0592-F9ADE98D2EF2}"/>
                </a:ext>
              </a:extLst>
            </p:cNvPr>
            <p:cNvSpPr txBox="1"/>
            <p:nvPr/>
          </p:nvSpPr>
          <p:spPr>
            <a:xfrm>
              <a:off x="0" y="684749"/>
              <a:ext cx="23762693" cy="1583991"/>
            </a:xfrm>
            <a:prstGeom prst="rect">
              <a:avLst/>
            </a:prstGeom>
          </p:spPr>
          <p:txBody>
            <a:bodyPr lIns="0" tIns="0" rIns="0" bIns="0" rtlCol="0" anchor="t">
              <a:spAutoFit/>
            </a:bodyPr>
            <a:lstStyle/>
            <a:p>
              <a:pPr algn="ctr">
                <a:lnSpc>
                  <a:spcPts val="9041"/>
                </a:lnSpc>
              </a:pPr>
              <a:r>
                <a:rPr lang="en-US" sz="8219" spc="608">
                  <a:solidFill>
                    <a:srgbClr val="FFFFFF"/>
                  </a:solidFill>
                  <a:latin typeface="TAN St. Canard"/>
                  <a:ea typeface="TAN St. Canard"/>
                  <a:cs typeface="TAN St. Canard"/>
                  <a:sym typeface="TAN St. Canard"/>
                </a:rPr>
                <a:t>Data Understanding</a:t>
              </a:r>
            </a:p>
          </p:txBody>
        </p:sp>
      </p:grpSp>
      <p:grpSp>
        <p:nvGrpSpPr>
          <p:cNvPr id="12" name="Group 12">
            <a:extLst>
              <a:ext uri="{FF2B5EF4-FFF2-40B4-BE49-F238E27FC236}">
                <a16:creationId xmlns:a16="http://schemas.microsoft.com/office/drawing/2014/main" id="{B3970434-1FC6-A84F-09F9-77713390A027}"/>
              </a:ext>
            </a:extLst>
          </p:cNvPr>
          <p:cNvGrpSpPr/>
          <p:nvPr/>
        </p:nvGrpSpPr>
        <p:grpSpPr>
          <a:xfrm>
            <a:off x="4616989" y="8438470"/>
            <a:ext cx="9277081" cy="2585325"/>
            <a:chOff x="0" y="0"/>
            <a:chExt cx="12369442" cy="3447100"/>
          </a:xfrm>
        </p:grpSpPr>
        <p:sp>
          <p:nvSpPr>
            <p:cNvPr id="13" name="Freeform 13">
              <a:extLst>
                <a:ext uri="{FF2B5EF4-FFF2-40B4-BE49-F238E27FC236}">
                  <a16:creationId xmlns:a16="http://schemas.microsoft.com/office/drawing/2014/main" id="{16C5A288-5ECF-FF3B-B455-451C7192EC4E}"/>
                </a:ext>
              </a:extLst>
            </p:cNvPr>
            <p:cNvSpPr/>
            <p:nvPr/>
          </p:nvSpPr>
          <p:spPr>
            <a:xfrm>
              <a:off x="0" y="0"/>
              <a:ext cx="2858844" cy="3163313"/>
            </a:xfrm>
            <a:custGeom>
              <a:avLst/>
              <a:gdLst/>
              <a:ahLst/>
              <a:cxnLst/>
              <a:rect l="l" t="t" r="r" b="b"/>
              <a:pathLst>
                <a:path w="2858844" h="3163313">
                  <a:moveTo>
                    <a:pt x="0" y="0"/>
                  </a:moveTo>
                  <a:lnTo>
                    <a:pt x="2858844" y="0"/>
                  </a:lnTo>
                  <a:lnTo>
                    <a:pt x="2858844" y="3163313"/>
                  </a:lnTo>
                  <a:lnTo>
                    <a:pt x="0" y="3163313"/>
                  </a:lnTo>
                  <a:lnTo>
                    <a:pt x="0" y="0"/>
                  </a:lnTo>
                  <a:close/>
                </a:path>
              </a:pathLst>
            </a:custGeom>
            <a:blipFill>
              <a:blip r:embed="rId3"/>
              <a:stretch>
                <a:fillRect/>
              </a:stretch>
            </a:blipFill>
          </p:spPr>
          <p:txBody>
            <a:bodyPr/>
            <a:lstStyle/>
            <a:p>
              <a:endParaRPr lang="en-CA"/>
            </a:p>
          </p:txBody>
        </p:sp>
        <p:sp>
          <p:nvSpPr>
            <p:cNvPr id="14" name="Freeform 14">
              <a:extLst>
                <a:ext uri="{FF2B5EF4-FFF2-40B4-BE49-F238E27FC236}">
                  <a16:creationId xmlns:a16="http://schemas.microsoft.com/office/drawing/2014/main" id="{93A2B108-FA70-056C-FB04-64296852CF05}"/>
                </a:ext>
              </a:extLst>
            </p:cNvPr>
            <p:cNvSpPr/>
            <p:nvPr/>
          </p:nvSpPr>
          <p:spPr>
            <a:xfrm>
              <a:off x="2581478" y="0"/>
              <a:ext cx="2486221" cy="3447100"/>
            </a:xfrm>
            <a:custGeom>
              <a:avLst/>
              <a:gdLst/>
              <a:ahLst/>
              <a:cxnLst/>
              <a:rect l="l" t="t" r="r" b="b"/>
              <a:pathLst>
                <a:path w="2486221" h="3447100">
                  <a:moveTo>
                    <a:pt x="0" y="0"/>
                  </a:moveTo>
                  <a:lnTo>
                    <a:pt x="2486221" y="0"/>
                  </a:lnTo>
                  <a:lnTo>
                    <a:pt x="2486221" y="3447100"/>
                  </a:lnTo>
                  <a:lnTo>
                    <a:pt x="0" y="3447100"/>
                  </a:lnTo>
                  <a:lnTo>
                    <a:pt x="0" y="0"/>
                  </a:lnTo>
                  <a:close/>
                </a:path>
              </a:pathLst>
            </a:custGeom>
            <a:blipFill>
              <a:blip r:embed="rId4"/>
              <a:stretch>
                <a:fillRect/>
              </a:stretch>
            </a:blipFill>
          </p:spPr>
          <p:txBody>
            <a:bodyPr/>
            <a:lstStyle/>
            <a:p>
              <a:endParaRPr lang="en-CA"/>
            </a:p>
          </p:txBody>
        </p:sp>
        <p:sp>
          <p:nvSpPr>
            <p:cNvPr id="15" name="Freeform 15">
              <a:extLst>
                <a:ext uri="{FF2B5EF4-FFF2-40B4-BE49-F238E27FC236}">
                  <a16:creationId xmlns:a16="http://schemas.microsoft.com/office/drawing/2014/main" id="{42219462-6C64-7540-BF3B-42A51A8EEB54}"/>
                </a:ext>
              </a:extLst>
            </p:cNvPr>
            <p:cNvSpPr/>
            <p:nvPr/>
          </p:nvSpPr>
          <p:spPr>
            <a:xfrm flipH="1">
              <a:off x="4102982" y="11575"/>
              <a:ext cx="3038693" cy="3169432"/>
            </a:xfrm>
            <a:custGeom>
              <a:avLst/>
              <a:gdLst/>
              <a:ahLst/>
              <a:cxnLst/>
              <a:rect l="l" t="t" r="r" b="b"/>
              <a:pathLst>
                <a:path w="3038693" h="3169432">
                  <a:moveTo>
                    <a:pt x="3038693" y="0"/>
                  </a:moveTo>
                  <a:lnTo>
                    <a:pt x="0" y="0"/>
                  </a:lnTo>
                  <a:lnTo>
                    <a:pt x="0" y="3169432"/>
                  </a:lnTo>
                  <a:lnTo>
                    <a:pt x="3038693" y="3169432"/>
                  </a:lnTo>
                  <a:lnTo>
                    <a:pt x="3038693" y="0"/>
                  </a:lnTo>
                  <a:close/>
                </a:path>
              </a:pathLst>
            </a:custGeom>
            <a:blipFill>
              <a:blip r:embed="rId5"/>
              <a:stretch>
                <a:fillRect/>
              </a:stretch>
            </a:blipFill>
          </p:spPr>
          <p:txBody>
            <a:bodyPr/>
            <a:lstStyle/>
            <a:p>
              <a:endParaRPr lang="en-CA"/>
            </a:p>
          </p:txBody>
        </p:sp>
        <p:sp>
          <p:nvSpPr>
            <p:cNvPr id="16" name="Freeform 16">
              <a:extLst>
                <a:ext uri="{FF2B5EF4-FFF2-40B4-BE49-F238E27FC236}">
                  <a16:creationId xmlns:a16="http://schemas.microsoft.com/office/drawing/2014/main" id="{B6464077-D1DF-43F1-44EF-76DEDFCDD4EF}"/>
                </a:ext>
              </a:extLst>
            </p:cNvPr>
            <p:cNvSpPr/>
            <p:nvPr/>
          </p:nvSpPr>
          <p:spPr>
            <a:xfrm>
              <a:off x="6459249" y="66573"/>
              <a:ext cx="2693061" cy="3030167"/>
            </a:xfrm>
            <a:custGeom>
              <a:avLst/>
              <a:gdLst/>
              <a:ahLst/>
              <a:cxnLst/>
              <a:rect l="l" t="t" r="r" b="b"/>
              <a:pathLst>
                <a:path w="2693061" h="3030167">
                  <a:moveTo>
                    <a:pt x="0" y="0"/>
                  </a:moveTo>
                  <a:lnTo>
                    <a:pt x="2693061" y="0"/>
                  </a:lnTo>
                  <a:lnTo>
                    <a:pt x="2693061" y="3030167"/>
                  </a:lnTo>
                  <a:lnTo>
                    <a:pt x="0" y="3030167"/>
                  </a:lnTo>
                  <a:lnTo>
                    <a:pt x="0" y="0"/>
                  </a:lnTo>
                  <a:close/>
                </a:path>
              </a:pathLst>
            </a:custGeom>
            <a:blipFill>
              <a:blip r:embed="rId6"/>
              <a:stretch>
                <a:fillRect/>
              </a:stretch>
            </a:blipFill>
          </p:spPr>
          <p:txBody>
            <a:bodyPr/>
            <a:lstStyle/>
            <a:p>
              <a:endParaRPr lang="en-CA"/>
            </a:p>
          </p:txBody>
        </p:sp>
        <p:sp>
          <p:nvSpPr>
            <p:cNvPr id="17" name="Freeform 17">
              <a:extLst>
                <a:ext uri="{FF2B5EF4-FFF2-40B4-BE49-F238E27FC236}">
                  <a16:creationId xmlns:a16="http://schemas.microsoft.com/office/drawing/2014/main" id="{A10BE874-E3FF-F1A9-697D-72CFBDB2AF40}"/>
                </a:ext>
              </a:extLst>
            </p:cNvPr>
            <p:cNvSpPr/>
            <p:nvPr/>
          </p:nvSpPr>
          <p:spPr>
            <a:xfrm>
              <a:off x="8932121" y="11575"/>
              <a:ext cx="3437321" cy="2517837"/>
            </a:xfrm>
            <a:custGeom>
              <a:avLst/>
              <a:gdLst/>
              <a:ahLst/>
              <a:cxnLst/>
              <a:rect l="l" t="t" r="r" b="b"/>
              <a:pathLst>
                <a:path w="3437321" h="2517837">
                  <a:moveTo>
                    <a:pt x="0" y="0"/>
                  </a:moveTo>
                  <a:lnTo>
                    <a:pt x="3437321" y="0"/>
                  </a:lnTo>
                  <a:lnTo>
                    <a:pt x="3437321" y="2517837"/>
                  </a:lnTo>
                  <a:lnTo>
                    <a:pt x="0" y="2517837"/>
                  </a:lnTo>
                  <a:lnTo>
                    <a:pt x="0" y="0"/>
                  </a:lnTo>
                  <a:close/>
                </a:path>
              </a:pathLst>
            </a:custGeom>
            <a:blipFill>
              <a:blip r:embed="rId7"/>
              <a:stretch>
                <a:fillRect/>
              </a:stretch>
            </a:blipFill>
          </p:spPr>
          <p:txBody>
            <a:bodyPr/>
            <a:lstStyle/>
            <a:p>
              <a:endParaRPr lang="en-CA"/>
            </a:p>
          </p:txBody>
        </p:sp>
      </p:grpSp>
      <p:sp>
        <p:nvSpPr>
          <p:cNvPr id="11" name="TextBox 11">
            <a:extLst>
              <a:ext uri="{FF2B5EF4-FFF2-40B4-BE49-F238E27FC236}">
                <a16:creationId xmlns:a16="http://schemas.microsoft.com/office/drawing/2014/main" id="{2E3DF3FF-9178-78AC-374E-73852A4E47C5}"/>
              </a:ext>
            </a:extLst>
          </p:cNvPr>
          <p:cNvSpPr txBox="1"/>
          <p:nvPr/>
        </p:nvSpPr>
        <p:spPr>
          <a:xfrm>
            <a:off x="-2452643" y="6713088"/>
            <a:ext cx="19423905" cy="2066720"/>
          </a:xfrm>
          <a:prstGeom prst="rect">
            <a:avLst/>
          </a:prstGeom>
        </p:spPr>
        <p:txBody>
          <a:bodyPr wrap="square" lIns="0" tIns="0" rIns="0" bIns="0" rtlCol="0" anchor="t">
            <a:spAutoFit/>
          </a:bodyPr>
          <a:lstStyle/>
          <a:p>
            <a:pPr marL="3967480" lvl="7">
              <a:lnSpc>
                <a:spcPts val="3300"/>
              </a:lnSpc>
            </a:pPr>
            <a:r>
              <a:rPr lang="en-US" sz="1900" b="1" spc="179">
                <a:solidFill>
                  <a:srgbClr val="1C0140"/>
                </a:solidFill>
                <a:latin typeface="Cooper BT Bold"/>
                <a:ea typeface="+mn-lt"/>
                <a:cs typeface="Calibri"/>
              </a:rPr>
              <a:t>These figures show the type of premises in which the offence had occurred, and the diverse types of offences and their numbers within the selected premises. It can be observed that, the greatest number of offences have occurred in the streets, the least number were committed in commercial buildings. It should also be noted that misdemeanor offences were the highest number of offences irrespective of the premises of the offence. </a:t>
            </a:r>
            <a:endParaRPr lang="en-US" sz="1900" b="1" spc="179">
              <a:solidFill>
                <a:srgbClr val="1C0140"/>
              </a:solidFill>
              <a:latin typeface="Cooper BT Bold"/>
              <a:cs typeface="Calibri"/>
            </a:endParaRPr>
          </a:p>
        </p:txBody>
      </p:sp>
      <p:pic>
        <p:nvPicPr>
          <p:cNvPr id="4108" name="Picture 12" descr="A screenshot of a computer&#10;&#10;Description automatically generated">
            <a:extLst>
              <a:ext uri="{FF2B5EF4-FFF2-40B4-BE49-F238E27FC236}">
                <a16:creationId xmlns:a16="http://schemas.microsoft.com/office/drawing/2014/main" id="{0116A68A-64B2-5B21-371A-F5E8B674CC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7883" y="2572925"/>
            <a:ext cx="4902343" cy="4101087"/>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A screenshot of a computer&#10;&#10;Description automatically generated">
            <a:extLst>
              <a:ext uri="{FF2B5EF4-FFF2-40B4-BE49-F238E27FC236}">
                <a16:creationId xmlns:a16="http://schemas.microsoft.com/office/drawing/2014/main" id="{98821F03-FA41-461A-93A1-3B469CD8039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47407" y="2529567"/>
            <a:ext cx="4750891" cy="4095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6424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76536-F89D-9F46-CD77-6897ECB4A2A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8187F11-827A-0AFD-B373-A76B154F2C53}"/>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grpSp>
        <p:nvGrpSpPr>
          <p:cNvPr id="3" name="Group 3">
            <a:extLst>
              <a:ext uri="{FF2B5EF4-FFF2-40B4-BE49-F238E27FC236}">
                <a16:creationId xmlns:a16="http://schemas.microsoft.com/office/drawing/2014/main" id="{2B890960-BE4C-BD25-DE8F-1E399F6C31A9}"/>
              </a:ext>
            </a:extLst>
          </p:cNvPr>
          <p:cNvGrpSpPr/>
          <p:nvPr/>
        </p:nvGrpSpPr>
        <p:grpSpPr>
          <a:xfrm>
            <a:off x="9707" y="287844"/>
            <a:ext cx="18006137" cy="8970456"/>
            <a:chOff x="12943" y="-228814"/>
            <a:chExt cx="24008182" cy="11960607"/>
          </a:xfrm>
        </p:grpSpPr>
        <p:grpSp>
          <p:nvGrpSpPr>
            <p:cNvPr id="4" name="Group 4">
              <a:extLst>
                <a:ext uri="{FF2B5EF4-FFF2-40B4-BE49-F238E27FC236}">
                  <a16:creationId xmlns:a16="http://schemas.microsoft.com/office/drawing/2014/main" id="{D664064B-810B-C49B-844E-F1AE5E5E38CC}"/>
                </a:ext>
              </a:extLst>
            </p:cNvPr>
            <p:cNvGrpSpPr/>
            <p:nvPr/>
          </p:nvGrpSpPr>
          <p:grpSpPr>
            <a:xfrm>
              <a:off x="362874" y="1415818"/>
              <a:ext cx="23282434" cy="10315975"/>
              <a:chOff x="0" y="0"/>
              <a:chExt cx="3876776" cy="1717721"/>
            </a:xfrm>
          </p:grpSpPr>
          <p:sp>
            <p:nvSpPr>
              <p:cNvPr id="5" name="Freeform 5">
                <a:extLst>
                  <a:ext uri="{FF2B5EF4-FFF2-40B4-BE49-F238E27FC236}">
                    <a16:creationId xmlns:a16="http://schemas.microsoft.com/office/drawing/2014/main" id="{6F17AB01-44CD-BCBC-0AD4-4FA1127F1518}"/>
                  </a:ext>
                </a:extLst>
              </p:cNvPr>
              <p:cNvSpPr/>
              <p:nvPr/>
            </p:nvSpPr>
            <p:spPr>
              <a:xfrm>
                <a:off x="0" y="0"/>
                <a:ext cx="3876776" cy="1717721"/>
              </a:xfrm>
              <a:custGeom>
                <a:avLst/>
                <a:gdLst/>
                <a:ahLst/>
                <a:cxnLst/>
                <a:rect l="l" t="t" r="r" b="b"/>
                <a:pathLst>
                  <a:path w="3876776" h="1717721">
                    <a:moveTo>
                      <a:pt x="52596" y="0"/>
                    </a:moveTo>
                    <a:lnTo>
                      <a:pt x="3824180" y="0"/>
                    </a:lnTo>
                    <a:cubicBezTo>
                      <a:pt x="3853228" y="0"/>
                      <a:pt x="3876776" y="23548"/>
                      <a:pt x="3876776" y="52596"/>
                    </a:cubicBezTo>
                    <a:lnTo>
                      <a:pt x="3876776" y="1665125"/>
                    </a:lnTo>
                    <a:cubicBezTo>
                      <a:pt x="3876776" y="1694173"/>
                      <a:pt x="3853228" y="1717721"/>
                      <a:pt x="3824180" y="1717721"/>
                    </a:cubicBezTo>
                    <a:lnTo>
                      <a:pt x="52596" y="1717721"/>
                    </a:lnTo>
                    <a:cubicBezTo>
                      <a:pt x="38647" y="1717721"/>
                      <a:pt x="25269" y="1712180"/>
                      <a:pt x="15405" y="1702316"/>
                    </a:cubicBezTo>
                    <a:cubicBezTo>
                      <a:pt x="5541" y="1692452"/>
                      <a:pt x="0" y="1679074"/>
                      <a:pt x="0" y="1665125"/>
                    </a:cubicBezTo>
                    <a:lnTo>
                      <a:pt x="0" y="52596"/>
                    </a:lnTo>
                    <a:cubicBezTo>
                      <a:pt x="0" y="23548"/>
                      <a:pt x="23548" y="0"/>
                      <a:pt x="52596" y="0"/>
                    </a:cubicBezTo>
                    <a:close/>
                  </a:path>
                </a:pathLst>
              </a:custGeom>
              <a:solidFill>
                <a:srgbClr val="9FCDFF"/>
              </a:solidFill>
            </p:spPr>
            <p:txBody>
              <a:bodyPr/>
              <a:lstStyle/>
              <a:p>
                <a:endParaRPr lang="en-CA"/>
              </a:p>
            </p:txBody>
          </p:sp>
          <p:sp>
            <p:nvSpPr>
              <p:cNvPr id="6" name="TextBox 6">
                <a:extLst>
                  <a:ext uri="{FF2B5EF4-FFF2-40B4-BE49-F238E27FC236}">
                    <a16:creationId xmlns:a16="http://schemas.microsoft.com/office/drawing/2014/main" id="{FB63E144-21AE-9709-9BDB-113A6D334A69}"/>
                  </a:ext>
                </a:extLst>
              </p:cNvPr>
              <p:cNvSpPr txBox="1"/>
              <p:nvPr/>
            </p:nvSpPr>
            <p:spPr>
              <a:xfrm>
                <a:off x="0" y="-38100"/>
                <a:ext cx="3876776" cy="1755821"/>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a:extLst>
                <a:ext uri="{FF2B5EF4-FFF2-40B4-BE49-F238E27FC236}">
                  <a16:creationId xmlns:a16="http://schemas.microsoft.com/office/drawing/2014/main" id="{5D7B0A15-5E7B-5094-3F7B-59DDB948A0FA}"/>
                </a:ext>
              </a:extLst>
            </p:cNvPr>
            <p:cNvGrpSpPr/>
            <p:nvPr/>
          </p:nvGrpSpPr>
          <p:grpSpPr>
            <a:xfrm>
              <a:off x="3900598" y="-228814"/>
              <a:ext cx="16206987" cy="7926595"/>
              <a:chOff x="0" y="-38100"/>
              <a:chExt cx="2698638" cy="1319864"/>
            </a:xfrm>
          </p:grpSpPr>
          <p:sp>
            <p:nvSpPr>
              <p:cNvPr id="8" name="Freeform 8">
                <a:extLst>
                  <a:ext uri="{FF2B5EF4-FFF2-40B4-BE49-F238E27FC236}">
                    <a16:creationId xmlns:a16="http://schemas.microsoft.com/office/drawing/2014/main" id="{ED335C5B-BE9E-0048-643F-F1290EDC9A37}"/>
                  </a:ext>
                </a:extLst>
              </p:cNvPr>
              <p:cNvSpPr/>
              <p:nvPr/>
            </p:nvSpPr>
            <p:spPr>
              <a:xfrm>
                <a:off x="0" y="797715"/>
                <a:ext cx="2698638" cy="484049"/>
              </a:xfrm>
              <a:custGeom>
                <a:avLst/>
                <a:gdLst/>
                <a:ahLst/>
                <a:cxnLst/>
                <a:rect l="l" t="t" r="r" b="b"/>
                <a:pathLst>
                  <a:path w="2698638" h="484049">
                    <a:moveTo>
                      <a:pt x="49112" y="0"/>
                    </a:moveTo>
                    <a:lnTo>
                      <a:pt x="2649525" y="0"/>
                    </a:lnTo>
                    <a:cubicBezTo>
                      <a:pt x="2676649" y="0"/>
                      <a:pt x="2698638" y="21988"/>
                      <a:pt x="2698638" y="49112"/>
                    </a:cubicBezTo>
                    <a:lnTo>
                      <a:pt x="2698638" y="434936"/>
                    </a:lnTo>
                    <a:cubicBezTo>
                      <a:pt x="2698638" y="447962"/>
                      <a:pt x="2693463" y="460454"/>
                      <a:pt x="2684253" y="469664"/>
                    </a:cubicBezTo>
                    <a:cubicBezTo>
                      <a:pt x="2675043" y="478875"/>
                      <a:pt x="2662551" y="484049"/>
                      <a:pt x="2649525" y="484049"/>
                    </a:cubicBezTo>
                    <a:lnTo>
                      <a:pt x="49112" y="484049"/>
                    </a:lnTo>
                    <a:cubicBezTo>
                      <a:pt x="21988" y="484049"/>
                      <a:pt x="0" y="462060"/>
                      <a:pt x="0" y="434936"/>
                    </a:cubicBezTo>
                    <a:lnTo>
                      <a:pt x="0" y="49112"/>
                    </a:lnTo>
                    <a:cubicBezTo>
                      <a:pt x="0" y="21988"/>
                      <a:pt x="21988" y="0"/>
                      <a:pt x="49112" y="0"/>
                    </a:cubicBezTo>
                    <a:close/>
                  </a:path>
                </a:pathLst>
              </a:custGeom>
              <a:solidFill>
                <a:srgbClr val="0F2F76"/>
              </a:solidFill>
            </p:spPr>
            <p:txBody>
              <a:bodyPr/>
              <a:lstStyle/>
              <a:p>
                <a:endParaRPr lang="en-CA"/>
              </a:p>
            </p:txBody>
          </p:sp>
          <p:sp>
            <p:nvSpPr>
              <p:cNvPr id="9" name="TextBox 9">
                <a:extLst>
                  <a:ext uri="{FF2B5EF4-FFF2-40B4-BE49-F238E27FC236}">
                    <a16:creationId xmlns:a16="http://schemas.microsoft.com/office/drawing/2014/main" id="{390765BD-96C9-50AC-2E48-099A18BEF63A}"/>
                  </a:ext>
                </a:extLst>
              </p:cNvPr>
              <p:cNvSpPr txBox="1"/>
              <p:nvPr/>
            </p:nvSpPr>
            <p:spPr>
              <a:xfrm>
                <a:off x="0" y="-38100"/>
                <a:ext cx="2698638" cy="522149"/>
              </a:xfrm>
              <a:prstGeom prst="rect">
                <a:avLst/>
              </a:prstGeom>
            </p:spPr>
            <p:txBody>
              <a:bodyPr lIns="50800" tIns="50800" rIns="50800" bIns="50800" rtlCol="0" anchor="ctr"/>
              <a:lstStyle/>
              <a:p>
                <a:pPr algn="ctr">
                  <a:lnSpc>
                    <a:spcPts val="2659"/>
                  </a:lnSpc>
                </a:pPr>
                <a:endParaRPr/>
              </a:p>
            </p:txBody>
          </p:sp>
        </p:grpSp>
        <p:sp>
          <p:nvSpPr>
            <p:cNvPr id="10" name="TextBox 10">
              <a:extLst>
                <a:ext uri="{FF2B5EF4-FFF2-40B4-BE49-F238E27FC236}">
                  <a16:creationId xmlns:a16="http://schemas.microsoft.com/office/drawing/2014/main" id="{E28AA209-61C4-22DC-558C-39B2B0CB5137}"/>
                </a:ext>
              </a:extLst>
            </p:cNvPr>
            <p:cNvSpPr txBox="1"/>
            <p:nvPr/>
          </p:nvSpPr>
          <p:spPr>
            <a:xfrm>
              <a:off x="12943" y="5697992"/>
              <a:ext cx="24008182" cy="1591617"/>
            </a:xfrm>
            <a:prstGeom prst="rect">
              <a:avLst/>
            </a:prstGeom>
          </p:spPr>
          <p:txBody>
            <a:bodyPr lIns="0" tIns="0" rIns="0" bIns="0" rtlCol="0" anchor="t">
              <a:spAutoFit/>
            </a:bodyPr>
            <a:lstStyle/>
            <a:p>
              <a:pPr algn="ctr">
                <a:lnSpc>
                  <a:spcPts val="9134"/>
                </a:lnSpc>
              </a:pPr>
              <a:r>
                <a:rPr lang="en-US" sz="8304" spc="614">
                  <a:solidFill>
                    <a:srgbClr val="FFFFFF"/>
                  </a:solidFill>
                  <a:latin typeface="TAN St. Canard"/>
                  <a:ea typeface="TAN St. Canard"/>
                  <a:cs typeface="TAN St. Canard"/>
                  <a:sym typeface="TAN St. Canard"/>
                </a:rPr>
                <a:t>Data Preparation</a:t>
              </a:r>
            </a:p>
          </p:txBody>
        </p:sp>
      </p:grpSp>
      <p:grpSp>
        <p:nvGrpSpPr>
          <p:cNvPr id="12" name="Group 12">
            <a:extLst>
              <a:ext uri="{FF2B5EF4-FFF2-40B4-BE49-F238E27FC236}">
                <a16:creationId xmlns:a16="http://schemas.microsoft.com/office/drawing/2014/main" id="{1FC34489-E479-6888-AAA5-9A5D2808BBB6}"/>
              </a:ext>
            </a:extLst>
          </p:cNvPr>
          <p:cNvGrpSpPr/>
          <p:nvPr/>
        </p:nvGrpSpPr>
        <p:grpSpPr>
          <a:xfrm>
            <a:off x="4616989" y="8438470"/>
            <a:ext cx="9277081" cy="2585325"/>
            <a:chOff x="0" y="0"/>
            <a:chExt cx="12369442" cy="3447100"/>
          </a:xfrm>
        </p:grpSpPr>
        <p:sp>
          <p:nvSpPr>
            <p:cNvPr id="13" name="Freeform 13">
              <a:extLst>
                <a:ext uri="{FF2B5EF4-FFF2-40B4-BE49-F238E27FC236}">
                  <a16:creationId xmlns:a16="http://schemas.microsoft.com/office/drawing/2014/main" id="{C3974FDF-F9F9-67A7-114F-A1C59F532380}"/>
                </a:ext>
              </a:extLst>
            </p:cNvPr>
            <p:cNvSpPr/>
            <p:nvPr/>
          </p:nvSpPr>
          <p:spPr>
            <a:xfrm>
              <a:off x="0" y="0"/>
              <a:ext cx="2858844" cy="3163313"/>
            </a:xfrm>
            <a:custGeom>
              <a:avLst/>
              <a:gdLst/>
              <a:ahLst/>
              <a:cxnLst/>
              <a:rect l="l" t="t" r="r" b="b"/>
              <a:pathLst>
                <a:path w="2858844" h="3163313">
                  <a:moveTo>
                    <a:pt x="0" y="0"/>
                  </a:moveTo>
                  <a:lnTo>
                    <a:pt x="2858844" y="0"/>
                  </a:lnTo>
                  <a:lnTo>
                    <a:pt x="2858844" y="3163313"/>
                  </a:lnTo>
                  <a:lnTo>
                    <a:pt x="0" y="3163313"/>
                  </a:lnTo>
                  <a:lnTo>
                    <a:pt x="0" y="0"/>
                  </a:lnTo>
                  <a:close/>
                </a:path>
              </a:pathLst>
            </a:custGeom>
            <a:blipFill>
              <a:blip r:embed="rId3"/>
              <a:stretch>
                <a:fillRect/>
              </a:stretch>
            </a:blipFill>
          </p:spPr>
          <p:txBody>
            <a:bodyPr/>
            <a:lstStyle/>
            <a:p>
              <a:endParaRPr lang="en-CA"/>
            </a:p>
          </p:txBody>
        </p:sp>
        <p:sp>
          <p:nvSpPr>
            <p:cNvPr id="14" name="Freeform 14">
              <a:extLst>
                <a:ext uri="{FF2B5EF4-FFF2-40B4-BE49-F238E27FC236}">
                  <a16:creationId xmlns:a16="http://schemas.microsoft.com/office/drawing/2014/main" id="{782583E1-FE0A-908E-1DFB-5C32B141E4A5}"/>
                </a:ext>
              </a:extLst>
            </p:cNvPr>
            <p:cNvSpPr/>
            <p:nvPr/>
          </p:nvSpPr>
          <p:spPr>
            <a:xfrm>
              <a:off x="2581478" y="0"/>
              <a:ext cx="2486221" cy="3447100"/>
            </a:xfrm>
            <a:custGeom>
              <a:avLst/>
              <a:gdLst/>
              <a:ahLst/>
              <a:cxnLst/>
              <a:rect l="l" t="t" r="r" b="b"/>
              <a:pathLst>
                <a:path w="2486221" h="3447100">
                  <a:moveTo>
                    <a:pt x="0" y="0"/>
                  </a:moveTo>
                  <a:lnTo>
                    <a:pt x="2486221" y="0"/>
                  </a:lnTo>
                  <a:lnTo>
                    <a:pt x="2486221" y="3447100"/>
                  </a:lnTo>
                  <a:lnTo>
                    <a:pt x="0" y="3447100"/>
                  </a:lnTo>
                  <a:lnTo>
                    <a:pt x="0" y="0"/>
                  </a:lnTo>
                  <a:close/>
                </a:path>
              </a:pathLst>
            </a:custGeom>
            <a:blipFill>
              <a:blip r:embed="rId4"/>
              <a:stretch>
                <a:fillRect/>
              </a:stretch>
            </a:blipFill>
          </p:spPr>
          <p:txBody>
            <a:bodyPr/>
            <a:lstStyle/>
            <a:p>
              <a:endParaRPr lang="en-CA"/>
            </a:p>
          </p:txBody>
        </p:sp>
        <p:sp>
          <p:nvSpPr>
            <p:cNvPr id="15" name="Freeform 15">
              <a:extLst>
                <a:ext uri="{FF2B5EF4-FFF2-40B4-BE49-F238E27FC236}">
                  <a16:creationId xmlns:a16="http://schemas.microsoft.com/office/drawing/2014/main" id="{5C9C7662-9D07-7914-3F52-8AA0E11F86B0}"/>
                </a:ext>
              </a:extLst>
            </p:cNvPr>
            <p:cNvSpPr/>
            <p:nvPr/>
          </p:nvSpPr>
          <p:spPr>
            <a:xfrm flipH="1">
              <a:off x="4102982" y="11575"/>
              <a:ext cx="3038693" cy="3169432"/>
            </a:xfrm>
            <a:custGeom>
              <a:avLst/>
              <a:gdLst/>
              <a:ahLst/>
              <a:cxnLst/>
              <a:rect l="l" t="t" r="r" b="b"/>
              <a:pathLst>
                <a:path w="3038693" h="3169432">
                  <a:moveTo>
                    <a:pt x="3038693" y="0"/>
                  </a:moveTo>
                  <a:lnTo>
                    <a:pt x="0" y="0"/>
                  </a:lnTo>
                  <a:lnTo>
                    <a:pt x="0" y="3169432"/>
                  </a:lnTo>
                  <a:lnTo>
                    <a:pt x="3038693" y="3169432"/>
                  </a:lnTo>
                  <a:lnTo>
                    <a:pt x="3038693" y="0"/>
                  </a:lnTo>
                  <a:close/>
                </a:path>
              </a:pathLst>
            </a:custGeom>
            <a:blipFill>
              <a:blip r:embed="rId5"/>
              <a:stretch>
                <a:fillRect/>
              </a:stretch>
            </a:blipFill>
          </p:spPr>
          <p:txBody>
            <a:bodyPr/>
            <a:lstStyle/>
            <a:p>
              <a:endParaRPr lang="en-CA"/>
            </a:p>
          </p:txBody>
        </p:sp>
        <p:sp>
          <p:nvSpPr>
            <p:cNvPr id="16" name="Freeform 16">
              <a:extLst>
                <a:ext uri="{FF2B5EF4-FFF2-40B4-BE49-F238E27FC236}">
                  <a16:creationId xmlns:a16="http://schemas.microsoft.com/office/drawing/2014/main" id="{6E17432B-2419-2085-F3EA-6E77DD97ED84}"/>
                </a:ext>
              </a:extLst>
            </p:cNvPr>
            <p:cNvSpPr/>
            <p:nvPr/>
          </p:nvSpPr>
          <p:spPr>
            <a:xfrm>
              <a:off x="6459249" y="66573"/>
              <a:ext cx="2693061" cy="3030167"/>
            </a:xfrm>
            <a:custGeom>
              <a:avLst/>
              <a:gdLst/>
              <a:ahLst/>
              <a:cxnLst/>
              <a:rect l="l" t="t" r="r" b="b"/>
              <a:pathLst>
                <a:path w="2693061" h="3030167">
                  <a:moveTo>
                    <a:pt x="0" y="0"/>
                  </a:moveTo>
                  <a:lnTo>
                    <a:pt x="2693061" y="0"/>
                  </a:lnTo>
                  <a:lnTo>
                    <a:pt x="2693061" y="3030167"/>
                  </a:lnTo>
                  <a:lnTo>
                    <a:pt x="0" y="3030167"/>
                  </a:lnTo>
                  <a:lnTo>
                    <a:pt x="0" y="0"/>
                  </a:lnTo>
                  <a:close/>
                </a:path>
              </a:pathLst>
            </a:custGeom>
            <a:blipFill>
              <a:blip r:embed="rId6"/>
              <a:stretch>
                <a:fillRect/>
              </a:stretch>
            </a:blipFill>
          </p:spPr>
          <p:txBody>
            <a:bodyPr/>
            <a:lstStyle/>
            <a:p>
              <a:endParaRPr lang="en-CA"/>
            </a:p>
          </p:txBody>
        </p:sp>
        <p:sp>
          <p:nvSpPr>
            <p:cNvPr id="17" name="Freeform 17">
              <a:extLst>
                <a:ext uri="{FF2B5EF4-FFF2-40B4-BE49-F238E27FC236}">
                  <a16:creationId xmlns:a16="http://schemas.microsoft.com/office/drawing/2014/main" id="{5DA3CA47-A0A0-69D8-6600-556C06064F07}"/>
                </a:ext>
              </a:extLst>
            </p:cNvPr>
            <p:cNvSpPr/>
            <p:nvPr/>
          </p:nvSpPr>
          <p:spPr>
            <a:xfrm>
              <a:off x="8932121" y="11575"/>
              <a:ext cx="3437321" cy="2517837"/>
            </a:xfrm>
            <a:custGeom>
              <a:avLst/>
              <a:gdLst/>
              <a:ahLst/>
              <a:cxnLst/>
              <a:rect l="l" t="t" r="r" b="b"/>
              <a:pathLst>
                <a:path w="3437321" h="2517837">
                  <a:moveTo>
                    <a:pt x="0" y="0"/>
                  </a:moveTo>
                  <a:lnTo>
                    <a:pt x="3437321" y="0"/>
                  </a:lnTo>
                  <a:lnTo>
                    <a:pt x="3437321" y="2517837"/>
                  </a:lnTo>
                  <a:lnTo>
                    <a:pt x="0" y="2517837"/>
                  </a:lnTo>
                  <a:lnTo>
                    <a:pt x="0" y="0"/>
                  </a:lnTo>
                  <a:close/>
                </a:path>
              </a:pathLst>
            </a:custGeom>
            <a:blipFill>
              <a:blip r:embed="rId7"/>
              <a:stretch>
                <a:fillRect/>
              </a:stretch>
            </a:blipFill>
          </p:spPr>
          <p:txBody>
            <a:bodyPr/>
            <a:lstStyle/>
            <a:p>
              <a:endParaRPr lang="en-CA"/>
            </a:p>
          </p:txBody>
        </p:sp>
      </p:grpSp>
    </p:spTree>
    <p:extLst>
      <p:ext uri="{BB962C8B-B14F-4D97-AF65-F5344CB8AC3E}">
        <p14:creationId xmlns:p14="http://schemas.microsoft.com/office/powerpoint/2010/main" val="3946117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grpSp>
        <p:nvGrpSpPr>
          <p:cNvPr id="3" name="Group 3"/>
          <p:cNvGrpSpPr/>
          <p:nvPr/>
        </p:nvGrpSpPr>
        <p:grpSpPr>
          <a:xfrm>
            <a:off x="0" y="459455"/>
            <a:ext cx="18006137" cy="8798845"/>
            <a:chOff x="0" y="0"/>
            <a:chExt cx="24008182" cy="11731793"/>
          </a:xfrm>
        </p:grpSpPr>
        <p:grpSp>
          <p:nvGrpSpPr>
            <p:cNvPr id="4" name="Group 4"/>
            <p:cNvGrpSpPr/>
            <p:nvPr/>
          </p:nvGrpSpPr>
          <p:grpSpPr>
            <a:xfrm>
              <a:off x="362874" y="1415818"/>
              <a:ext cx="23282434" cy="10315975"/>
              <a:chOff x="0" y="0"/>
              <a:chExt cx="3876776" cy="1717721"/>
            </a:xfrm>
          </p:grpSpPr>
          <p:sp>
            <p:nvSpPr>
              <p:cNvPr id="5" name="Freeform 5"/>
              <p:cNvSpPr/>
              <p:nvPr/>
            </p:nvSpPr>
            <p:spPr>
              <a:xfrm>
                <a:off x="0" y="0"/>
                <a:ext cx="3876776" cy="1717721"/>
              </a:xfrm>
              <a:custGeom>
                <a:avLst/>
                <a:gdLst/>
                <a:ahLst/>
                <a:cxnLst/>
                <a:rect l="l" t="t" r="r" b="b"/>
                <a:pathLst>
                  <a:path w="3876776" h="1717721">
                    <a:moveTo>
                      <a:pt x="52596" y="0"/>
                    </a:moveTo>
                    <a:lnTo>
                      <a:pt x="3824180" y="0"/>
                    </a:lnTo>
                    <a:cubicBezTo>
                      <a:pt x="3853228" y="0"/>
                      <a:pt x="3876776" y="23548"/>
                      <a:pt x="3876776" y="52596"/>
                    </a:cubicBezTo>
                    <a:lnTo>
                      <a:pt x="3876776" y="1665125"/>
                    </a:lnTo>
                    <a:cubicBezTo>
                      <a:pt x="3876776" y="1694173"/>
                      <a:pt x="3853228" y="1717721"/>
                      <a:pt x="3824180" y="1717721"/>
                    </a:cubicBezTo>
                    <a:lnTo>
                      <a:pt x="52596" y="1717721"/>
                    </a:lnTo>
                    <a:cubicBezTo>
                      <a:pt x="38647" y="1717721"/>
                      <a:pt x="25269" y="1712180"/>
                      <a:pt x="15405" y="1702316"/>
                    </a:cubicBezTo>
                    <a:cubicBezTo>
                      <a:pt x="5541" y="1692452"/>
                      <a:pt x="0" y="1679074"/>
                      <a:pt x="0" y="1665125"/>
                    </a:cubicBezTo>
                    <a:lnTo>
                      <a:pt x="0" y="52596"/>
                    </a:lnTo>
                    <a:cubicBezTo>
                      <a:pt x="0" y="23548"/>
                      <a:pt x="23548" y="0"/>
                      <a:pt x="52596" y="0"/>
                    </a:cubicBezTo>
                    <a:close/>
                  </a:path>
                </a:pathLst>
              </a:custGeom>
              <a:solidFill>
                <a:srgbClr val="9FCDFF"/>
              </a:solidFill>
            </p:spPr>
            <p:txBody>
              <a:bodyPr/>
              <a:lstStyle/>
              <a:p>
                <a:endParaRPr lang="en-CA"/>
              </a:p>
            </p:txBody>
          </p:sp>
          <p:sp>
            <p:nvSpPr>
              <p:cNvPr id="6" name="TextBox 6"/>
              <p:cNvSpPr txBox="1"/>
              <p:nvPr/>
            </p:nvSpPr>
            <p:spPr>
              <a:xfrm>
                <a:off x="0" y="-38100"/>
                <a:ext cx="3876776" cy="1755821"/>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3900598" y="0"/>
              <a:ext cx="16206987" cy="2907012"/>
              <a:chOff x="0" y="0"/>
              <a:chExt cx="2698638" cy="484049"/>
            </a:xfrm>
          </p:grpSpPr>
          <p:sp>
            <p:nvSpPr>
              <p:cNvPr id="8" name="Freeform 8"/>
              <p:cNvSpPr/>
              <p:nvPr/>
            </p:nvSpPr>
            <p:spPr>
              <a:xfrm>
                <a:off x="0" y="0"/>
                <a:ext cx="2698638" cy="484049"/>
              </a:xfrm>
              <a:custGeom>
                <a:avLst/>
                <a:gdLst/>
                <a:ahLst/>
                <a:cxnLst/>
                <a:rect l="l" t="t" r="r" b="b"/>
                <a:pathLst>
                  <a:path w="2698638" h="484049">
                    <a:moveTo>
                      <a:pt x="49112" y="0"/>
                    </a:moveTo>
                    <a:lnTo>
                      <a:pt x="2649525" y="0"/>
                    </a:lnTo>
                    <a:cubicBezTo>
                      <a:pt x="2676649" y="0"/>
                      <a:pt x="2698638" y="21988"/>
                      <a:pt x="2698638" y="49112"/>
                    </a:cubicBezTo>
                    <a:lnTo>
                      <a:pt x="2698638" y="434936"/>
                    </a:lnTo>
                    <a:cubicBezTo>
                      <a:pt x="2698638" y="447962"/>
                      <a:pt x="2693463" y="460454"/>
                      <a:pt x="2684253" y="469664"/>
                    </a:cubicBezTo>
                    <a:cubicBezTo>
                      <a:pt x="2675043" y="478875"/>
                      <a:pt x="2662551" y="484049"/>
                      <a:pt x="2649525" y="484049"/>
                    </a:cubicBezTo>
                    <a:lnTo>
                      <a:pt x="49112" y="484049"/>
                    </a:lnTo>
                    <a:cubicBezTo>
                      <a:pt x="21988" y="484049"/>
                      <a:pt x="0" y="462060"/>
                      <a:pt x="0" y="434936"/>
                    </a:cubicBezTo>
                    <a:lnTo>
                      <a:pt x="0" y="49112"/>
                    </a:lnTo>
                    <a:cubicBezTo>
                      <a:pt x="0" y="21988"/>
                      <a:pt x="21988" y="0"/>
                      <a:pt x="49112" y="0"/>
                    </a:cubicBezTo>
                    <a:close/>
                  </a:path>
                </a:pathLst>
              </a:custGeom>
              <a:solidFill>
                <a:srgbClr val="0F2F76"/>
              </a:solidFill>
            </p:spPr>
            <p:txBody>
              <a:bodyPr/>
              <a:lstStyle/>
              <a:p>
                <a:endParaRPr lang="en-CA"/>
              </a:p>
            </p:txBody>
          </p:sp>
          <p:sp>
            <p:nvSpPr>
              <p:cNvPr id="9" name="TextBox 9"/>
              <p:cNvSpPr txBox="1"/>
              <p:nvPr/>
            </p:nvSpPr>
            <p:spPr>
              <a:xfrm>
                <a:off x="0" y="-38100"/>
                <a:ext cx="2698638" cy="522149"/>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0" y="700560"/>
              <a:ext cx="24008182" cy="1591617"/>
            </a:xfrm>
            <a:prstGeom prst="rect">
              <a:avLst/>
            </a:prstGeom>
          </p:spPr>
          <p:txBody>
            <a:bodyPr lIns="0" tIns="0" rIns="0" bIns="0" rtlCol="0" anchor="t">
              <a:spAutoFit/>
            </a:bodyPr>
            <a:lstStyle/>
            <a:p>
              <a:pPr algn="ctr">
                <a:lnSpc>
                  <a:spcPts val="9134"/>
                </a:lnSpc>
              </a:pPr>
              <a:r>
                <a:rPr lang="en-US" sz="8304" spc="614">
                  <a:solidFill>
                    <a:srgbClr val="FFFFFF"/>
                  </a:solidFill>
                  <a:latin typeface="TAN St. Canard"/>
                  <a:ea typeface="TAN St. Canard"/>
                  <a:cs typeface="TAN St. Canard"/>
                  <a:sym typeface="TAN St. Canard"/>
                </a:rPr>
                <a:t>Data Preparation</a:t>
              </a:r>
            </a:p>
          </p:txBody>
        </p:sp>
      </p:grpSp>
      <p:grpSp>
        <p:nvGrpSpPr>
          <p:cNvPr id="12" name="Group 12"/>
          <p:cNvGrpSpPr/>
          <p:nvPr/>
        </p:nvGrpSpPr>
        <p:grpSpPr>
          <a:xfrm>
            <a:off x="4616989" y="8438470"/>
            <a:ext cx="9277081" cy="2585325"/>
            <a:chOff x="0" y="0"/>
            <a:chExt cx="12369442" cy="3447100"/>
          </a:xfrm>
        </p:grpSpPr>
        <p:sp>
          <p:nvSpPr>
            <p:cNvPr id="13" name="Freeform 13"/>
            <p:cNvSpPr/>
            <p:nvPr/>
          </p:nvSpPr>
          <p:spPr>
            <a:xfrm>
              <a:off x="0" y="0"/>
              <a:ext cx="2858844" cy="3163313"/>
            </a:xfrm>
            <a:custGeom>
              <a:avLst/>
              <a:gdLst/>
              <a:ahLst/>
              <a:cxnLst/>
              <a:rect l="l" t="t" r="r" b="b"/>
              <a:pathLst>
                <a:path w="2858844" h="3163313">
                  <a:moveTo>
                    <a:pt x="0" y="0"/>
                  </a:moveTo>
                  <a:lnTo>
                    <a:pt x="2858844" y="0"/>
                  </a:lnTo>
                  <a:lnTo>
                    <a:pt x="2858844" y="3163313"/>
                  </a:lnTo>
                  <a:lnTo>
                    <a:pt x="0" y="3163313"/>
                  </a:lnTo>
                  <a:lnTo>
                    <a:pt x="0" y="0"/>
                  </a:lnTo>
                  <a:close/>
                </a:path>
              </a:pathLst>
            </a:custGeom>
            <a:blipFill>
              <a:blip r:embed="rId3"/>
              <a:stretch>
                <a:fillRect/>
              </a:stretch>
            </a:blipFill>
          </p:spPr>
          <p:txBody>
            <a:bodyPr/>
            <a:lstStyle/>
            <a:p>
              <a:endParaRPr lang="en-CA"/>
            </a:p>
          </p:txBody>
        </p:sp>
        <p:sp>
          <p:nvSpPr>
            <p:cNvPr id="14" name="Freeform 14"/>
            <p:cNvSpPr/>
            <p:nvPr/>
          </p:nvSpPr>
          <p:spPr>
            <a:xfrm>
              <a:off x="2581478" y="0"/>
              <a:ext cx="2486221" cy="3447100"/>
            </a:xfrm>
            <a:custGeom>
              <a:avLst/>
              <a:gdLst/>
              <a:ahLst/>
              <a:cxnLst/>
              <a:rect l="l" t="t" r="r" b="b"/>
              <a:pathLst>
                <a:path w="2486221" h="3447100">
                  <a:moveTo>
                    <a:pt x="0" y="0"/>
                  </a:moveTo>
                  <a:lnTo>
                    <a:pt x="2486221" y="0"/>
                  </a:lnTo>
                  <a:lnTo>
                    <a:pt x="2486221" y="3447100"/>
                  </a:lnTo>
                  <a:lnTo>
                    <a:pt x="0" y="3447100"/>
                  </a:lnTo>
                  <a:lnTo>
                    <a:pt x="0" y="0"/>
                  </a:lnTo>
                  <a:close/>
                </a:path>
              </a:pathLst>
            </a:custGeom>
            <a:blipFill>
              <a:blip r:embed="rId4"/>
              <a:stretch>
                <a:fillRect/>
              </a:stretch>
            </a:blipFill>
          </p:spPr>
          <p:txBody>
            <a:bodyPr/>
            <a:lstStyle/>
            <a:p>
              <a:endParaRPr lang="en-CA"/>
            </a:p>
          </p:txBody>
        </p:sp>
        <p:sp>
          <p:nvSpPr>
            <p:cNvPr id="15" name="Freeform 15"/>
            <p:cNvSpPr/>
            <p:nvPr/>
          </p:nvSpPr>
          <p:spPr>
            <a:xfrm flipH="1">
              <a:off x="4102982" y="11575"/>
              <a:ext cx="3038693" cy="3169432"/>
            </a:xfrm>
            <a:custGeom>
              <a:avLst/>
              <a:gdLst/>
              <a:ahLst/>
              <a:cxnLst/>
              <a:rect l="l" t="t" r="r" b="b"/>
              <a:pathLst>
                <a:path w="3038693" h="3169432">
                  <a:moveTo>
                    <a:pt x="3038693" y="0"/>
                  </a:moveTo>
                  <a:lnTo>
                    <a:pt x="0" y="0"/>
                  </a:lnTo>
                  <a:lnTo>
                    <a:pt x="0" y="3169432"/>
                  </a:lnTo>
                  <a:lnTo>
                    <a:pt x="3038693" y="3169432"/>
                  </a:lnTo>
                  <a:lnTo>
                    <a:pt x="3038693" y="0"/>
                  </a:lnTo>
                  <a:close/>
                </a:path>
              </a:pathLst>
            </a:custGeom>
            <a:blipFill>
              <a:blip r:embed="rId5"/>
              <a:stretch>
                <a:fillRect/>
              </a:stretch>
            </a:blipFill>
          </p:spPr>
          <p:txBody>
            <a:bodyPr/>
            <a:lstStyle/>
            <a:p>
              <a:endParaRPr lang="en-CA"/>
            </a:p>
          </p:txBody>
        </p:sp>
        <p:sp>
          <p:nvSpPr>
            <p:cNvPr id="16" name="Freeform 16"/>
            <p:cNvSpPr/>
            <p:nvPr/>
          </p:nvSpPr>
          <p:spPr>
            <a:xfrm>
              <a:off x="6459249" y="66573"/>
              <a:ext cx="2693061" cy="3030167"/>
            </a:xfrm>
            <a:custGeom>
              <a:avLst/>
              <a:gdLst/>
              <a:ahLst/>
              <a:cxnLst/>
              <a:rect l="l" t="t" r="r" b="b"/>
              <a:pathLst>
                <a:path w="2693061" h="3030167">
                  <a:moveTo>
                    <a:pt x="0" y="0"/>
                  </a:moveTo>
                  <a:lnTo>
                    <a:pt x="2693061" y="0"/>
                  </a:lnTo>
                  <a:lnTo>
                    <a:pt x="2693061" y="3030167"/>
                  </a:lnTo>
                  <a:lnTo>
                    <a:pt x="0" y="3030167"/>
                  </a:lnTo>
                  <a:lnTo>
                    <a:pt x="0" y="0"/>
                  </a:lnTo>
                  <a:close/>
                </a:path>
              </a:pathLst>
            </a:custGeom>
            <a:blipFill>
              <a:blip r:embed="rId6"/>
              <a:stretch>
                <a:fillRect/>
              </a:stretch>
            </a:blipFill>
          </p:spPr>
          <p:txBody>
            <a:bodyPr/>
            <a:lstStyle/>
            <a:p>
              <a:endParaRPr lang="en-CA"/>
            </a:p>
          </p:txBody>
        </p:sp>
        <p:sp>
          <p:nvSpPr>
            <p:cNvPr id="17" name="Freeform 17"/>
            <p:cNvSpPr/>
            <p:nvPr/>
          </p:nvSpPr>
          <p:spPr>
            <a:xfrm>
              <a:off x="8932121" y="11575"/>
              <a:ext cx="3437321" cy="2517837"/>
            </a:xfrm>
            <a:custGeom>
              <a:avLst/>
              <a:gdLst/>
              <a:ahLst/>
              <a:cxnLst/>
              <a:rect l="l" t="t" r="r" b="b"/>
              <a:pathLst>
                <a:path w="3437321" h="2517837">
                  <a:moveTo>
                    <a:pt x="0" y="0"/>
                  </a:moveTo>
                  <a:lnTo>
                    <a:pt x="3437321" y="0"/>
                  </a:lnTo>
                  <a:lnTo>
                    <a:pt x="3437321" y="2517837"/>
                  </a:lnTo>
                  <a:lnTo>
                    <a:pt x="0" y="2517837"/>
                  </a:lnTo>
                  <a:lnTo>
                    <a:pt x="0" y="0"/>
                  </a:lnTo>
                  <a:close/>
                </a:path>
              </a:pathLst>
            </a:custGeom>
            <a:blipFill>
              <a:blip r:embed="rId7"/>
              <a:stretch>
                <a:fillRect/>
              </a:stretch>
            </a:blipFill>
          </p:spPr>
          <p:txBody>
            <a:bodyPr/>
            <a:lstStyle/>
            <a:p>
              <a:endParaRPr lang="en-CA"/>
            </a:p>
          </p:txBody>
        </p:sp>
      </p:grpSp>
      <p:sp>
        <p:nvSpPr>
          <p:cNvPr id="19" name="TextBox 18">
            <a:extLst>
              <a:ext uri="{FF2B5EF4-FFF2-40B4-BE49-F238E27FC236}">
                <a16:creationId xmlns:a16="http://schemas.microsoft.com/office/drawing/2014/main" id="{5A71E640-E19A-98BE-20CB-4CC83ADBEC90}"/>
              </a:ext>
            </a:extLst>
          </p:cNvPr>
          <p:cNvSpPr txBox="1"/>
          <p:nvPr/>
        </p:nvSpPr>
        <p:spPr>
          <a:xfrm>
            <a:off x="1228299" y="2742893"/>
            <a:ext cx="15203606" cy="5016758"/>
          </a:xfrm>
          <a:prstGeom prst="rect">
            <a:avLst/>
          </a:prstGeom>
          <a:noFill/>
        </p:spPr>
        <p:txBody>
          <a:bodyPr wrap="square" rtlCol="0">
            <a:spAutoFit/>
          </a:bodyPr>
          <a:lstStyle/>
          <a:p>
            <a:pPr marL="514350" indent="-514350" algn="ctr">
              <a:buFont typeface="+mj-lt"/>
              <a:buAutoNum type="arabicPeriod"/>
            </a:pPr>
            <a:endParaRPr lang="en-US" sz="3200" b="1" spc="179">
              <a:solidFill>
                <a:srgbClr val="1C0140"/>
              </a:solidFill>
              <a:latin typeface="Cooper BT Bold"/>
              <a:ea typeface="+mn-lt"/>
              <a:cs typeface="+mn-lt"/>
            </a:endParaRPr>
          </a:p>
          <a:p>
            <a:pPr marL="514350" indent="-514350">
              <a:buFont typeface="+mj-lt"/>
              <a:buAutoNum type="arabicPeriod"/>
            </a:pPr>
            <a:r>
              <a:rPr lang="en-US" sz="3200" b="1" spc="179">
                <a:solidFill>
                  <a:srgbClr val="1C0140"/>
                </a:solidFill>
                <a:latin typeface="Cooper BT Bold"/>
                <a:ea typeface="+mn-lt"/>
                <a:cs typeface="+mn-lt"/>
              </a:rPr>
              <a:t>NYPD complaint dataset contain 36 attributes and 433,280 rows of data.</a:t>
            </a:r>
          </a:p>
          <a:p>
            <a:pPr marL="514350" indent="-514350">
              <a:buFont typeface="+mj-lt"/>
              <a:buAutoNum type="arabicPeriod"/>
            </a:pPr>
            <a:endParaRPr lang="en-US" sz="3200" b="1" spc="179">
              <a:solidFill>
                <a:srgbClr val="1C0140"/>
              </a:solidFill>
              <a:latin typeface="Cooper BT Bold"/>
              <a:ea typeface="+mn-lt"/>
              <a:cs typeface="+mn-lt"/>
            </a:endParaRPr>
          </a:p>
          <a:p>
            <a:pPr marL="514350" indent="-514350">
              <a:buFont typeface="+mj-lt"/>
              <a:buAutoNum type="arabicPeriod"/>
            </a:pPr>
            <a:r>
              <a:rPr lang="en-US" sz="3200" b="1" spc="179">
                <a:solidFill>
                  <a:srgbClr val="1C0140"/>
                </a:solidFill>
                <a:latin typeface="Cooper BT Bold"/>
                <a:ea typeface="+mn-lt"/>
                <a:cs typeface="+mn-lt"/>
              </a:rPr>
              <a:t>Filtered data to select only 2024 data.</a:t>
            </a:r>
          </a:p>
          <a:p>
            <a:pPr marL="514350" indent="-514350">
              <a:buFont typeface="+mj-lt"/>
              <a:buAutoNum type="arabicPeriod"/>
            </a:pPr>
            <a:endParaRPr lang="en-US" sz="3200" b="1" spc="179">
              <a:solidFill>
                <a:srgbClr val="1C0140"/>
              </a:solidFill>
              <a:latin typeface="Cooper BT Bold"/>
              <a:ea typeface="+mn-lt"/>
              <a:cs typeface="+mn-lt"/>
            </a:endParaRPr>
          </a:p>
          <a:p>
            <a:pPr marL="514350" indent="-514350">
              <a:buFont typeface="+mj-lt"/>
              <a:buAutoNum type="arabicPeriod"/>
            </a:pPr>
            <a:r>
              <a:rPr lang="en-US" sz="3200" b="1" spc="179">
                <a:solidFill>
                  <a:srgbClr val="1C0140"/>
                </a:solidFill>
                <a:latin typeface="Cooper BT Bold"/>
                <a:ea typeface="+mn-lt"/>
                <a:cs typeface="+mn-lt"/>
              </a:rPr>
              <a:t>Relevant attribute 15 attributes.</a:t>
            </a:r>
          </a:p>
          <a:p>
            <a:pPr marL="514350" indent="-514350">
              <a:buFont typeface="+mj-lt"/>
              <a:buAutoNum type="arabicPeriod"/>
            </a:pPr>
            <a:endParaRPr lang="en-US" sz="3200" b="1" spc="179">
              <a:solidFill>
                <a:srgbClr val="1C0140"/>
              </a:solidFill>
              <a:latin typeface="Cooper BT Bold"/>
              <a:ea typeface="+mn-lt"/>
              <a:cs typeface="+mn-lt"/>
            </a:endParaRPr>
          </a:p>
          <a:p>
            <a:pPr marL="514350" indent="-514350">
              <a:buFont typeface="+mj-lt"/>
              <a:buAutoNum type="arabicPeriod"/>
            </a:pPr>
            <a:r>
              <a:rPr lang="en-US" sz="3200" b="1" spc="179">
                <a:solidFill>
                  <a:srgbClr val="1C0140"/>
                </a:solidFill>
                <a:latin typeface="Cooper BT Bold"/>
                <a:ea typeface="+mn-lt"/>
                <a:cs typeface="+mn-lt"/>
              </a:rPr>
              <a:t>Sample data to randomly pick 10,000 rows. </a:t>
            </a:r>
          </a:p>
          <a:p>
            <a:endParaRPr lang="en-CA" sz="3200" b="1" spc="179">
              <a:solidFill>
                <a:srgbClr val="1C0140"/>
              </a:solidFill>
              <a:latin typeface="Cooper BT Bold"/>
              <a:ea typeface="+mn-lt"/>
              <a:cs typeface="+mn-l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8F5ED-A16B-559B-FD4A-5E116A95D7E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F8AF570-F019-02E9-1124-31433370F19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grpSp>
        <p:nvGrpSpPr>
          <p:cNvPr id="3" name="Group 3">
            <a:extLst>
              <a:ext uri="{FF2B5EF4-FFF2-40B4-BE49-F238E27FC236}">
                <a16:creationId xmlns:a16="http://schemas.microsoft.com/office/drawing/2014/main" id="{08D9F998-62FD-9166-34C6-6664022EFF15}"/>
              </a:ext>
            </a:extLst>
          </p:cNvPr>
          <p:cNvGrpSpPr/>
          <p:nvPr/>
        </p:nvGrpSpPr>
        <p:grpSpPr>
          <a:xfrm>
            <a:off x="0" y="459455"/>
            <a:ext cx="18006137" cy="8798845"/>
            <a:chOff x="0" y="0"/>
            <a:chExt cx="24008182" cy="11731793"/>
          </a:xfrm>
        </p:grpSpPr>
        <p:grpSp>
          <p:nvGrpSpPr>
            <p:cNvPr id="4" name="Group 4">
              <a:extLst>
                <a:ext uri="{FF2B5EF4-FFF2-40B4-BE49-F238E27FC236}">
                  <a16:creationId xmlns:a16="http://schemas.microsoft.com/office/drawing/2014/main" id="{84E946EB-60D7-80F7-B9D9-209E29EE1471}"/>
                </a:ext>
              </a:extLst>
            </p:cNvPr>
            <p:cNvGrpSpPr/>
            <p:nvPr/>
          </p:nvGrpSpPr>
          <p:grpSpPr>
            <a:xfrm>
              <a:off x="362874" y="1187004"/>
              <a:ext cx="23282434" cy="10544789"/>
              <a:chOff x="0" y="-38100"/>
              <a:chExt cx="3876776" cy="1755821"/>
            </a:xfrm>
          </p:grpSpPr>
          <p:sp>
            <p:nvSpPr>
              <p:cNvPr id="5" name="Freeform 5">
                <a:extLst>
                  <a:ext uri="{FF2B5EF4-FFF2-40B4-BE49-F238E27FC236}">
                    <a16:creationId xmlns:a16="http://schemas.microsoft.com/office/drawing/2014/main" id="{FCCD2267-EF8B-477A-DC00-99DEEB039975}"/>
                  </a:ext>
                </a:extLst>
              </p:cNvPr>
              <p:cNvSpPr/>
              <p:nvPr/>
            </p:nvSpPr>
            <p:spPr>
              <a:xfrm>
                <a:off x="0" y="0"/>
                <a:ext cx="3876776" cy="1717721"/>
              </a:xfrm>
              <a:custGeom>
                <a:avLst/>
                <a:gdLst/>
                <a:ahLst/>
                <a:cxnLst/>
                <a:rect l="l" t="t" r="r" b="b"/>
                <a:pathLst>
                  <a:path w="3876776" h="1717721">
                    <a:moveTo>
                      <a:pt x="52596" y="0"/>
                    </a:moveTo>
                    <a:lnTo>
                      <a:pt x="3824180" y="0"/>
                    </a:lnTo>
                    <a:cubicBezTo>
                      <a:pt x="3853228" y="0"/>
                      <a:pt x="3876776" y="23548"/>
                      <a:pt x="3876776" y="52596"/>
                    </a:cubicBezTo>
                    <a:lnTo>
                      <a:pt x="3876776" y="1665125"/>
                    </a:lnTo>
                    <a:cubicBezTo>
                      <a:pt x="3876776" y="1694173"/>
                      <a:pt x="3853228" y="1717721"/>
                      <a:pt x="3824180" y="1717721"/>
                    </a:cubicBezTo>
                    <a:lnTo>
                      <a:pt x="52596" y="1717721"/>
                    </a:lnTo>
                    <a:cubicBezTo>
                      <a:pt x="38647" y="1717721"/>
                      <a:pt x="25269" y="1712180"/>
                      <a:pt x="15405" y="1702316"/>
                    </a:cubicBezTo>
                    <a:cubicBezTo>
                      <a:pt x="5541" y="1692452"/>
                      <a:pt x="0" y="1679074"/>
                      <a:pt x="0" y="1665125"/>
                    </a:cubicBezTo>
                    <a:lnTo>
                      <a:pt x="0" y="52596"/>
                    </a:lnTo>
                    <a:cubicBezTo>
                      <a:pt x="0" y="23548"/>
                      <a:pt x="23548" y="0"/>
                      <a:pt x="52596" y="0"/>
                    </a:cubicBezTo>
                    <a:close/>
                  </a:path>
                </a:pathLst>
              </a:custGeom>
              <a:solidFill>
                <a:srgbClr val="9FCDFF"/>
              </a:solidFill>
            </p:spPr>
            <p:txBody>
              <a:bodyPr/>
              <a:lstStyle/>
              <a:p>
                <a:endParaRPr lang="en-CA"/>
              </a:p>
            </p:txBody>
          </p:sp>
          <p:sp>
            <p:nvSpPr>
              <p:cNvPr id="6" name="TextBox 6">
                <a:extLst>
                  <a:ext uri="{FF2B5EF4-FFF2-40B4-BE49-F238E27FC236}">
                    <a16:creationId xmlns:a16="http://schemas.microsoft.com/office/drawing/2014/main" id="{58569306-33CD-CE5A-75AF-2D1A501CACEC}"/>
                  </a:ext>
                </a:extLst>
              </p:cNvPr>
              <p:cNvSpPr txBox="1"/>
              <p:nvPr/>
            </p:nvSpPr>
            <p:spPr>
              <a:xfrm>
                <a:off x="0" y="-38100"/>
                <a:ext cx="3876776" cy="1755821"/>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a:extLst>
                <a:ext uri="{FF2B5EF4-FFF2-40B4-BE49-F238E27FC236}">
                  <a16:creationId xmlns:a16="http://schemas.microsoft.com/office/drawing/2014/main" id="{B36A2BE8-01D1-AA03-E1FA-0366A24702C5}"/>
                </a:ext>
              </a:extLst>
            </p:cNvPr>
            <p:cNvGrpSpPr/>
            <p:nvPr/>
          </p:nvGrpSpPr>
          <p:grpSpPr>
            <a:xfrm>
              <a:off x="3900598" y="0"/>
              <a:ext cx="16206987" cy="2907012"/>
              <a:chOff x="0" y="0"/>
              <a:chExt cx="2698638" cy="484049"/>
            </a:xfrm>
          </p:grpSpPr>
          <p:sp>
            <p:nvSpPr>
              <p:cNvPr id="8" name="Freeform 8">
                <a:extLst>
                  <a:ext uri="{FF2B5EF4-FFF2-40B4-BE49-F238E27FC236}">
                    <a16:creationId xmlns:a16="http://schemas.microsoft.com/office/drawing/2014/main" id="{B188BF0F-C519-0023-E123-108D2A580993}"/>
                  </a:ext>
                </a:extLst>
              </p:cNvPr>
              <p:cNvSpPr/>
              <p:nvPr/>
            </p:nvSpPr>
            <p:spPr>
              <a:xfrm>
                <a:off x="0" y="0"/>
                <a:ext cx="2698638" cy="484049"/>
              </a:xfrm>
              <a:custGeom>
                <a:avLst/>
                <a:gdLst/>
                <a:ahLst/>
                <a:cxnLst/>
                <a:rect l="l" t="t" r="r" b="b"/>
                <a:pathLst>
                  <a:path w="2698638" h="484049">
                    <a:moveTo>
                      <a:pt x="49112" y="0"/>
                    </a:moveTo>
                    <a:lnTo>
                      <a:pt x="2649525" y="0"/>
                    </a:lnTo>
                    <a:cubicBezTo>
                      <a:pt x="2676649" y="0"/>
                      <a:pt x="2698638" y="21988"/>
                      <a:pt x="2698638" y="49112"/>
                    </a:cubicBezTo>
                    <a:lnTo>
                      <a:pt x="2698638" y="434936"/>
                    </a:lnTo>
                    <a:cubicBezTo>
                      <a:pt x="2698638" y="447962"/>
                      <a:pt x="2693463" y="460454"/>
                      <a:pt x="2684253" y="469664"/>
                    </a:cubicBezTo>
                    <a:cubicBezTo>
                      <a:pt x="2675043" y="478875"/>
                      <a:pt x="2662551" y="484049"/>
                      <a:pt x="2649525" y="484049"/>
                    </a:cubicBezTo>
                    <a:lnTo>
                      <a:pt x="49112" y="484049"/>
                    </a:lnTo>
                    <a:cubicBezTo>
                      <a:pt x="21988" y="484049"/>
                      <a:pt x="0" y="462060"/>
                      <a:pt x="0" y="434936"/>
                    </a:cubicBezTo>
                    <a:lnTo>
                      <a:pt x="0" y="49112"/>
                    </a:lnTo>
                    <a:cubicBezTo>
                      <a:pt x="0" y="21988"/>
                      <a:pt x="21988" y="0"/>
                      <a:pt x="49112" y="0"/>
                    </a:cubicBezTo>
                    <a:close/>
                  </a:path>
                </a:pathLst>
              </a:custGeom>
              <a:solidFill>
                <a:srgbClr val="0F2F76"/>
              </a:solidFill>
            </p:spPr>
            <p:txBody>
              <a:bodyPr/>
              <a:lstStyle/>
              <a:p>
                <a:endParaRPr lang="en-CA"/>
              </a:p>
            </p:txBody>
          </p:sp>
          <p:sp>
            <p:nvSpPr>
              <p:cNvPr id="9" name="TextBox 9">
                <a:extLst>
                  <a:ext uri="{FF2B5EF4-FFF2-40B4-BE49-F238E27FC236}">
                    <a16:creationId xmlns:a16="http://schemas.microsoft.com/office/drawing/2014/main" id="{69B64977-C57E-A5FE-5A2D-A6F305142089}"/>
                  </a:ext>
                </a:extLst>
              </p:cNvPr>
              <p:cNvSpPr txBox="1"/>
              <p:nvPr/>
            </p:nvSpPr>
            <p:spPr>
              <a:xfrm>
                <a:off x="0" y="-38100"/>
                <a:ext cx="2698638" cy="522149"/>
              </a:xfrm>
              <a:prstGeom prst="rect">
                <a:avLst/>
              </a:prstGeom>
            </p:spPr>
            <p:txBody>
              <a:bodyPr lIns="50800" tIns="50800" rIns="50800" bIns="50800" rtlCol="0" anchor="ctr"/>
              <a:lstStyle/>
              <a:p>
                <a:pPr algn="ctr">
                  <a:lnSpc>
                    <a:spcPts val="2659"/>
                  </a:lnSpc>
                </a:pPr>
                <a:endParaRPr/>
              </a:p>
            </p:txBody>
          </p:sp>
        </p:grpSp>
        <p:sp>
          <p:nvSpPr>
            <p:cNvPr id="10" name="TextBox 10">
              <a:extLst>
                <a:ext uri="{FF2B5EF4-FFF2-40B4-BE49-F238E27FC236}">
                  <a16:creationId xmlns:a16="http://schemas.microsoft.com/office/drawing/2014/main" id="{C9B49D3B-0987-8A53-B074-A51307A99628}"/>
                </a:ext>
              </a:extLst>
            </p:cNvPr>
            <p:cNvSpPr txBox="1"/>
            <p:nvPr/>
          </p:nvSpPr>
          <p:spPr>
            <a:xfrm>
              <a:off x="0" y="700560"/>
              <a:ext cx="24008182" cy="1591617"/>
            </a:xfrm>
            <a:prstGeom prst="rect">
              <a:avLst/>
            </a:prstGeom>
          </p:spPr>
          <p:txBody>
            <a:bodyPr lIns="0" tIns="0" rIns="0" bIns="0" rtlCol="0" anchor="t">
              <a:spAutoFit/>
            </a:bodyPr>
            <a:lstStyle/>
            <a:p>
              <a:pPr algn="ctr">
                <a:lnSpc>
                  <a:spcPts val="9134"/>
                </a:lnSpc>
              </a:pPr>
              <a:r>
                <a:rPr lang="en-US" sz="8304" spc="614">
                  <a:solidFill>
                    <a:srgbClr val="FFFFFF"/>
                  </a:solidFill>
                  <a:latin typeface="TAN St. Canard"/>
                  <a:ea typeface="TAN St. Canard"/>
                  <a:cs typeface="TAN St. Canard"/>
                  <a:sym typeface="TAN St. Canard"/>
                </a:rPr>
                <a:t>Data Preparation</a:t>
              </a:r>
            </a:p>
          </p:txBody>
        </p:sp>
      </p:grpSp>
      <p:sp>
        <p:nvSpPr>
          <p:cNvPr id="19" name="TextBox 18">
            <a:extLst>
              <a:ext uri="{FF2B5EF4-FFF2-40B4-BE49-F238E27FC236}">
                <a16:creationId xmlns:a16="http://schemas.microsoft.com/office/drawing/2014/main" id="{6B57486E-4003-90A6-D312-11A1171A062D}"/>
              </a:ext>
            </a:extLst>
          </p:cNvPr>
          <p:cNvSpPr txBox="1"/>
          <p:nvPr/>
        </p:nvSpPr>
        <p:spPr>
          <a:xfrm>
            <a:off x="554018" y="2742893"/>
            <a:ext cx="16898278" cy="1754326"/>
          </a:xfrm>
          <a:prstGeom prst="rect">
            <a:avLst/>
          </a:prstGeom>
          <a:noFill/>
        </p:spPr>
        <p:txBody>
          <a:bodyPr wrap="square" rtlCol="0">
            <a:spAutoFit/>
          </a:bodyPr>
          <a:lstStyle/>
          <a:p>
            <a:pPr algn="ctr"/>
            <a:r>
              <a:rPr lang="en-US" sz="4400" b="1" spc="179">
                <a:solidFill>
                  <a:srgbClr val="1C0140"/>
                </a:solidFill>
                <a:latin typeface="Cooper BT Bold"/>
                <a:ea typeface="+mn-lt"/>
                <a:cs typeface="+mn-lt"/>
              </a:rPr>
              <a:t>Selected Attribute</a:t>
            </a:r>
          </a:p>
          <a:p>
            <a:pPr algn="ctr"/>
            <a:endParaRPr lang="en-US" sz="3200" b="1" spc="179">
              <a:solidFill>
                <a:srgbClr val="1C0140"/>
              </a:solidFill>
              <a:latin typeface="Cooper BT Bold"/>
              <a:ea typeface="+mn-lt"/>
              <a:cs typeface="+mn-lt"/>
            </a:endParaRPr>
          </a:p>
          <a:p>
            <a:endParaRPr lang="en-CA" sz="3200" b="1" spc="179">
              <a:solidFill>
                <a:srgbClr val="1C0140"/>
              </a:solidFill>
              <a:latin typeface="Cooper BT Bold"/>
              <a:ea typeface="+mn-lt"/>
              <a:cs typeface="+mn-lt"/>
            </a:endParaRPr>
          </a:p>
        </p:txBody>
      </p:sp>
      <p:graphicFrame>
        <p:nvGraphicFramePr>
          <p:cNvPr id="18" name="Table 17">
            <a:extLst>
              <a:ext uri="{FF2B5EF4-FFF2-40B4-BE49-F238E27FC236}">
                <a16:creationId xmlns:a16="http://schemas.microsoft.com/office/drawing/2014/main" id="{AB702989-C361-52F7-6235-8F9C5944EB7A}"/>
              </a:ext>
            </a:extLst>
          </p:cNvPr>
          <p:cNvGraphicFramePr>
            <a:graphicFrameLocks noGrp="1"/>
          </p:cNvGraphicFramePr>
          <p:nvPr>
            <p:extLst>
              <p:ext uri="{D42A27DB-BD31-4B8C-83A1-F6EECF244321}">
                <p14:modId xmlns:p14="http://schemas.microsoft.com/office/powerpoint/2010/main" val="522739408"/>
              </p:ext>
            </p:extLst>
          </p:nvPr>
        </p:nvGraphicFramePr>
        <p:xfrm>
          <a:off x="2674961" y="3620056"/>
          <a:ext cx="12263872" cy="4558030"/>
        </p:xfrm>
        <a:graphic>
          <a:graphicData uri="http://schemas.openxmlformats.org/drawingml/2006/table">
            <a:tbl>
              <a:tblPr firstRow="1" bandRow="1">
                <a:tableStyleId>{5C22544A-7EE6-4342-B048-85BDC9FD1C3A}</a:tableStyleId>
              </a:tblPr>
              <a:tblGrid>
                <a:gridCol w="6167872">
                  <a:extLst>
                    <a:ext uri="{9D8B030D-6E8A-4147-A177-3AD203B41FA5}">
                      <a16:colId xmlns:a16="http://schemas.microsoft.com/office/drawing/2014/main" val="2981112650"/>
                    </a:ext>
                  </a:extLst>
                </a:gridCol>
                <a:gridCol w="6096000">
                  <a:extLst>
                    <a:ext uri="{9D8B030D-6E8A-4147-A177-3AD203B41FA5}">
                      <a16:colId xmlns:a16="http://schemas.microsoft.com/office/drawing/2014/main" val="4031278022"/>
                    </a:ext>
                  </a:extLst>
                </a:gridCol>
              </a:tblGrid>
              <a:tr h="370840">
                <a:tc>
                  <a:txBody>
                    <a:bodyPr/>
                    <a:lstStyle/>
                    <a:p>
                      <a:pPr marL="0" algn="l" defTabSz="914400" rtl="0" eaLnBrk="1" latinLnBrk="0" hangingPunct="1">
                        <a:lnSpc>
                          <a:spcPct val="107000"/>
                        </a:lnSpc>
                        <a:spcAft>
                          <a:spcPts val="800"/>
                        </a:spcAft>
                      </a:pPr>
                      <a:r>
                        <a:rPr lang="en-US" sz="2400" b="0" kern="100">
                          <a:solidFill>
                            <a:schemeClr val="lt1"/>
                          </a:solidFill>
                          <a:effectLst/>
                          <a:latin typeface="Cooper BT Bold" panose="020B0604020202020204" charset="0"/>
                          <a:ea typeface="+mn-lt"/>
                          <a:cs typeface="Arial" panose="020B0604020202020204" pitchFamily="34" charset="0"/>
                        </a:rPr>
                        <a:t>Require Preparation</a:t>
                      </a:r>
                      <a:endParaRPr lang="en-CA" sz="2400" b="0" kern="100">
                        <a:solidFill>
                          <a:schemeClr val="lt1"/>
                        </a:solidFill>
                        <a:effectLst/>
                        <a:latin typeface="Cooper BT Bold" panose="020B0604020202020204" charset="0"/>
                        <a:ea typeface="+mn-lt"/>
                        <a:cs typeface="Arial" panose="020B0604020202020204" pitchFamily="34" charset="0"/>
                      </a:endParaRPr>
                    </a:p>
                  </a:txBody>
                  <a:tcPr/>
                </a:tc>
                <a:tc>
                  <a:txBody>
                    <a:bodyPr/>
                    <a:lstStyle/>
                    <a:p>
                      <a:pPr marL="0" algn="l" defTabSz="914400" rtl="0" eaLnBrk="1" latinLnBrk="0" hangingPunct="1">
                        <a:lnSpc>
                          <a:spcPct val="107000"/>
                        </a:lnSpc>
                        <a:spcAft>
                          <a:spcPts val="800"/>
                        </a:spcAft>
                      </a:pPr>
                      <a:r>
                        <a:rPr lang="en-US" sz="2400" b="0" kern="100">
                          <a:solidFill>
                            <a:schemeClr val="lt1"/>
                          </a:solidFill>
                          <a:effectLst/>
                          <a:latin typeface="Cooper BT Bold" panose="020B0604020202020204" charset="0"/>
                          <a:ea typeface="+mn-lt"/>
                          <a:cs typeface="Arial" panose="020B0604020202020204" pitchFamily="34" charset="0"/>
                        </a:rPr>
                        <a:t>Does not require preparation</a:t>
                      </a:r>
                      <a:endParaRPr lang="en-CA" sz="2400" b="0" kern="100">
                        <a:solidFill>
                          <a:schemeClr val="lt1"/>
                        </a:solidFill>
                        <a:effectLst/>
                        <a:latin typeface="Cooper BT Bold" panose="020B0604020202020204" charset="0"/>
                        <a:ea typeface="+mn-lt"/>
                        <a:cs typeface="Arial" panose="020B0604020202020204" pitchFamily="34" charset="0"/>
                      </a:endParaRPr>
                    </a:p>
                  </a:txBody>
                  <a:tcPr/>
                </a:tc>
                <a:extLst>
                  <a:ext uri="{0D108BD9-81ED-4DB2-BD59-A6C34878D82A}">
                    <a16:rowId xmlns:a16="http://schemas.microsoft.com/office/drawing/2014/main" val="235756628"/>
                  </a:ext>
                </a:extLst>
              </a:tr>
              <a:tr h="37084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CA" sz="2400" b="0" kern="100" err="1">
                          <a:solidFill>
                            <a:schemeClr val="dk1"/>
                          </a:solidFill>
                          <a:effectLst/>
                          <a:latin typeface="Cooper BT Bold" panose="020B0604020202020204" charset="0"/>
                          <a:ea typeface="+mn-lt"/>
                          <a:cs typeface="Arial" panose="020B0604020202020204" pitchFamily="34" charset="0"/>
                        </a:rPr>
                        <a:t>Precinct_Code</a:t>
                      </a:r>
                      <a:r>
                        <a:rPr lang="en-CA" sz="2400" b="0" kern="100">
                          <a:solidFill>
                            <a:schemeClr val="dk1"/>
                          </a:solidFill>
                          <a:effectLst/>
                          <a:latin typeface="Cooper BT Bold" panose="020B0604020202020204" charset="0"/>
                          <a:ea typeface="+mn-lt"/>
                          <a:cs typeface="Arial" panose="020B0604020202020204" pitchFamily="34" charset="0"/>
                        </a:rPr>
                        <a:t> </a:t>
                      </a:r>
                    </a:p>
                  </a:txBody>
                  <a:tcPr/>
                </a:tc>
                <a:tc>
                  <a:txBody>
                    <a:bodyPr/>
                    <a:lstStyle/>
                    <a:p>
                      <a:pPr marL="0" algn="l" defTabSz="914400" rtl="0" eaLnBrk="1" latinLnBrk="0" hangingPunct="1">
                        <a:lnSpc>
                          <a:spcPct val="107000"/>
                        </a:lnSpc>
                        <a:spcAft>
                          <a:spcPts val="800"/>
                        </a:spcAft>
                      </a:pPr>
                      <a:r>
                        <a:rPr lang="en-CA" sz="2400" b="0" kern="100" err="1">
                          <a:solidFill>
                            <a:schemeClr val="dk1"/>
                          </a:solidFill>
                          <a:effectLst/>
                          <a:latin typeface="Cooper BT Bold" panose="020B0604020202020204" charset="0"/>
                          <a:ea typeface="+mn-lt"/>
                          <a:cs typeface="Arial" panose="020B0604020202020204" pitchFamily="34" charset="0"/>
                        </a:rPr>
                        <a:t>Crime_Completion_Status</a:t>
                      </a:r>
                      <a:endParaRPr lang="en-CA" sz="2400" b="0" kern="100">
                        <a:solidFill>
                          <a:schemeClr val="dk1"/>
                        </a:solidFill>
                        <a:effectLst/>
                        <a:latin typeface="Cooper BT Bold" panose="020B0604020202020204" charset="0"/>
                        <a:ea typeface="+mn-lt"/>
                        <a:cs typeface="Arial" panose="020B0604020202020204" pitchFamily="34" charset="0"/>
                      </a:endParaRPr>
                    </a:p>
                  </a:txBody>
                  <a:tcPr/>
                </a:tc>
                <a:extLst>
                  <a:ext uri="{0D108BD9-81ED-4DB2-BD59-A6C34878D82A}">
                    <a16:rowId xmlns:a16="http://schemas.microsoft.com/office/drawing/2014/main" val="2184200500"/>
                  </a:ext>
                </a:extLst>
              </a:tr>
              <a:tr h="37084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CA" sz="2400" b="0" kern="100" err="1">
                          <a:solidFill>
                            <a:schemeClr val="dk1"/>
                          </a:solidFill>
                          <a:effectLst/>
                          <a:latin typeface="Cooper BT Bold" panose="020B0604020202020204" charset="0"/>
                          <a:ea typeface="+mn-lt"/>
                          <a:cs typeface="Arial" panose="020B0604020202020204" pitchFamily="34" charset="0"/>
                        </a:rPr>
                        <a:t>Start_Date</a:t>
                      </a:r>
                      <a:r>
                        <a:rPr lang="en-CA" sz="2400" b="0" kern="100">
                          <a:solidFill>
                            <a:schemeClr val="dk1"/>
                          </a:solidFill>
                          <a:effectLst/>
                          <a:latin typeface="Cooper BT Bold" panose="020B0604020202020204" charset="0"/>
                          <a:ea typeface="+mn-lt"/>
                          <a:cs typeface="Arial" panose="020B0604020202020204" pitchFamily="34" charset="0"/>
                        </a:rPr>
                        <a:t> </a:t>
                      </a:r>
                    </a:p>
                  </a:txBody>
                  <a:tcPr/>
                </a:tc>
                <a:tc>
                  <a:txBody>
                    <a:bodyPr/>
                    <a:lstStyle/>
                    <a:p>
                      <a:pPr marL="0" algn="l" defTabSz="914400" rtl="0" eaLnBrk="1" latinLnBrk="0" hangingPunct="1">
                        <a:lnSpc>
                          <a:spcPct val="107000"/>
                        </a:lnSpc>
                        <a:spcAft>
                          <a:spcPts val="800"/>
                        </a:spcAft>
                      </a:pPr>
                      <a:r>
                        <a:rPr lang="en-CA" sz="2400" b="0" kern="100" err="1">
                          <a:solidFill>
                            <a:schemeClr val="dk1"/>
                          </a:solidFill>
                          <a:effectLst/>
                          <a:latin typeface="Cooper BT Bold" panose="020B0604020202020204" charset="0"/>
                          <a:ea typeface="+mn-lt"/>
                          <a:cs typeface="Arial" panose="020B0604020202020204" pitchFamily="34" charset="0"/>
                        </a:rPr>
                        <a:t>Jurisdiction_Description</a:t>
                      </a:r>
                      <a:endParaRPr lang="en-CA" sz="2400" b="0" kern="100">
                        <a:solidFill>
                          <a:schemeClr val="dk1"/>
                        </a:solidFill>
                        <a:effectLst/>
                        <a:latin typeface="Cooper BT Bold" panose="020B0604020202020204" charset="0"/>
                        <a:ea typeface="+mn-lt"/>
                        <a:cs typeface="Arial" panose="020B0604020202020204" pitchFamily="34" charset="0"/>
                      </a:endParaRPr>
                    </a:p>
                  </a:txBody>
                  <a:tcPr/>
                </a:tc>
                <a:extLst>
                  <a:ext uri="{0D108BD9-81ED-4DB2-BD59-A6C34878D82A}">
                    <a16:rowId xmlns:a16="http://schemas.microsoft.com/office/drawing/2014/main" val="2135254499"/>
                  </a:ext>
                </a:extLst>
              </a:tr>
              <a:tr h="37084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CA" sz="2400" b="0" kern="100" err="1">
                          <a:solidFill>
                            <a:schemeClr val="dk1"/>
                          </a:solidFill>
                          <a:effectLst/>
                          <a:latin typeface="Cooper BT Bold" panose="020B0604020202020204" charset="0"/>
                          <a:ea typeface="+mn-lt"/>
                          <a:cs typeface="Arial" panose="020B0604020202020204" pitchFamily="34" charset="0"/>
                        </a:rPr>
                        <a:t>Report_Date</a:t>
                      </a:r>
                      <a:r>
                        <a:rPr lang="en-CA" sz="2400" b="0" kern="100">
                          <a:solidFill>
                            <a:schemeClr val="dk1"/>
                          </a:solidFill>
                          <a:effectLst/>
                          <a:latin typeface="Cooper BT Bold" panose="020B0604020202020204" charset="0"/>
                          <a:ea typeface="+mn-lt"/>
                          <a:cs typeface="Arial" panose="020B0604020202020204" pitchFamily="34" charset="0"/>
                        </a:rPr>
                        <a:t> </a:t>
                      </a:r>
                    </a:p>
                  </a:txBody>
                  <a:tcPr/>
                </a:tc>
                <a:tc>
                  <a:txBody>
                    <a:bodyPr/>
                    <a:lstStyle/>
                    <a:p>
                      <a:pPr marL="0" algn="l" defTabSz="914400" rtl="0" eaLnBrk="1" latinLnBrk="0" hangingPunct="1">
                        <a:lnSpc>
                          <a:spcPct val="107000"/>
                        </a:lnSpc>
                        <a:spcAft>
                          <a:spcPts val="800"/>
                        </a:spcAft>
                      </a:pPr>
                      <a:r>
                        <a:rPr lang="en-CA" sz="2400" b="0" kern="100" err="1">
                          <a:solidFill>
                            <a:schemeClr val="dk1"/>
                          </a:solidFill>
                          <a:effectLst/>
                          <a:latin typeface="Cooper BT Bold" panose="020B0604020202020204" charset="0"/>
                          <a:ea typeface="+mn-lt"/>
                          <a:cs typeface="Arial" panose="020B0604020202020204" pitchFamily="34" charset="0"/>
                        </a:rPr>
                        <a:t>Offense_Description</a:t>
                      </a:r>
                      <a:endParaRPr lang="en-CA" sz="2400" b="0" kern="100">
                        <a:solidFill>
                          <a:schemeClr val="dk1"/>
                        </a:solidFill>
                        <a:effectLst/>
                        <a:latin typeface="Cooper BT Bold" panose="020B0604020202020204" charset="0"/>
                        <a:ea typeface="+mn-lt"/>
                        <a:cs typeface="Arial" panose="020B0604020202020204" pitchFamily="34" charset="0"/>
                      </a:endParaRPr>
                    </a:p>
                  </a:txBody>
                  <a:tcPr/>
                </a:tc>
                <a:extLst>
                  <a:ext uri="{0D108BD9-81ED-4DB2-BD59-A6C34878D82A}">
                    <a16:rowId xmlns:a16="http://schemas.microsoft.com/office/drawing/2014/main" val="1098403106"/>
                  </a:ext>
                </a:extLst>
              </a:tr>
              <a:tr h="37084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CA" sz="2400" b="0" kern="100">
                          <a:solidFill>
                            <a:schemeClr val="dk1"/>
                          </a:solidFill>
                          <a:effectLst/>
                          <a:latin typeface="Cooper BT Bold" panose="020B0604020202020204" charset="0"/>
                          <a:ea typeface="+mn-lt"/>
                          <a:cs typeface="Arial" panose="020B0604020202020204" pitchFamily="34" charset="0"/>
                        </a:rPr>
                        <a:t>Borough </a:t>
                      </a:r>
                    </a:p>
                  </a:txBody>
                  <a:tcPr/>
                </a:tc>
                <a:tc>
                  <a:txBody>
                    <a:bodyPr/>
                    <a:lstStyle/>
                    <a:p>
                      <a:pPr marL="0" algn="l" defTabSz="914400" rtl="0" eaLnBrk="1" latinLnBrk="0" hangingPunct="1">
                        <a:lnSpc>
                          <a:spcPct val="107000"/>
                        </a:lnSpc>
                        <a:spcAft>
                          <a:spcPts val="800"/>
                        </a:spcAft>
                      </a:pPr>
                      <a:r>
                        <a:rPr lang="en-CA" sz="2400" b="0" kern="100" err="1">
                          <a:solidFill>
                            <a:schemeClr val="dk1"/>
                          </a:solidFill>
                          <a:effectLst/>
                          <a:latin typeface="Cooper BT Bold" panose="020B0604020202020204" charset="0"/>
                          <a:ea typeface="+mn-lt"/>
                          <a:cs typeface="Arial" panose="020B0604020202020204" pitchFamily="34" charset="0"/>
                        </a:rPr>
                        <a:t>Offense_Level</a:t>
                      </a:r>
                      <a:endParaRPr lang="en-CA" sz="2400" b="0" kern="100">
                        <a:solidFill>
                          <a:schemeClr val="dk1"/>
                        </a:solidFill>
                        <a:effectLst/>
                        <a:latin typeface="Cooper BT Bold" panose="020B0604020202020204" charset="0"/>
                        <a:ea typeface="+mn-lt"/>
                        <a:cs typeface="Arial" panose="020B0604020202020204" pitchFamily="34" charset="0"/>
                      </a:endParaRPr>
                    </a:p>
                  </a:txBody>
                  <a:tcPr/>
                </a:tc>
                <a:extLst>
                  <a:ext uri="{0D108BD9-81ED-4DB2-BD59-A6C34878D82A}">
                    <a16:rowId xmlns:a16="http://schemas.microsoft.com/office/drawing/2014/main" val="670574387"/>
                  </a:ext>
                </a:extLst>
              </a:tr>
              <a:tr h="37084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CA" sz="2400" b="0" kern="100">
                          <a:solidFill>
                            <a:schemeClr val="dk1"/>
                          </a:solidFill>
                          <a:effectLst/>
                          <a:latin typeface="Cooper BT Bold" panose="020B0604020202020204" charset="0"/>
                          <a:ea typeface="+mn-lt"/>
                          <a:cs typeface="Arial" panose="020B0604020202020204" pitchFamily="34" charset="0"/>
                        </a:rPr>
                        <a:t>Victim_Age_Group </a:t>
                      </a:r>
                    </a:p>
                  </a:txBody>
                  <a:tcPr/>
                </a:tc>
                <a:tc>
                  <a:txBody>
                    <a:bodyPr/>
                    <a:lstStyle/>
                    <a:p>
                      <a:pPr marL="0" algn="l" defTabSz="914400" rtl="0" eaLnBrk="1" latinLnBrk="0" hangingPunct="1">
                        <a:lnSpc>
                          <a:spcPct val="107000"/>
                        </a:lnSpc>
                        <a:spcAft>
                          <a:spcPts val="800"/>
                        </a:spcAft>
                      </a:pPr>
                      <a:r>
                        <a:rPr lang="en-CA" sz="2400" b="0" kern="100" err="1">
                          <a:solidFill>
                            <a:schemeClr val="dk1"/>
                          </a:solidFill>
                          <a:effectLst/>
                          <a:latin typeface="Cooper BT Bold" panose="020B0604020202020204" charset="0"/>
                          <a:ea typeface="+mn-lt"/>
                          <a:cs typeface="Arial" panose="020B0604020202020204" pitchFamily="34" charset="0"/>
                        </a:rPr>
                        <a:t>Victim_Sex</a:t>
                      </a:r>
                      <a:endParaRPr lang="en-CA" sz="2400" b="0" kern="100">
                        <a:solidFill>
                          <a:schemeClr val="dk1"/>
                        </a:solidFill>
                        <a:effectLst/>
                        <a:latin typeface="Cooper BT Bold" panose="020B0604020202020204" charset="0"/>
                        <a:ea typeface="+mn-lt"/>
                        <a:cs typeface="Arial" panose="020B0604020202020204" pitchFamily="34" charset="0"/>
                      </a:endParaRPr>
                    </a:p>
                  </a:txBody>
                  <a:tcPr/>
                </a:tc>
                <a:extLst>
                  <a:ext uri="{0D108BD9-81ED-4DB2-BD59-A6C34878D82A}">
                    <a16:rowId xmlns:a16="http://schemas.microsoft.com/office/drawing/2014/main" val="2552553099"/>
                  </a:ext>
                </a:extLst>
              </a:tr>
              <a:tr h="37084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CA" sz="2400" b="0" kern="100" err="1">
                          <a:solidFill>
                            <a:schemeClr val="dk1"/>
                          </a:solidFill>
                          <a:effectLst/>
                          <a:latin typeface="Cooper BT Bold" panose="020B0604020202020204" charset="0"/>
                          <a:ea typeface="+mn-lt"/>
                          <a:cs typeface="Arial" panose="020B0604020202020204" pitchFamily="34" charset="0"/>
                        </a:rPr>
                        <a:t>Victim_Race</a:t>
                      </a:r>
                      <a:r>
                        <a:rPr lang="en-CA" sz="2400" b="0" kern="100">
                          <a:solidFill>
                            <a:schemeClr val="dk1"/>
                          </a:solidFill>
                          <a:effectLst/>
                          <a:latin typeface="Cooper BT Bold" panose="020B0604020202020204" charset="0"/>
                          <a:ea typeface="+mn-lt"/>
                          <a:cs typeface="Arial" panose="020B0604020202020204" pitchFamily="34" charset="0"/>
                        </a:rPr>
                        <a:t> </a:t>
                      </a:r>
                    </a:p>
                  </a:txBody>
                  <a:tcPr/>
                </a:tc>
                <a:tc>
                  <a:txBody>
                    <a:bodyPr/>
                    <a:lstStyle/>
                    <a:p>
                      <a:pPr marL="0" algn="l" defTabSz="914400" rtl="0" eaLnBrk="1" latinLnBrk="0" hangingPunct="1">
                        <a:lnSpc>
                          <a:spcPct val="107000"/>
                        </a:lnSpc>
                        <a:spcAft>
                          <a:spcPts val="800"/>
                        </a:spcAft>
                      </a:pPr>
                      <a:r>
                        <a:rPr lang="en-CA" sz="2400" b="0" kern="100" err="1">
                          <a:solidFill>
                            <a:schemeClr val="dk1"/>
                          </a:solidFill>
                          <a:effectLst/>
                          <a:latin typeface="Cooper BT Bold" panose="020B0604020202020204" charset="0"/>
                          <a:ea typeface="+mn-lt"/>
                          <a:cs typeface="Arial" panose="020B0604020202020204" pitchFamily="34" charset="0"/>
                        </a:rPr>
                        <a:t>Patrol_Borough</a:t>
                      </a:r>
                      <a:r>
                        <a:rPr lang="en-CA" sz="2400" b="0" kern="100">
                          <a:solidFill>
                            <a:schemeClr val="dk1"/>
                          </a:solidFill>
                          <a:effectLst/>
                          <a:latin typeface="Cooper BT Bold" panose="020B0604020202020204" charset="0"/>
                          <a:ea typeface="+mn-lt"/>
                          <a:cs typeface="Arial" panose="020B0604020202020204" pitchFamily="34" charset="0"/>
                        </a:rPr>
                        <a:t> </a:t>
                      </a:r>
                    </a:p>
                  </a:txBody>
                  <a:tcPr/>
                </a:tc>
                <a:extLst>
                  <a:ext uri="{0D108BD9-81ED-4DB2-BD59-A6C34878D82A}">
                    <a16:rowId xmlns:a16="http://schemas.microsoft.com/office/drawing/2014/main" val="209739040"/>
                  </a:ext>
                </a:extLst>
              </a:tr>
              <a:tr h="37084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400" b="0" kern="100" err="1">
                          <a:solidFill>
                            <a:schemeClr val="dk1"/>
                          </a:solidFill>
                          <a:effectLst/>
                          <a:latin typeface="Cooper BT Bold" panose="020B0604020202020204" charset="0"/>
                          <a:ea typeface="+mn-lt"/>
                          <a:cs typeface="Arial" panose="020B0604020202020204" pitchFamily="34" charset="0"/>
                        </a:rPr>
                        <a:t>Start_Time</a:t>
                      </a:r>
                      <a:endParaRPr lang="en-CA" sz="2400" b="0" kern="100">
                        <a:solidFill>
                          <a:schemeClr val="dk1"/>
                        </a:solidFill>
                        <a:effectLst/>
                        <a:latin typeface="Cooper BT Bold" panose="020B0604020202020204" charset="0"/>
                        <a:ea typeface="+mn-lt"/>
                        <a:cs typeface="Arial" panose="020B0604020202020204" pitchFamily="34" charset="0"/>
                      </a:endParaRPr>
                    </a:p>
                  </a:txBody>
                  <a:tcPr/>
                </a:tc>
                <a:tc>
                  <a:txBody>
                    <a:bodyPr/>
                    <a:lstStyle/>
                    <a:p>
                      <a:pPr marL="0" algn="l" defTabSz="914400" rtl="0" eaLnBrk="1" latinLnBrk="0" hangingPunct="1">
                        <a:lnSpc>
                          <a:spcPct val="107000"/>
                        </a:lnSpc>
                        <a:spcAft>
                          <a:spcPts val="800"/>
                        </a:spcAft>
                      </a:pPr>
                      <a:endParaRPr lang="en-CA" sz="2400" b="0" kern="100">
                        <a:solidFill>
                          <a:schemeClr val="dk1"/>
                        </a:solidFill>
                        <a:effectLst/>
                        <a:latin typeface="Cooper BT Bold" panose="020B0604020202020204" charset="0"/>
                        <a:ea typeface="+mn-lt"/>
                        <a:cs typeface="Arial" panose="020B0604020202020204" pitchFamily="34" charset="0"/>
                      </a:endParaRPr>
                    </a:p>
                  </a:txBody>
                  <a:tcPr/>
                </a:tc>
                <a:extLst>
                  <a:ext uri="{0D108BD9-81ED-4DB2-BD59-A6C34878D82A}">
                    <a16:rowId xmlns:a16="http://schemas.microsoft.com/office/drawing/2014/main" val="3648799604"/>
                  </a:ext>
                </a:extLst>
              </a:tr>
              <a:tr h="37084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400" b="0" kern="100">
                          <a:solidFill>
                            <a:schemeClr val="dk1"/>
                          </a:solidFill>
                          <a:effectLst/>
                          <a:latin typeface="Cooper BT Bold" panose="020B0604020202020204" charset="0"/>
                          <a:ea typeface="+mn-lt"/>
                          <a:cs typeface="Arial" panose="020B0604020202020204" pitchFamily="34" charset="0"/>
                        </a:rPr>
                        <a:t>Latitude</a:t>
                      </a:r>
                      <a:endParaRPr lang="en-CA" sz="2400" b="0" kern="100">
                        <a:solidFill>
                          <a:schemeClr val="dk1"/>
                        </a:solidFill>
                        <a:effectLst/>
                        <a:latin typeface="Cooper BT Bold" panose="020B0604020202020204" charset="0"/>
                        <a:ea typeface="+mn-lt"/>
                        <a:cs typeface="Arial" panose="020B0604020202020204" pitchFamily="34" charset="0"/>
                      </a:endParaRPr>
                    </a:p>
                  </a:txBody>
                  <a:tcPr/>
                </a:tc>
                <a:tc>
                  <a:txBody>
                    <a:bodyPr/>
                    <a:lstStyle/>
                    <a:p>
                      <a:pPr marL="0" algn="l" defTabSz="914400" rtl="0" eaLnBrk="1" latinLnBrk="0" hangingPunct="1">
                        <a:lnSpc>
                          <a:spcPct val="107000"/>
                        </a:lnSpc>
                        <a:spcAft>
                          <a:spcPts val="800"/>
                        </a:spcAft>
                      </a:pPr>
                      <a:endParaRPr lang="en-CA" sz="2400" b="0" kern="100">
                        <a:solidFill>
                          <a:schemeClr val="dk1"/>
                        </a:solidFill>
                        <a:effectLst/>
                        <a:latin typeface="Cooper BT Bold" panose="020B0604020202020204" charset="0"/>
                        <a:ea typeface="+mn-lt"/>
                        <a:cs typeface="Arial" panose="020B0604020202020204" pitchFamily="34" charset="0"/>
                      </a:endParaRPr>
                    </a:p>
                  </a:txBody>
                  <a:tcPr/>
                </a:tc>
                <a:extLst>
                  <a:ext uri="{0D108BD9-81ED-4DB2-BD59-A6C34878D82A}">
                    <a16:rowId xmlns:a16="http://schemas.microsoft.com/office/drawing/2014/main" val="2014697269"/>
                  </a:ext>
                </a:extLst>
              </a:tr>
              <a:tr h="37084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400" b="0" kern="100">
                          <a:solidFill>
                            <a:schemeClr val="dk1"/>
                          </a:solidFill>
                          <a:effectLst/>
                          <a:latin typeface="Cooper BT Bold" panose="020B0604020202020204" charset="0"/>
                          <a:ea typeface="+mn-lt"/>
                          <a:cs typeface="Arial" panose="020B0604020202020204" pitchFamily="34" charset="0"/>
                        </a:rPr>
                        <a:t>Longitude</a:t>
                      </a:r>
                      <a:endParaRPr lang="en-CA" sz="2400" b="0" kern="100">
                        <a:solidFill>
                          <a:schemeClr val="dk1"/>
                        </a:solidFill>
                        <a:effectLst/>
                        <a:latin typeface="Cooper BT Bold" panose="020B0604020202020204" charset="0"/>
                        <a:ea typeface="+mn-lt"/>
                        <a:cs typeface="Arial" panose="020B0604020202020204" pitchFamily="34" charset="0"/>
                      </a:endParaRPr>
                    </a:p>
                  </a:txBody>
                  <a:tcPr/>
                </a:tc>
                <a:tc>
                  <a:txBody>
                    <a:bodyPr/>
                    <a:lstStyle/>
                    <a:p>
                      <a:pPr marL="0" algn="l" defTabSz="914400" rtl="0" eaLnBrk="1" latinLnBrk="0" hangingPunct="1">
                        <a:lnSpc>
                          <a:spcPct val="107000"/>
                        </a:lnSpc>
                        <a:spcAft>
                          <a:spcPts val="800"/>
                        </a:spcAft>
                      </a:pPr>
                      <a:endParaRPr lang="en-CA" sz="2400" b="0" kern="100">
                        <a:solidFill>
                          <a:schemeClr val="dk1"/>
                        </a:solidFill>
                        <a:effectLst/>
                        <a:latin typeface="Cooper BT Bold" panose="020B0604020202020204" charset="0"/>
                        <a:ea typeface="+mn-lt"/>
                        <a:cs typeface="Arial" panose="020B0604020202020204" pitchFamily="34" charset="0"/>
                      </a:endParaRPr>
                    </a:p>
                  </a:txBody>
                  <a:tcPr/>
                </a:tc>
                <a:extLst>
                  <a:ext uri="{0D108BD9-81ED-4DB2-BD59-A6C34878D82A}">
                    <a16:rowId xmlns:a16="http://schemas.microsoft.com/office/drawing/2014/main" val="2780494874"/>
                  </a:ext>
                </a:extLst>
              </a:tr>
            </a:tbl>
          </a:graphicData>
        </a:graphic>
      </p:graphicFrame>
      <p:grpSp>
        <p:nvGrpSpPr>
          <p:cNvPr id="11" name="Group 10">
            <a:extLst>
              <a:ext uri="{FF2B5EF4-FFF2-40B4-BE49-F238E27FC236}">
                <a16:creationId xmlns:a16="http://schemas.microsoft.com/office/drawing/2014/main" id="{4177B0AA-C370-A031-A05D-DB67463933C6}"/>
              </a:ext>
            </a:extLst>
          </p:cNvPr>
          <p:cNvGrpSpPr/>
          <p:nvPr/>
        </p:nvGrpSpPr>
        <p:grpSpPr>
          <a:xfrm>
            <a:off x="4276510" y="8121249"/>
            <a:ext cx="9734981" cy="2274102"/>
            <a:chOff x="4276510" y="8121249"/>
            <a:chExt cx="12979974" cy="3032136"/>
          </a:xfrm>
        </p:grpSpPr>
        <p:sp>
          <p:nvSpPr>
            <p:cNvPr id="20" name="Freeform 12">
              <a:extLst>
                <a:ext uri="{FF2B5EF4-FFF2-40B4-BE49-F238E27FC236}">
                  <a16:creationId xmlns:a16="http://schemas.microsoft.com/office/drawing/2014/main" id="{25B2B442-1A69-4CE8-81E5-699A8BC05D4D}"/>
                </a:ext>
              </a:extLst>
            </p:cNvPr>
            <p:cNvSpPr/>
            <p:nvPr/>
          </p:nvSpPr>
          <p:spPr>
            <a:xfrm>
              <a:off x="4276510" y="8367928"/>
              <a:ext cx="2647021" cy="2779024"/>
            </a:xfrm>
            <a:custGeom>
              <a:avLst/>
              <a:gdLst/>
              <a:ahLst/>
              <a:cxnLst/>
              <a:rect l="l" t="t" r="r" b="b"/>
              <a:pathLst>
                <a:path w="2647021" h="2779024">
                  <a:moveTo>
                    <a:pt x="0" y="0"/>
                  </a:moveTo>
                  <a:lnTo>
                    <a:pt x="2647021" y="0"/>
                  </a:lnTo>
                  <a:lnTo>
                    <a:pt x="2647021" y="2779024"/>
                  </a:lnTo>
                  <a:lnTo>
                    <a:pt x="0" y="2779024"/>
                  </a:lnTo>
                  <a:lnTo>
                    <a:pt x="0" y="0"/>
                  </a:lnTo>
                  <a:close/>
                </a:path>
              </a:pathLst>
            </a:custGeom>
            <a:blipFill>
              <a:blip r:embed="rId3"/>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CA"/>
            </a:p>
          </p:txBody>
        </p:sp>
        <p:sp>
          <p:nvSpPr>
            <p:cNvPr id="21" name="Freeform 13">
              <a:extLst>
                <a:ext uri="{FF2B5EF4-FFF2-40B4-BE49-F238E27FC236}">
                  <a16:creationId xmlns:a16="http://schemas.microsoft.com/office/drawing/2014/main" id="{CEC90340-A06B-4BF0-D2A7-37DC8245A86C}"/>
                </a:ext>
              </a:extLst>
            </p:cNvPr>
            <p:cNvSpPr/>
            <p:nvPr/>
          </p:nvSpPr>
          <p:spPr>
            <a:xfrm>
              <a:off x="6645624" y="8121249"/>
              <a:ext cx="2689094" cy="3025703"/>
            </a:xfrm>
            <a:custGeom>
              <a:avLst/>
              <a:gdLst/>
              <a:ahLst/>
              <a:cxnLst/>
              <a:rect l="l" t="t" r="r" b="b"/>
              <a:pathLst>
                <a:path w="2689094" h="3025703">
                  <a:moveTo>
                    <a:pt x="0" y="0"/>
                  </a:moveTo>
                  <a:lnTo>
                    <a:pt x="2689094" y="0"/>
                  </a:lnTo>
                  <a:lnTo>
                    <a:pt x="2689094" y="3025703"/>
                  </a:lnTo>
                  <a:lnTo>
                    <a:pt x="0" y="3025703"/>
                  </a:lnTo>
                  <a:lnTo>
                    <a:pt x="0" y="0"/>
                  </a:lnTo>
                  <a:close/>
                </a:path>
              </a:pathLst>
            </a:custGeom>
            <a:blipFill>
              <a:blip r:embed="rId4"/>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CA"/>
            </a:p>
          </p:txBody>
        </p:sp>
        <p:sp>
          <p:nvSpPr>
            <p:cNvPr id="22" name="Freeform 14">
              <a:extLst>
                <a:ext uri="{FF2B5EF4-FFF2-40B4-BE49-F238E27FC236}">
                  <a16:creationId xmlns:a16="http://schemas.microsoft.com/office/drawing/2014/main" id="{86BD0758-F047-DEF0-57A8-D950A29217C8}"/>
                </a:ext>
              </a:extLst>
            </p:cNvPr>
            <p:cNvSpPr/>
            <p:nvPr/>
          </p:nvSpPr>
          <p:spPr>
            <a:xfrm>
              <a:off x="9090377" y="8251021"/>
              <a:ext cx="3738955" cy="2902364"/>
            </a:xfrm>
            <a:custGeom>
              <a:avLst/>
              <a:gdLst/>
              <a:ahLst/>
              <a:cxnLst/>
              <a:rect l="l" t="t" r="r" b="b"/>
              <a:pathLst>
                <a:path w="3738955" h="2902364">
                  <a:moveTo>
                    <a:pt x="0" y="0"/>
                  </a:moveTo>
                  <a:lnTo>
                    <a:pt x="3738955" y="0"/>
                  </a:lnTo>
                  <a:lnTo>
                    <a:pt x="3738955" y="2902364"/>
                  </a:lnTo>
                  <a:lnTo>
                    <a:pt x="0" y="2902364"/>
                  </a:lnTo>
                  <a:lnTo>
                    <a:pt x="0" y="0"/>
                  </a:lnTo>
                  <a:close/>
                </a:path>
              </a:pathLst>
            </a:custGeom>
            <a:blipFill>
              <a:blip r:embed="rId5"/>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CA"/>
            </a:p>
          </p:txBody>
        </p:sp>
        <p:sp>
          <p:nvSpPr>
            <p:cNvPr id="23" name="Freeform 15">
              <a:extLst>
                <a:ext uri="{FF2B5EF4-FFF2-40B4-BE49-F238E27FC236}">
                  <a16:creationId xmlns:a16="http://schemas.microsoft.com/office/drawing/2014/main" id="{98359F21-62EC-ADBC-29A1-F5B578D74227}"/>
                </a:ext>
              </a:extLst>
            </p:cNvPr>
            <p:cNvSpPr/>
            <p:nvPr/>
          </p:nvSpPr>
          <p:spPr>
            <a:xfrm>
              <a:off x="12530765" y="8251021"/>
              <a:ext cx="2222627" cy="2895931"/>
            </a:xfrm>
            <a:custGeom>
              <a:avLst/>
              <a:gdLst/>
              <a:ahLst/>
              <a:cxnLst/>
              <a:rect l="l" t="t" r="r" b="b"/>
              <a:pathLst>
                <a:path w="2222627" h="2895931">
                  <a:moveTo>
                    <a:pt x="0" y="0"/>
                  </a:moveTo>
                  <a:lnTo>
                    <a:pt x="2222627" y="0"/>
                  </a:lnTo>
                  <a:lnTo>
                    <a:pt x="2222627" y="2895931"/>
                  </a:lnTo>
                  <a:lnTo>
                    <a:pt x="0" y="2895931"/>
                  </a:lnTo>
                  <a:lnTo>
                    <a:pt x="0" y="0"/>
                  </a:lnTo>
                  <a:close/>
                </a:path>
              </a:pathLst>
            </a:custGeom>
            <a:blipFill>
              <a:blip r:embed="rId6"/>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CA"/>
            </a:p>
          </p:txBody>
        </p:sp>
        <p:sp>
          <p:nvSpPr>
            <p:cNvPr id="24" name="Freeform 16">
              <a:extLst>
                <a:ext uri="{FF2B5EF4-FFF2-40B4-BE49-F238E27FC236}">
                  <a16:creationId xmlns:a16="http://schemas.microsoft.com/office/drawing/2014/main" id="{28EA37F9-A549-551B-A8BA-B68751CBDF30}"/>
                </a:ext>
              </a:extLst>
            </p:cNvPr>
            <p:cNvSpPr/>
            <p:nvPr/>
          </p:nvSpPr>
          <p:spPr>
            <a:xfrm>
              <a:off x="14609463" y="8367928"/>
              <a:ext cx="2647021" cy="2779024"/>
            </a:xfrm>
            <a:custGeom>
              <a:avLst/>
              <a:gdLst/>
              <a:ahLst/>
              <a:cxnLst/>
              <a:rect l="l" t="t" r="r" b="b"/>
              <a:pathLst>
                <a:path w="2647021" h="2779024">
                  <a:moveTo>
                    <a:pt x="0" y="0"/>
                  </a:moveTo>
                  <a:lnTo>
                    <a:pt x="2647021" y="0"/>
                  </a:lnTo>
                  <a:lnTo>
                    <a:pt x="2647021" y="2779024"/>
                  </a:lnTo>
                  <a:lnTo>
                    <a:pt x="0" y="2779024"/>
                  </a:lnTo>
                  <a:lnTo>
                    <a:pt x="0" y="0"/>
                  </a:lnTo>
                  <a:close/>
                </a:path>
              </a:pathLst>
            </a:custGeom>
            <a:blipFill>
              <a:blip r:embed="rId3"/>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CA"/>
            </a:p>
          </p:txBody>
        </p:sp>
      </p:grpSp>
    </p:spTree>
    <p:extLst>
      <p:ext uri="{BB962C8B-B14F-4D97-AF65-F5344CB8AC3E}">
        <p14:creationId xmlns:p14="http://schemas.microsoft.com/office/powerpoint/2010/main" val="4128636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grpSp>
        <p:nvGrpSpPr>
          <p:cNvPr id="3" name="Group 3"/>
          <p:cNvGrpSpPr/>
          <p:nvPr/>
        </p:nvGrpSpPr>
        <p:grpSpPr>
          <a:xfrm>
            <a:off x="0" y="287844"/>
            <a:ext cx="18006137" cy="8970456"/>
            <a:chOff x="0" y="-228814"/>
            <a:chExt cx="24008182" cy="11960607"/>
          </a:xfrm>
        </p:grpSpPr>
        <p:grpSp>
          <p:nvGrpSpPr>
            <p:cNvPr id="4" name="Group 4"/>
            <p:cNvGrpSpPr/>
            <p:nvPr/>
          </p:nvGrpSpPr>
          <p:grpSpPr>
            <a:xfrm>
              <a:off x="362874" y="1187004"/>
              <a:ext cx="23282434" cy="10544789"/>
              <a:chOff x="0" y="-38100"/>
              <a:chExt cx="3876776" cy="1755821"/>
            </a:xfrm>
          </p:grpSpPr>
          <p:sp>
            <p:nvSpPr>
              <p:cNvPr id="5" name="Freeform 5"/>
              <p:cNvSpPr/>
              <p:nvPr/>
            </p:nvSpPr>
            <p:spPr>
              <a:xfrm>
                <a:off x="0" y="0"/>
                <a:ext cx="3876776" cy="1717721"/>
              </a:xfrm>
              <a:custGeom>
                <a:avLst/>
                <a:gdLst/>
                <a:ahLst/>
                <a:cxnLst/>
                <a:rect l="l" t="t" r="r" b="b"/>
                <a:pathLst>
                  <a:path w="3876776" h="1717721">
                    <a:moveTo>
                      <a:pt x="52596" y="0"/>
                    </a:moveTo>
                    <a:lnTo>
                      <a:pt x="3824180" y="0"/>
                    </a:lnTo>
                    <a:cubicBezTo>
                      <a:pt x="3853228" y="0"/>
                      <a:pt x="3876776" y="23548"/>
                      <a:pt x="3876776" y="52596"/>
                    </a:cubicBezTo>
                    <a:lnTo>
                      <a:pt x="3876776" y="1665125"/>
                    </a:lnTo>
                    <a:cubicBezTo>
                      <a:pt x="3876776" y="1694173"/>
                      <a:pt x="3853228" y="1717721"/>
                      <a:pt x="3824180" y="1717721"/>
                    </a:cubicBezTo>
                    <a:lnTo>
                      <a:pt x="52596" y="1717721"/>
                    </a:lnTo>
                    <a:cubicBezTo>
                      <a:pt x="38647" y="1717721"/>
                      <a:pt x="25269" y="1712180"/>
                      <a:pt x="15405" y="1702316"/>
                    </a:cubicBezTo>
                    <a:cubicBezTo>
                      <a:pt x="5541" y="1692452"/>
                      <a:pt x="0" y="1679074"/>
                      <a:pt x="0" y="1665125"/>
                    </a:cubicBezTo>
                    <a:lnTo>
                      <a:pt x="0" y="52596"/>
                    </a:lnTo>
                    <a:cubicBezTo>
                      <a:pt x="0" y="23548"/>
                      <a:pt x="23548" y="0"/>
                      <a:pt x="52596" y="0"/>
                    </a:cubicBezTo>
                    <a:close/>
                  </a:path>
                </a:pathLst>
              </a:custGeom>
              <a:solidFill>
                <a:srgbClr val="9FCDFF"/>
              </a:solidFill>
            </p:spPr>
            <p:txBody>
              <a:bodyPr/>
              <a:lstStyle/>
              <a:p>
                <a:endParaRPr lang="en-US"/>
              </a:p>
              <a:p>
                <a:endParaRPr lang="en-CA"/>
              </a:p>
              <a:p>
                <a:endParaRPr lang="en-CA"/>
              </a:p>
              <a:p>
                <a:endParaRPr lang="en-CA"/>
              </a:p>
              <a:p>
                <a:endParaRPr lang="en-CA"/>
              </a:p>
              <a:p>
                <a:endParaRPr lang="en-CA"/>
              </a:p>
              <a:p>
                <a:endParaRPr lang="en-CA"/>
              </a:p>
              <a:p>
                <a:endParaRPr lang="en-CA"/>
              </a:p>
            </p:txBody>
          </p:sp>
          <p:sp>
            <p:nvSpPr>
              <p:cNvPr id="6" name="TextBox 6"/>
              <p:cNvSpPr txBox="1"/>
              <p:nvPr/>
            </p:nvSpPr>
            <p:spPr>
              <a:xfrm>
                <a:off x="0" y="-38100"/>
                <a:ext cx="3876776" cy="1755821"/>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3900598" y="-228814"/>
              <a:ext cx="16206987" cy="3135826"/>
              <a:chOff x="0" y="-38100"/>
              <a:chExt cx="2698638" cy="522149"/>
            </a:xfrm>
          </p:grpSpPr>
          <p:sp>
            <p:nvSpPr>
              <p:cNvPr id="8" name="Freeform 8"/>
              <p:cNvSpPr/>
              <p:nvPr/>
            </p:nvSpPr>
            <p:spPr>
              <a:xfrm>
                <a:off x="0" y="0"/>
                <a:ext cx="2698638" cy="484049"/>
              </a:xfrm>
              <a:custGeom>
                <a:avLst/>
                <a:gdLst/>
                <a:ahLst/>
                <a:cxnLst/>
                <a:rect l="l" t="t" r="r" b="b"/>
                <a:pathLst>
                  <a:path w="2698638" h="484049">
                    <a:moveTo>
                      <a:pt x="49112" y="0"/>
                    </a:moveTo>
                    <a:lnTo>
                      <a:pt x="2649525" y="0"/>
                    </a:lnTo>
                    <a:cubicBezTo>
                      <a:pt x="2676649" y="0"/>
                      <a:pt x="2698638" y="21988"/>
                      <a:pt x="2698638" y="49112"/>
                    </a:cubicBezTo>
                    <a:lnTo>
                      <a:pt x="2698638" y="434936"/>
                    </a:lnTo>
                    <a:cubicBezTo>
                      <a:pt x="2698638" y="447962"/>
                      <a:pt x="2693463" y="460454"/>
                      <a:pt x="2684253" y="469664"/>
                    </a:cubicBezTo>
                    <a:cubicBezTo>
                      <a:pt x="2675043" y="478875"/>
                      <a:pt x="2662551" y="484049"/>
                      <a:pt x="2649525" y="484049"/>
                    </a:cubicBezTo>
                    <a:lnTo>
                      <a:pt x="49112" y="484049"/>
                    </a:lnTo>
                    <a:cubicBezTo>
                      <a:pt x="21988" y="484049"/>
                      <a:pt x="0" y="462060"/>
                      <a:pt x="0" y="434936"/>
                    </a:cubicBezTo>
                    <a:lnTo>
                      <a:pt x="0" y="49112"/>
                    </a:lnTo>
                    <a:cubicBezTo>
                      <a:pt x="0" y="21988"/>
                      <a:pt x="21988" y="0"/>
                      <a:pt x="49112" y="0"/>
                    </a:cubicBezTo>
                    <a:close/>
                  </a:path>
                </a:pathLst>
              </a:custGeom>
              <a:solidFill>
                <a:srgbClr val="0F2F76"/>
              </a:solidFill>
            </p:spPr>
            <p:txBody>
              <a:bodyPr/>
              <a:lstStyle/>
              <a:p>
                <a:endParaRPr lang="en-CA"/>
              </a:p>
            </p:txBody>
          </p:sp>
          <p:sp>
            <p:nvSpPr>
              <p:cNvPr id="9" name="TextBox 9"/>
              <p:cNvSpPr txBox="1"/>
              <p:nvPr/>
            </p:nvSpPr>
            <p:spPr>
              <a:xfrm>
                <a:off x="0" y="-38100"/>
                <a:ext cx="2698638" cy="522149"/>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0" y="700560"/>
              <a:ext cx="24008182" cy="1591617"/>
            </a:xfrm>
            <a:prstGeom prst="rect">
              <a:avLst/>
            </a:prstGeom>
          </p:spPr>
          <p:txBody>
            <a:bodyPr lIns="0" tIns="0" rIns="0" bIns="0" rtlCol="0" anchor="t">
              <a:spAutoFit/>
            </a:bodyPr>
            <a:lstStyle/>
            <a:p>
              <a:pPr algn="ctr">
                <a:lnSpc>
                  <a:spcPts val="9134"/>
                </a:lnSpc>
              </a:pPr>
              <a:r>
                <a:rPr lang="en-US" sz="8304" spc="614">
                  <a:solidFill>
                    <a:srgbClr val="FFFFFF"/>
                  </a:solidFill>
                  <a:latin typeface="TAN St. Canard"/>
                  <a:ea typeface="TAN St. Canard"/>
                  <a:cs typeface="TAN St. Canard"/>
                  <a:sym typeface="TAN St. Canard"/>
                </a:rPr>
                <a:t>Data Preparation</a:t>
              </a:r>
            </a:p>
          </p:txBody>
        </p:sp>
      </p:grpSp>
      <p:sp>
        <p:nvSpPr>
          <p:cNvPr id="17" name="TextBox 16">
            <a:extLst>
              <a:ext uri="{FF2B5EF4-FFF2-40B4-BE49-F238E27FC236}">
                <a16:creationId xmlns:a16="http://schemas.microsoft.com/office/drawing/2014/main" id="{43ECEE83-C451-0574-6AD5-FAF2F41F1F74}"/>
              </a:ext>
            </a:extLst>
          </p:cNvPr>
          <p:cNvSpPr txBox="1"/>
          <p:nvPr/>
        </p:nvSpPr>
        <p:spPr>
          <a:xfrm>
            <a:off x="1228299" y="2742893"/>
            <a:ext cx="15203606" cy="5262979"/>
          </a:xfrm>
          <a:prstGeom prst="rect">
            <a:avLst/>
          </a:prstGeom>
          <a:noFill/>
        </p:spPr>
        <p:txBody>
          <a:bodyPr wrap="square" rtlCol="0">
            <a:spAutoFit/>
          </a:bodyPr>
          <a:lstStyle/>
          <a:p>
            <a:pPr algn="ctr"/>
            <a:r>
              <a:rPr lang="en-US" sz="4000" b="1" spc="179">
                <a:solidFill>
                  <a:srgbClr val="1C0140"/>
                </a:solidFill>
                <a:latin typeface="Cooper BT Bold"/>
                <a:ea typeface="+mn-lt"/>
                <a:cs typeface="+mn-lt"/>
              </a:rPr>
              <a:t>Data Cleaning</a:t>
            </a:r>
          </a:p>
          <a:p>
            <a:pPr marL="514350" indent="-514350">
              <a:buFont typeface="+mj-lt"/>
              <a:buAutoNum type="arabicPeriod"/>
            </a:pPr>
            <a:r>
              <a:rPr lang="en-US" sz="3600" b="1" spc="179">
                <a:solidFill>
                  <a:srgbClr val="1C0140"/>
                </a:solidFill>
                <a:latin typeface="Cooper BT Bold"/>
                <a:ea typeface="+mn-lt"/>
                <a:cs typeface="+mn-lt"/>
              </a:rPr>
              <a:t>Missing values:</a:t>
            </a:r>
          </a:p>
          <a:p>
            <a:pPr marL="914400" lvl="1" indent="-457200">
              <a:buFont typeface="Arial" panose="020B0604020202020204" pitchFamily="34" charset="0"/>
              <a:buChar char="•"/>
            </a:pPr>
            <a:r>
              <a:rPr lang="en-US" sz="3200" spc="179">
                <a:solidFill>
                  <a:srgbClr val="1C0140"/>
                </a:solidFill>
                <a:latin typeface="Cooper BT Bold"/>
                <a:ea typeface="+mn-lt"/>
                <a:cs typeface="+mn-lt"/>
              </a:rPr>
              <a:t>Had two attributes i.e. Longitude and Latitude that contain missing values.</a:t>
            </a:r>
          </a:p>
          <a:p>
            <a:pPr marL="514350" indent="-514350">
              <a:buFont typeface="+mj-lt"/>
              <a:buAutoNum type="arabicPeriod"/>
            </a:pPr>
            <a:endParaRPr lang="en-US" sz="3200" b="1" spc="179">
              <a:solidFill>
                <a:srgbClr val="1C0140"/>
              </a:solidFill>
              <a:latin typeface="Cooper BT Bold"/>
              <a:ea typeface="+mn-lt"/>
              <a:cs typeface="+mn-lt"/>
            </a:endParaRPr>
          </a:p>
          <a:p>
            <a:pPr marL="514350" indent="-514350">
              <a:buFont typeface="+mj-lt"/>
              <a:buAutoNum type="arabicPeriod"/>
            </a:pPr>
            <a:r>
              <a:rPr lang="en-US" sz="3600" b="1" spc="179">
                <a:solidFill>
                  <a:srgbClr val="1C0140"/>
                </a:solidFill>
                <a:latin typeface="Cooper BT Bold"/>
                <a:ea typeface="+mn-lt"/>
                <a:cs typeface="+mn-lt"/>
              </a:rPr>
              <a:t>Remove Duplicate:</a:t>
            </a:r>
          </a:p>
          <a:p>
            <a:pPr marL="971550" lvl="1" indent="-514350">
              <a:buFont typeface="Arial" panose="020B0604020202020204" pitchFamily="34" charset="0"/>
              <a:buChar char="•"/>
            </a:pPr>
            <a:r>
              <a:rPr lang="en-US" sz="3200" b="1" spc="179">
                <a:solidFill>
                  <a:srgbClr val="1C0140"/>
                </a:solidFill>
                <a:latin typeface="Cooper BT Bold"/>
                <a:ea typeface="+mn-lt"/>
                <a:cs typeface="+mn-lt"/>
              </a:rPr>
              <a:t>In 10,000 rows of data there is a good chance of having duplicate rows might affect our predictions. </a:t>
            </a:r>
          </a:p>
          <a:p>
            <a:pPr marL="971550" lvl="1" indent="-514350">
              <a:buFont typeface="Arial" panose="020B0604020202020204" pitchFamily="34" charset="0"/>
              <a:buChar char="•"/>
            </a:pPr>
            <a:r>
              <a:rPr lang="en-US" sz="3200" b="1" spc="179">
                <a:solidFill>
                  <a:srgbClr val="1C0140"/>
                </a:solidFill>
                <a:latin typeface="Cooper BT Bold"/>
                <a:ea typeface="+mn-lt"/>
                <a:cs typeface="+mn-lt"/>
              </a:rPr>
              <a:t>Removed 4 duplicate rows from our data. </a:t>
            </a:r>
          </a:p>
          <a:p>
            <a:endParaRPr lang="en-CA" sz="3200" b="1" spc="179">
              <a:solidFill>
                <a:srgbClr val="1C0140"/>
              </a:solidFill>
              <a:latin typeface="Cooper BT Bold"/>
              <a:ea typeface="+mn-lt"/>
              <a:cs typeface="+mn-lt"/>
            </a:endParaRPr>
          </a:p>
        </p:txBody>
      </p:sp>
      <p:grpSp>
        <p:nvGrpSpPr>
          <p:cNvPr id="24" name="Group 12">
            <a:extLst>
              <a:ext uri="{FF2B5EF4-FFF2-40B4-BE49-F238E27FC236}">
                <a16:creationId xmlns:a16="http://schemas.microsoft.com/office/drawing/2014/main" id="{EA7B4832-C1E0-7D0E-E6AC-45AF7BBD4759}"/>
              </a:ext>
            </a:extLst>
          </p:cNvPr>
          <p:cNvGrpSpPr/>
          <p:nvPr/>
        </p:nvGrpSpPr>
        <p:grpSpPr>
          <a:xfrm>
            <a:off x="4616989" y="8438470"/>
            <a:ext cx="9277081" cy="2585325"/>
            <a:chOff x="0" y="0"/>
            <a:chExt cx="12369442" cy="3447100"/>
          </a:xfrm>
        </p:grpSpPr>
        <p:sp>
          <p:nvSpPr>
            <p:cNvPr id="19" name="Freeform 13">
              <a:extLst>
                <a:ext uri="{FF2B5EF4-FFF2-40B4-BE49-F238E27FC236}">
                  <a16:creationId xmlns:a16="http://schemas.microsoft.com/office/drawing/2014/main" id="{C63B4566-A06F-2FD9-B9EC-F7D9A15078EA}"/>
                </a:ext>
              </a:extLst>
            </p:cNvPr>
            <p:cNvSpPr/>
            <p:nvPr/>
          </p:nvSpPr>
          <p:spPr>
            <a:xfrm>
              <a:off x="0" y="0"/>
              <a:ext cx="2858844" cy="3163313"/>
            </a:xfrm>
            <a:custGeom>
              <a:avLst/>
              <a:gdLst/>
              <a:ahLst/>
              <a:cxnLst/>
              <a:rect l="l" t="t" r="r" b="b"/>
              <a:pathLst>
                <a:path w="2858844" h="3163313">
                  <a:moveTo>
                    <a:pt x="0" y="0"/>
                  </a:moveTo>
                  <a:lnTo>
                    <a:pt x="2858844" y="0"/>
                  </a:lnTo>
                  <a:lnTo>
                    <a:pt x="2858844" y="3163313"/>
                  </a:lnTo>
                  <a:lnTo>
                    <a:pt x="0" y="3163313"/>
                  </a:lnTo>
                  <a:lnTo>
                    <a:pt x="0" y="0"/>
                  </a:lnTo>
                  <a:close/>
                </a:path>
              </a:pathLst>
            </a:custGeom>
            <a:blipFill>
              <a:blip r:embed="rId3"/>
              <a:stretch>
                <a:fillRect/>
              </a:stretch>
            </a:blipFill>
          </p:spPr>
          <p:txBody>
            <a:bodyPr/>
            <a:lstStyle/>
            <a:p>
              <a:endParaRPr lang="en-CA"/>
            </a:p>
          </p:txBody>
        </p:sp>
        <p:sp>
          <p:nvSpPr>
            <p:cNvPr id="20" name="Freeform 14">
              <a:extLst>
                <a:ext uri="{FF2B5EF4-FFF2-40B4-BE49-F238E27FC236}">
                  <a16:creationId xmlns:a16="http://schemas.microsoft.com/office/drawing/2014/main" id="{675FCA6B-095C-48A4-91B8-EC2594475AE2}"/>
                </a:ext>
              </a:extLst>
            </p:cNvPr>
            <p:cNvSpPr/>
            <p:nvPr/>
          </p:nvSpPr>
          <p:spPr>
            <a:xfrm>
              <a:off x="2581478" y="0"/>
              <a:ext cx="2486221" cy="3447100"/>
            </a:xfrm>
            <a:custGeom>
              <a:avLst/>
              <a:gdLst/>
              <a:ahLst/>
              <a:cxnLst/>
              <a:rect l="l" t="t" r="r" b="b"/>
              <a:pathLst>
                <a:path w="2486221" h="3447100">
                  <a:moveTo>
                    <a:pt x="0" y="0"/>
                  </a:moveTo>
                  <a:lnTo>
                    <a:pt x="2486221" y="0"/>
                  </a:lnTo>
                  <a:lnTo>
                    <a:pt x="2486221" y="3447100"/>
                  </a:lnTo>
                  <a:lnTo>
                    <a:pt x="0" y="3447100"/>
                  </a:lnTo>
                  <a:lnTo>
                    <a:pt x="0" y="0"/>
                  </a:lnTo>
                  <a:close/>
                </a:path>
              </a:pathLst>
            </a:custGeom>
            <a:blipFill>
              <a:blip r:embed="rId4"/>
              <a:stretch>
                <a:fillRect/>
              </a:stretch>
            </a:blipFill>
          </p:spPr>
          <p:txBody>
            <a:bodyPr/>
            <a:lstStyle/>
            <a:p>
              <a:endParaRPr lang="en-CA"/>
            </a:p>
          </p:txBody>
        </p:sp>
        <p:sp>
          <p:nvSpPr>
            <p:cNvPr id="21" name="Freeform 15">
              <a:extLst>
                <a:ext uri="{FF2B5EF4-FFF2-40B4-BE49-F238E27FC236}">
                  <a16:creationId xmlns:a16="http://schemas.microsoft.com/office/drawing/2014/main" id="{E6BEF73A-52F5-9164-9F29-A3A0B587E468}"/>
                </a:ext>
              </a:extLst>
            </p:cNvPr>
            <p:cNvSpPr/>
            <p:nvPr/>
          </p:nvSpPr>
          <p:spPr>
            <a:xfrm flipH="1">
              <a:off x="4102982" y="11575"/>
              <a:ext cx="3038693" cy="3169432"/>
            </a:xfrm>
            <a:custGeom>
              <a:avLst/>
              <a:gdLst/>
              <a:ahLst/>
              <a:cxnLst/>
              <a:rect l="l" t="t" r="r" b="b"/>
              <a:pathLst>
                <a:path w="3038693" h="3169432">
                  <a:moveTo>
                    <a:pt x="3038693" y="0"/>
                  </a:moveTo>
                  <a:lnTo>
                    <a:pt x="0" y="0"/>
                  </a:lnTo>
                  <a:lnTo>
                    <a:pt x="0" y="3169432"/>
                  </a:lnTo>
                  <a:lnTo>
                    <a:pt x="3038693" y="3169432"/>
                  </a:lnTo>
                  <a:lnTo>
                    <a:pt x="3038693" y="0"/>
                  </a:lnTo>
                  <a:close/>
                </a:path>
              </a:pathLst>
            </a:custGeom>
            <a:blipFill>
              <a:blip r:embed="rId5"/>
              <a:stretch>
                <a:fillRect/>
              </a:stretch>
            </a:blipFill>
          </p:spPr>
          <p:txBody>
            <a:bodyPr/>
            <a:lstStyle/>
            <a:p>
              <a:endParaRPr lang="en-CA"/>
            </a:p>
          </p:txBody>
        </p:sp>
        <p:sp>
          <p:nvSpPr>
            <p:cNvPr id="22" name="Freeform 16">
              <a:extLst>
                <a:ext uri="{FF2B5EF4-FFF2-40B4-BE49-F238E27FC236}">
                  <a16:creationId xmlns:a16="http://schemas.microsoft.com/office/drawing/2014/main" id="{96BD042C-B5A5-D0B5-C203-4341B08C07D8}"/>
                </a:ext>
              </a:extLst>
            </p:cNvPr>
            <p:cNvSpPr/>
            <p:nvPr/>
          </p:nvSpPr>
          <p:spPr>
            <a:xfrm>
              <a:off x="6459249" y="66573"/>
              <a:ext cx="2693061" cy="3030167"/>
            </a:xfrm>
            <a:custGeom>
              <a:avLst/>
              <a:gdLst/>
              <a:ahLst/>
              <a:cxnLst/>
              <a:rect l="l" t="t" r="r" b="b"/>
              <a:pathLst>
                <a:path w="2693061" h="3030167">
                  <a:moveTo>
                    <a:pt x="0" y="0"/>
                  </a:moveTo>
                  <a:lnTo>
                    <a:pt x="2693061" y="0"/>
                  </a:lnTo>
                  <a:lnTo>
                    <a:pt x="2693061" y="3030167"/>
                  </a:lnTo>
                  <a:lnTo>
                    <a:pt x="0" y="3030167"/>
                  </a:lnTo>
                  <a:lnTo>
                    <a:pt x="0" y="0"/>
                  </a:lnTo>
                  <a:close/>
                </a:path>
              </a:pathLst>
            </a:custGeom>
            <a:blipFill>
              <a:blip r:embed="rId6"/>
              <a:stretch>
                <a:fillRect/>
              </a:stretch>
            </a:blipFill>
          </p:spPr>
          <p:txBody>
            <a:bodyPr/>
            <a:lstStyle/>
            <a:p>
              <a:endParaRPr lang="en-CA"/>
            </a:p>
          </p:txBody>
        </p:sp>
        <p:sp>
          <p:nvSpPr>
            <p:cNvPr id="23" name="Freeform 17">
              <a:extLst>
                <a:ext uri="{FF2B5EF4-FFF2-40B4-BE49-F238E27FC236}">
                  <a16:creationId xmlns:a16="http://schemas.microsoft.com/office/drawing/2014/main" id="{9F1976BE-4A7B-412E-AC28-B091ADCED870}"/>
                </a:ext>
              </a:extLst>
            </p:cNvPr>
            <p:cNvSpPr/>
            <p:nvPr/>
          </p:nvSpPr>
          <p:spPr>
            <a:xfrm>
              <a:off x="8932121" y="11575"/>
              <a:ext cx="3437321" cy="2517837"/>
            </a:xfrm>
            <a:custGeom>
              <a:avLst/>
              <a:gdLst/>
              <a:ahLst/>
              <a:cxnLst/>
              <a:rect l="l" t="t" r="r" b="b"/>
              <a:pathLst>
                <a:path w="3437321" h="2517837">
                  <a:moveTo>
                    <a:pt x="0" y="0"/>
                  </a:moveTo>
                  <a:lnTo>
                    <a:pt x="3437321" y="0"/>
                  </a:lnTo>
                  <a:lnTo>
                    <a:pt x="3437321" y="2517837"/>
                  </a:lnTo>
                  <a:lnTo>
                    <a:pt x="0" y="2517837"/>
                  </a:lnTo>
                  <a:lnTo>
                    <a:pt x="0" y="0"/>
                  </a:lnTo>
                  <a:close/>
                </a:path>
              </a:pathLst>
            </a:custGeom>
            <a:blipFill>
              <a:blip r:embed="rId7"/>
              <a:stretch>
                <a:fillRect/>
              </a:stretch>
            </a:blipFill>
          </p:spPr>
          <p:txBody>
            <a:bodyPr/>
            <a:lstStyle/>
            <a:p>
              <a:endParaRPr lang="en-CA"/>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F4306D-CBE5-ABE5-958D-A6C6FC46CB6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B750437-B635-2AA1-3B82-DD8F44E8759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grpSp>
        <p:nvGrpSpPr>
          <p:cNvPr id="3" name="Group 3">
            <a:extLst>
              <a:ext uri="{FF2B5EF4-FFF2-40B4-BE49-F238E27FC236}">
                <a16:creationId xmlns:a16="http://schemas.microsoft.com/office/drawing/2014/main" id="{C238853D-CF77-A306-0BDE-370FA9438586}"/>
              </a:ext>
            </a:extLst>
          </p:cNvPr>
          <p:cNvGrpSpPr/>
          <p:nvPr/>
        </p:nvGrpSpPr>
        <p:grpSpPr>
          <a:xfrm>
            <a:off x="0" y="459455"/>
            <a:ext cx="18006137" cy="8798845"/>
            <a:chOff x="0" y="0"/>
            <a:chExt cx="24008182" cy="11731793"/>
          </a:xfrm>
        </p:grpSpPr>
        <p:grpSp>
          <p:nvGrpSpPr>
            <p:cNvPr id="4" name="Group 4">
              <a:extLst>
                <a:ext uri="{FF2B5EF4-FFF2-40B4-BE49-F238E27FC236}">
                  <a16:creationId xmlns:a16="http://schemas.microsoft.com/office/drawing/2014/main" id="{FA1A5C92-5928-460D-5FF7-8CEF2CD8FE3C}"/>
                </a:ext>
              </a:extLst>
            </p:cNvPr>
            <p:cNvGrpSpPr/>
            <p:nvPr/>
          </p:nvGrpSpPr>
          <p:grpSpPr>
            <a:xfrm>
              <a:off x="362874" y="1187004"/>
              <a:ext cx="23282434" cy="10544789"/>
              <a:chOff x="0" y="-38100"/>
              <a:chExt cx="3876776" cy="1755821"/>
            </a:xfrm>
          </p:grpSpPr>
          <p:sp>
            <p:nvSpPr>
              <p:cNvPr id="5" name="Freeform 5">
                <a:extLst>
                  <a:ext uri="{FF2B5EF4-FFF2-40B4-BE49-F238E27FC236}">
                    <a16:creationId xmlns:a16="http://schemas.microsoft.com/office/drawing/2014/main" id="{658934C4-ACEA-328E-0747-73D3A41E1D09}"/>
                  </a:ext>
                </a:extLst>
              </p:cNvPr>
              <p:cNvSpPr/>
              <p:nvPr/>
            </p:nvSpPr>
            <p:spPr>
              <a:xfrm>
                <a:off x="0" y="0"/>
                <a:ext cx="3876776" cy="1717721"/>
              </a:xfrm>
              <a:custGeom>
                <a:avLst/>
                <a:gdLst/>
                <a:ahLst/>
                <a:cxnLst/>
                <a:rect l="l" t="t" r="r" b="b"/>
                <a:pathLst>
                  <a:path w="3876776" h="1717721">
                    <a:moveTo>
                      <a:pt x="52596" y="0"/>
                    </a:moveTo>
                    <a:lnTo>
                      <a:pt x="3824180" y="0"/>
                    </a:lnTo>
                    <a:cubicBezTo>
                      <a:pt x="3853228" y="0"/>
                      <a:pt x="3876776" y="23548"/>
                      <a:pt x="3876776" y="52596"/>
                    </a:cubicBezTo>
                    <a:lnTo>
                      <a:pt x="3876776" y="1665125"/>
                    </a:lnTo>
                    <a:cubicBezTo>
                      <a:pt x="3876776" y="1694173"/>
                      <a:pt x="3853228" y="1717721"/>
                      <a:pt x="3824180" y="1717721"/>
                    </a:cubicBezTo>
                    <a:lnTo>
                      <a:pt x="52596" y="1717721"/>
                    </a:lnTo>
                    <a:cubicBezTo>
                      <a:pt x="38647" y="1717721"/>
                      <a:pt x="25269" y="1712180"/>
                      <a:pt x="15405" y="1702316"/>
                    </a:cubicBezTo>
                    <a:cubicBezTo>
                      <a:pt x="5541" y="1692452"/>
                      <a:pt x="0" y="1679074"/>
                      <a:pt x="0" y="1665125"/>
                    </a:cubicBezTo>
                    <a:lnTo>
                      <a:pt x="0" y="52596"/>
                    </a:lnTo>
                    <a:cubicBezTo>
                      <a:pt x="0" y="23548"/>
                      <a:pt x="23548" y="0"/>
                      <a:pt x="52596" y="0"/>
                    </a:cubicBezTo>
                    <a:close/>
                  </a:path>
                </a:pathLst>
              </a:custGeom>
              <a:solidFill>
                <a:srgbClr val="9FCDFF"/>
              </a:solidFill>
            </p:spPr>
            <p:txBody>
              <a:bodyPr/>
              <a:lstStyle/>
              <a:p>
                <a:endParaRPr lang="en-US"/>
              </a:p>
              <a:p>
                <a:endParaRPr lang="en-CA"/>
              </a:p>
              <a:p>
                <a:endParaRPr lang="en-CA"/>
              </a:p>
              <a:p>
                <a:endParaRPr lang="en-CA"/>
              </a:p>
              <a:p>
                <a:endParaRPr lang="en-CA"/>
              </a:p>
              <a:p>
                <a:endParaRPr lang="en-CA"/>
              </a:p>
              <a:p>
                <a:endParaRPr lang="en-CA"/>
              </a:p>
              <a:p>
                <a:endParaRPr lang="en-CA"/>
              </a:p>
            </p:txBody>
          </p:sp>
          <p:sp>
            <p:nvSpPr>
              <p:cNvPr id="6" name="TextBox 6">
                <a:extLst>
                  <a:ext uri="{FF2B5EF4-FFF2-40B4-BE49-F238E27FC236}">
                    <a16:creationId xmlns:a16="http://schemas.microsoft.com/office/drawing/2014/main" id="{558DE9D6-C689-2D12-FF2E-2C2C37E8920D}"/>
                  </a:ext>
                </a:extLst>
              </p:cNvPr>
              <p:cNvSpPr txBox="1"/>
              <p:nvPr/>
            </p:nvSpPr>
            <p:spPr>
              <a:xfrm>
                <a:off x="0" y="-38100"/>
                <a:ext cx="3876776" cy="1755821"/>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a:extLst>
                <a:ext uri="{FF2B5EF4-FFF2-40B4-BE49-F238E27FC236}">
                  <a16:creationId xmlns:a16="http://schemas.microsoft.com/office/drawing/2014/main" id="{9F4F884E-11DF-2C8E-F2EB-86C40ADE5851}"/>
                </a:ext>
              </a:extLst>
            </p:cNvPr>
            <p:cNvGrpSpPr/>
            <p:nvPr/>
          </p:nvGrpSpPr>
          <p:grpSpPr>
            <a:xfrm>
              <a:off x="3900598" y="0"/>
              <a:ext cx="16206987" cy="2907012"/>
              <a:chOff x="0" y="0"/>
              <a:chExt cx="2698638" cy="484049"/>
            </a:xfrm>
          </p:grpSpPr>
          <p:sp>
            <p:nvSpPr>
              <p:cNvPr id="8" name="Freeform 8">
                <a:extLst>
                  <a:ext uri="{FF2B5EF4-FFF2-40B4-BE49-F238E27FC236}">
                    <a16:creationId xmlns:a16="http://schemas.microsoft.com/office/drawing/2014/main" id="{7B8EA8D0-6C10-ECFF-D17F-571CFF74D7F4}"/>
                  </a:ext>
                </a:extLst>
              </p:cNvPr>
              <p:cNvSpPr/>
              <p:nvPr/>
            </p:nvSpPr>
            <p:spPr>
              <a:xfrm>
                <a:off x="0" y="0"/>
                <a:ext cx="2698638" cy="484049"/>
              </a:xfrm>
              <a:custGeom>
                <a:avLst/>
                <a:gdLst/>
                <a:ahLst/>
                <a:cxnLst/>
                <a:rect l="l" t="t" r="r" b="b"/>
                <a:pathLst>
                  <a:path w="2698638" h="484049">
                    <a:moveTo>
                      <a:pt x="49112" y="0"/>
                    </a:moveTo>
                    <a:lnTo>
                      <a:pt x="2649525" y="0"/>
                    </a:lnTo>
                    <a:cubicBezTo>
                      <a:pt x="2676649" y="0"/>
                      <a:pt x="2698638" y="21988"/>
                      <a:pt x="2698638" y="49112"/>
                    </a:cubicBezTo>
                    <a:lnTo>
                      <a:pt x="2698638" y="434936"/>
                    </a:lnTo>
                    <a:cubicBezTo>
                      <a:pt x="2698638" y="447962"/>
                      <a:pt x="2693463" y="460454"/>
                      <a:pt x="2684253" y="469664"/>
                    </a:cubicBezTo>
                    <a:cubicBezTo>
                      <a:pt x="2675043" y="478875"/>
                      <a:pt x="2662551" y="484049"/>
                      <a:pt x="2649525" y="484049"/>
                    </a:cubicBezTo>
                    <a:lnTo>
                      <a:pt x="49112" y="484049"/>
                    </a:lnTo>
                    <a:cubicBezTo>
                      <a:pt x="21988" y="484049"/>
                      <a:pt x="0" y="462060"/>
                      <a:pt x="0" y="434936"/>
                    </a:cubicBezTo>
                    <a:lnTo>
                      <a:pt x="0" y="49112"/>
                    </a:lnTo>
                    <a:cubicBezTo>
                      <a:pt x="0" y="21988"/>
                      <a:pt x="21988" y="0"/>
                      <a:pt x="49112" y="0"/>
                    </a:cubicBezTo>
                    <a:close/>
                  </a:path>
                </a:pathLst>
              </a:custGeom>
              <a:solidFill>
                <a:srgbClr val="0F2F76"/>
              </a:solidFill>
            </p:spPr>
            <p:txBody>
              <a:bodyPr/>
              <a:lstStyle/>
              <a:p>
                <a:endParaRPr lang="en-CA"/>
              </a:p>
            </p:txBody>
          </p:sp>
          <p:sp>
            <p:nvSpPr>
              <p:cNvPr id="9" name="TextBox 9">
                <a:extLst>
                  <a:ext uri="{FF2B5EF4-FFF2-40B4-BE49-F238E27FC236}">
                    <a16:creationId xmlns:a16="http://schemas.microsoft.com/office/drawing/2014/main" id="{662529FB-6630-66DF-70F3-EC74F7BB5E27}"/>
                  </a:ext>
                </a:extLst>
              </p:cNvPr>
              <p:cNvSpPr txBox="1"/>
              <p:nvPr/>
            </p:nvSpPr>
            <p:spPr>
              <a:xfrm>
                <a:off x="0" y="-38100"/>
                <a:ext cx="2698638" cy="522149"/>
              </a:xfrm>
              <a:prstGeom prst="rect">
                <a:avLst/>
              </a:prstGeom>
            </p:spPr>
            <p:txBody>
              <a:bodyPr lIns="50800" tIns="50800" rIns="50800" bIns="50800" rtlCol="0" anchor="ctr"/>
              <a:lstStyle/>
              <a:p>
                <a:pPr algn="ctr">
                  <a:lnSpc>
                    <a:spcPts val="2659"/>
                  </a:lnSpc>
                </a:pPr>
                <a:endParaRPr/>
              </a:p>
            </p:txBody>
          </p:sp>
        </p:grpSp>
        <p:sp>
          <p:nvSpPr>
            <p:cNvPr id="10" name="TextBox 10">
              <a:extLst>
                <a:ext uri="{FF2B5EF4-FFF2-40B4-BE49-F238E27FC236}">
                  <a16:creationId xmlns:a16="http://schemas.microsoft.com/office/drawing/2014/main" id="{C4829674-8BA3-B313-C292-EDEFF34B5270}"/>
                </a:ext>
              </a:extLst>
            </p:cNvPr>
            <p:cNvSpPr txBox="1"/>
            <p:nvPr/>
          </p:nvSpPr>
          <p:spPr>
            <a:xfrm>
              <a:off x="0" y="700560"/>
              <a:ext cx="24008182" cy="1591617"/>
            </a:xfrm>
            <a:prstGeom prst="rect">
              <a:avLst/>
            </a:prstGeom>
          </p:spPr>
          <p:txBody>
            <a:bodyPr lIns="0" tIns="0" rIns="0" bIns="0" rtlCol="0" anchor="t">
              <a:spAutoFit/>
            </a:bodyPr>
            <a:lstStyle/>
            <a:p>
              <a:pPr algn="ctr">
                <a:lnSpc>
                  <a:spcPts val="9134"/>
                </a:lnSpc>
              </a:pPr>
              <a:r>
                <a:rPr lang="en-US" sz="8304" spc="614">
                  <a:solidFill>
                    <a:srgbClr val="FFFFFF"/>
                  </a:solidFill>
                  <a:latin typeface="TAN St. Canard"/>
                  <a:ea typeface="TAN St. Canard"/>
                  <a:cs typeface="TAN St. Canard"/>
                  <a:sym typeface="TAN St. Canard"/>
                </a:rPr>
                <a:t>Data Preparation</a:t>
              </a:r>
            </a:p>
          </p:txBody>
        </p:sp>
      </p:grpSp>
      <p:grpSp>
        <p:nvGrpSpPr>
          <p:cNvPr id="11" name="Group 11">
            <a:extLst>
              <a:ext uri="{FF2B5EF4-FFF2-40B4-BE49-F238E27FC236}">
                <a16:creationId xmlns:a16="http://schemas.microsoft.com/office/drawing/2014/main" id="{9B6C7D0E-B457-75E8-61A8-021E39278A0B}"/>
              </a:ext>
            </a:extLst>
          </p:cNvPr>
          <p:cNvGrpSpPr/>
          <p:nvPr/>
        </p:nvGrpSpPr>
        <p:grpSpPr>
          <a:xfrm>
            <a:off x="4276510" y="8121249"/>
            <a:ext cx="9734981" cy="2274102"/>
            <a:chOff x="0" y="0"/>
            <a:chExt cx="12979974" cy="3032136"/>
          </a:xfrm>
        </p:grpSpPr>
        <p:sp>
          <p:nvSpPr>
            <p:cNvPr id="12" name="Freeform 12">
              <a:extLst>
                <a:ext uri="{FF2B5EF4-FFF2-40B4-BE49-F238E27FC236}">
                  <a16:creationId xmlns:a16="http://schemas.microsoft.com/office/drawing/2014/main" id="{1672DF60-6FDF-02A4-0538-A2F94FDF5353}"/>
                </a:ext>
              </a:extLst>
            </p:cNvPr>
            <p:cNvSpPr/>
            <p:nvPr/>
          </p:nvSpPr>
          <p:spPr>
            <a:xfrm>
              <a:off x="0" y="246679"/>
              <a:ext cx="2647021" cy="2779024"/>
            </a:xfrm>
            <a:custGeom>
              <a:avLst/>
              <a:gdLst/>
              <a:ahLst/>
              <a:cxnLst/>
              <a:rect l="l" t="t" r="r" b="b"/>
              <a:pathLst>
                <a:path w="2647021" h="2779024">
                  <a:moveTo>
                    <a:pt x="0" y="0"/>
                  </a:moveTo>
                  <a:lnTo>
                    <a:pt x="2647021" y="0"/>
                  </a:lnTo>
                  <a:lnTo>
                    <a:pt x="2647021" y="2779024"/>
                  </a:lnTo>
                  <a:lnTo>
                    <a:pt x="0" y="2779024"/>
                  </a:lnTo>
                  <a:lnTo>
                    <a:pt x="0" y="0"/>
                  </a:lnTo>
                  <a:close/>
                </a:path>
              </a:pathLst>
            </a:custGeom>
            <a:blipFill>
              <a:blip r:embed="rId3"/>
              <a:stretch>
                <a:fillRect/>
              </a:stretch>
            </a:blipFill>
          </p:spPr>
          <p:txBody>
            <a:bodyPr/>
            <a:lstStyle/>
            <a:p>
              <a:endParaRPr lang="en-CA"/>
            </a:p>
          </p:txBody>
        </p:sp>
        <p:sp>
          <p:nvSpPr>
            <p:cNvPr id="13" name="Freeform 13">
              <a:extLst>
                <a:ext uri="{FF2B5EF4-FFF2-40B4-BE49-F238E27FC236}">
                  <a16:creationId xmlns:a16="http://schemas.microsoft.com/office/drawing/2014/main" id="{FA6BF0E4-6F0B-A911-95F9-614909B8363A}"/>
                </a:ext>
              </a:extLst>
            </p:cNvPr>
            <p:cNvSpPr/>
            <p:nvPr/>
          </p:nvSpPr>
          <p:spPr>
            <a:xfrm>
              <a:off x="2369114" y="0"/>
              <a:ext cx="2689094" cy="3025703"/>
            </a:xfrm>
            <a:custGeom>
              <a:avLst/>
              <a:gdLst/>
              <a:ahLst/>
              <a:cxnLst/>
              <a:rect l="l" t="t" r="r" b="b"/>
              <a:pathLst>
                <a:path w="2689094" h="3025703">
                  <a:moveTo>
                    <a:pt x="0" y="0"/>
                  </a:moveTo>
                  <a:lnTo>
                    <a:pt x="2689094" y="0"/>
                  </a:lnTo>
                  <a:lnTo>
                    <a:pt x="2689094" y="3025703"/>
                  </a:lnTo>
                  <a:lnTo>
                    <a:pt x="0" y="3025703"/>
                  </a:lnTo>
                  <a:lnTo>
                    <a:pt x="0" y="0"/>
                  </a:lnTo>
                  <a:close/>
                </a:path>
              </a:pathLst>
            </a:custGeom>
            <a:blipFill>
              <a:blip r:embed="rId4"/>
              <a:stretch>
                <a:fillRect/>
              </a:stretch>
            </a:blipFill>
          </p:spPr>
          <p:txBody>
            <a:bodyPr/>
            <a:lstStyle/>
            <a:p>
              <a:endParaRPr lang="en-CA"/>
            </a:p>
          </p:txBody>
        </p:sp>
        <p:sp>
          <p:nvSpPr>
            <p:cNvPr id="14" name="Freeform 14">
              <a:extLst>
                <a:ext uri="{FF2B5EF4-FFF2-40B4-BE49-F238E27FC236}">
                  <a16:creationId xmlns:a16="http://schemas.microsoft.com/office/drawing/2014/main" id="{F506A8B4-D4C9-FB38-DABF-053D689666AE}"/>
                </a:ext>
              </a:extLst>
            </p:cNvPr>
            <p:cNvSpPr/>
            <p:nvPr/>
          </p:nvSpPr>
          <p:spPr>
            <a:xfrm>
              <a:off x="4813867" y="129772"/>
              <a:ext cx="3738955" cy="2902364"/>
            </a:xfrm>
            <a:custGeom>
              <a:avLst/>
              <a:gdLst/>
              <a:ahLst/>
              <a:cxnLst/>
              <a:rect l="l" t="t" r="r" b="b"/>
              <a:pathLst>
                <a:path w="3738955" h="2902364">
                  <a:moveTo>
                    <a:pt x="0" y="0"/>
                  </a:moveTo>
                  <a:lnTo>
                    <a:pt x="3738955" y="0"/>
                  </a:lnTo>
                  <a:lnTo>
                    <a:pt x="3738955" y="2902364"/>
                  </a:lnTo>
                  <a:lnTo>
                    <a:pt x="0" y="2902364"/>
                  </a:lnTo>
                  <a:lnTo>
                    <a:pt x="0" y="0"/>
                  </a:lnTo>
                  <a:close/>
                </a:path>
              </a:pathLst>
            </a:custGeom>
            <a:blipFill>
              <a:blip r:embed="rId5"/>
              <a:stretch>
                <a:fillRect/>
              </a:stretch>
            </a:blipFill>
          </p:spPr>
          <p:txBody>
            <a:bodyPr/>
            <a:lstStyle/>
            <a:p>
              <a:endParaRPr lang="en-CA"/>
            </a:p>
          </p:txBody>
        </p:sp>
        <p:sp>
          <p:nvSpPr>
            <p:cNvPr id="15" name="Freeform 15">
              <a:extLst>
                <a:ext uri="{FF2B5EF4-FFF2-40B4-BE49-F238E27FC236}">
                  <a16:creationId xmlns:a16="http://schemas.microsoft.com/office/drawing/2014/main" id="{0B8F13C0-6120-8BD2-2E38-0AE6417BC4BE}"/>
                </a:ext>
              </a:extLst>
            </p:cNvPr>
            <p:cNvSpPr/>
            <p:nvPr/>
          </p:nvSpPr>
          <p:spPr>
            <a:xfrm>
              <a:off x="8254255" y="129772"/>
              <a:ext cx="2222627" cy="2895931"/>
            </a:xfrm>
            <a:custGeom>
              <a:avLst/>
              <a:gdLst/>
              <a:ahLst/>
              <a:cxnLst/>
              <a:rect l="l" t="t" r="r" b="b"/>
              <a:pathLst>
                <a:path w="2222627" h="2895931">
                  <a:moveTo>
                    <a:pt x="0" y="0"/>
                  </a:moveTo>
                  <a:lnTo>
                    <a:pt x="2222627" y="0"/>
                  </a:lnTo>
                  <a:lnTo>
                    <a:pt x="2222627" y="2895931"/>
                  </a:lnTo>
                  <a:lnTo>
                    <a:pt x="0" y="2895931"/>
                  </a:lnTo>
                  <a:lnTo>
                    <a:pt x="0" y="0"/>
                  </a:lnTo>
                  <a:close/>
                </a:path>
              </a:pathLst>
            </a:custGeom>
            <a:blipFill>
              <a:blip r:embed="rId6"/>
              <a:stretch>
                <a:fillRect/>
              </a:stretch>
            </a:blipFill>
          </p:spPr>
          <p:txBody>
            <a:bodyPr/>
            <a:lstStyle/>
            <a:p>
              <a:endParaRPr lang="en-CA"/>
            </a:p>
          </p:txBody>
        </p:sp>
        <p:sp>
          <p:nvSpPr>
            <p:cNvPr id="16" name="Freeform 16">
              <a:extLst>
                <a:ext uri="{FF2B5EF4-FFF2-40B4-BE49-F238E27FC236}">
                  <a16:creationId xmlns:a16="http://schemas.microsoft.com/office/drawing/2014/main" id="{6AF7B535-F4A2-D4C1-F764-1E5D5E221C2D}"/>
                </a:ext>
              </a:extLst>
            </p:cNvPr>
            <p:cNvSpPr/>
            <p:nvPr/>
          </p:nvSpPr>
          <p:spPr>
            <a:xfrm>
              <a:off x="10332953" y="246679"/>
              <a:ext cx="2647021" cy="2779024"/>
            </a:xfrm>
            <a:custGeom>
              <a:avLst/>
              <a:gdLst/>
              <a:ahLst/>
              <a:cxnLst/>
              <a:rect l="l" t="t" r="r" b="b"/>
              <a:pathLst>
                <a:path w="2647021" h="2779024">
                  <a:moveTo>
                    <a:pt x="0" y="0"/>
                  </a:moveTo>
                  <a:lnTo>
                    <a:pt x="2647021" y="0"/>
                  </a:lnTo>
                  <a:lnTo>
                    <a:pt x="2647021" y="2779024"/>
                  </a:lnTo>
                  <a:lnTo>
                    <a:pt x="0" y="2779024"/>
                  </a:lnTo>
                  <a:lnTo>
                    <a:pt x="0" y="0"/>
                  </a:lnTo>
                  <a:close/>
                </a:path>
              </a:pathLst>
            </a:custGeom>
            <a:blipFill>
              <a:blip r:embed="rId3"/>
              <a:stretch>
                <a:fillRect/>
              </a:stretch>
            </a:blipFill>
          </p:spPr>
          <p:txBody>
            <a:bodyPr/>
            <a:lstStyle/>
            <a:p>
              <a:endParaRPr lang="en-CA"/>
            </a:p>
          </p:txBody>
        </p:sp>
      </p:grpSp>
      <p:sp>
        <p:nvSpPr>
          <p:cNvPr id="17" name="TextBox 16">
            <a:extLst>
              <a:ext uri="{FF2B5EF4-FFF2-40B4-BE49-F238E27FC236}">
                <a16:creationId xmlns:a16="http://schemas.microsoft.com/office/drawing/2014/main" id="{B9E91614-BEBD-A00E-5046-129F396E3D75}"/>
              </a:ext>
            </a:extLst>
          </p:cNvPr>
          <p:cNvSpPr txBox="1"/>
          <p:nvPr/>
        </p:nvSpPr>
        <p:spPr>
          <a:xfrm>
            <a:off x="1228299" y="2742893"/>
            <a:ext cx="15203606" cy="3724096"/>
          </a:xfrm>
          <a:prstGeom prst="rect">
            <a:avLst/>
          </a:prstGeom>
          <a:noFill/>
        </p:spPr>
        <p:txBody>
          <a:bodyPr wrap="square" rtlCol="0">
            <a:spAutoFit/>
          </a:bodyPr>
          <a:lstStyle/>
          <a:p>
            <a:pPr algn="ctr"/>
            <a:r>
              <a:rPr lang="en-US" sz="4000" b="1" spc="179">
                <a:solidFill>
                  <a:srgbClr val="1C0140"/>
                </a:solidFill>
                <a:latin typeface="Cooper BT Bold"/>
                <a:ea typeface="+mn-lt"/>
                <a:cs typeface="+mn-lt"/>
              </a:rPr>
              <a:t>Data Cleaning</a:t>
            </a:r>
          </a:p>
          <a:p>
            <a:r>
              <a:rPr lang="en-US" sz="3600" b="1" spc="179">
                <a:solidFill>
                  <a:srgbClr val="1C0140"/>
                </a:solidFill>
                <a:latin typeface="Cooper BT Bold"/>
                <a:ea typeface="+mn-lt"/>
                <a:cs typeface="+mn-lt"/>
              </a:rPr>
              <a:t>3. Incorrect Data:</a:t>
            </a:r>
          </a:p>
          <a:p>
            <a:pPr marL="914400" lvl="1" indent="-457200">
              <a:buFont typeface="Arial" panose="020B0604020202020204" pitchFamily="34" charset="0"/>
              <a:buChar char="•"/>
            </a:pPr>
            <a:r>
              <a:rPr lang="en-US" sz="3200" spc="179">
                <a:solidFill>
                  <a:srgbClr val="1C0140"/>
                </a:solidFill>
                <a:latin typeface="Cooper BT Bold"/>
                <a:ea typeface="+mn-lt"/>
                <a:cs typeface="+mn-lt"/>
              </a:rPr>
              <a:t>Borough and </a:t>
            </a:r>
            <a:r>
              <a:rPr lang="en-US" sz="3200" spc="179" err="1">
                <a:solidFill>
                  <a:srgbClr val="1C0140"/>
                </a:solidFill>
                <a:latin typeface="Cooper BT Bold"/>
                <a:ea typeface="+mn-lt"/>
                <a:cs typeface="+mn-lt"/>
              </a:rPr>
              <a:t>Victim_Race</a:t>
            </a:r>
            <a:r>
              <a:rPr lang="en-US" sz="3200" spc="179">
                <a:solidFill>
                  <a:srgbClr val="1C0140"/>
                </a:solidFill>
                <a:latin typeface="Cooper BT Bold"/>
                <a:ea typeface="+mn-lt"/>
                <a:cs typeface="+mn-lt"/>
              </a:rPr>
              <a:t> had null values which was not replaced by replacing missing values operator was replaced manually using Map operator.</a:t>
            </a:r>
          </a:p>
          <a:p>
            <a:pPr marL="914400" lvl="1" indent="-457200">
              <a:buFont typeface="Arial" panose="020B0604020202020204" pitchFamily="34" charset="0"/>
              <a:buChar char="•"/>
            </a:pPr>
            <a:r>
              <a:rPr lang="en-US" sz="3200" spc="179">
                <a:solidFill>
                  <a:srgbClr val="1C0140"/>
                </a:solidFill>
                <a:latin typeface="Cooper BT Bold"/>
                <a:ea typeface="+mn-lt"/>
                <a:cs typeface="+mn-lt"/>
              </a:rPr>
              <a:t>Same with Victim_Age_Group, had ‘-965’ as value in age column, replaced by the most occurring value in that column. </a:t>
            </a:r>
          </a:p>
        </p:txBody>
      </p:sp>
    </p:spTree>
    <p:extLst>
      <p:ext uri="{BB962C8B-B14F-4D97-AF65-F5344CB8AC3E}">
        <p14:creationId xmlns:p14="http://schemas.microsoft.com/office/powerpoint/2010/main" val="31553590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2D57A-CBF6-8FBA-A7E8-F52B21B3416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1723B5B-55D3-C7DA-6C94-1ABE7ACF555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grpSp>
        <p:nvGrpSpPr>
          <p:cNvPr id="3" name="Group 3">
            <a:extLst>
              <a:ext uri="{FF2B5EF4-FFF2-40B4-BE49-F238E27FC236}">
                <a16:creationId xmlns:a16="http://schemas.microsoft.com/office/drawing/2014/main" id="{2B02AD32-F0B6-98E1-AE0C-2CCE25A565DF}"/>
              </a:ext>
            </a:extLst>
          </p:cNvPr>
          <p:cNvGrpSpPr/>
          <p:nvPr/>
        </p:nvGrpSpPr>
        <p:grpSpPr>
          <a:xfrm>
            <a:off x="0" y="459455"/>
            <a:ext cx="18006137" cy="8798845"/>
            <a:chOff x="0" y="0"/>
            <a:chExt cx="24008182" cy="11731793"/>
          </a:xfrm>
        </p:grpSpPr>
        <p:grpSp>
          <p:nvGrpSpPr>
            <p:cNvPr id="4" name="Group 4">
              <a:extLst>
                <a:ext uri="{FF2B5EF4-FFF2-40B4-BE49-F238E27FC236}">
                  <a16:creationId xmlns:a16="http://schemas.microsoft.com/office/drawing/2014/main" id="{A1C95A92-7367-B819-EAC7-608F1AAC9E73}"/>
                </a:ext>
              </a:extLst>
            </p:cNvPr>
            <p:cNvGrpSpPr/>
            <p:nvPr/>
          </p:nvGrpSpPr>
          <p:grpSpPr>
            <a:xfrm>
              <a:off x="362874" y="1187004"/>
              <a:ext cx="23282434" cy="10544789"/>
              <a:chOff x="0" y="-38100"/>
              <a:chExt cx="3876776" cy="1755821"/>
            </a:xfrm>
          </p:grpSpPr>
          <p:sp>
            <p:nvSpPr>
              <p:cNvPr id="5" name="Freeform 5">
                <a:extLst>
                  <a:ext uri="{FF2B5EF4-FFF2-40B4-BE49-F238E27FC236}">
                    <a16:creationId xmlns:a16="http://schemas.microsoft.com/office/drawing/2014/main" id="{20C2A877-C30A-CBFB-39B6-CE537D91E50A}"/>
                  </a:ext>
                </a:extLst>
              </p:cNvPr>
              <p:cNvSpPr/>
              <p:nvPr/>
            </p:nvSpPr>
            <p:spPr>
              <a:xfrm>
                <a:off x="0" y="0"/>
                <a:ext cx="3876776" cy="1717721"/>
              </a:xfrm>
              <a:custGeom>
                <a:avLst/>
                <a:gdLst/>
                <a:ahLst/>
                <a:cxnLst/>
                <a:rect l="l" t="t" r="r" b="b"/>
                <a:pathLst>
                  <a:path w="3876776" h="1717721">
                    <a:moveTo>
                      <a:pt x="52596" y="0"/>
                    </a:moveTo>
                    <a:lnTo>
                      <a:pt x="3824180" y="0"/>
                    </a:lnTo>
                    <a:cubicBezTo>
                      <a:pt x="3853228" y="0"/>
                      <a:pt x="3876776" y="23548"/>
                      <a:pt x="3876776" y="52596"/>
                    </a:cubicBezTo>
                    <a:lnTo>
                      <a:pt x="3876776" y="1665125"/>
                    </a:lnTo>
                    <a:cubicBezTo>
                      <a:pt x="3876776" y="1694173"/>
                      <a:pt x="3853228" y="1717721"/>
                      <a:pt x="3824180" y="1717721"/>
                    </a:cubicBezTo>
                    <a:lnTo>
                      <a:pt x="52596" y="1717721"/>
                    </a:lnTo>
                    <a:cubicBezTo>
                      <a:pt x="38647" y="1717721"/>
                      <a:pt x="25269" y="1712180"/>
                      <a:pt x="15405" y="1702316"/>
                    </a:cubicBezTo>
                    <a:cubicBezTo>
                      <a:pt x="5541" y="1692452"/>
                      <a:pt x="0" y="1679074"/>
                      <a:pt x="0" y="1665125"/>
                    </a:cubicBezTo>
                    <a:lnTo>
                      <a:pt x="0" y="52596"/>
                    </a:lnTo>
                    <a:cubicBezTo>
                      <a:pt x="0" y="23548"/>
                      <a:pt x="23548" y="0"/>
                      <a:pt x="52596" y="0"/>
                    </a:cubicBezTo>
                    <a:close/>
                  </a:path>
                </a:pathLst>
              </a:custGeom>
              <a:solidFill>
                <a:srgbClr val="9FCDFF"/>
              </a:solidFill>
            </p:spPr>
            <p:txBody>
              <a:bodyPr/>
              <a:lstStyle/>
              <a:p>
                <a:endParaRPr lang="en-US"/>
              </a:p>
              <a:p>
                <a:endParaRPr lang="en-CA"/>
              </a:p>
              <a:p>
                <a:endParaRPr lang="en-CA"/>
              </a:p>
              <a:p>
                <a:endParaRPr lang="en-CA"/>
              </a:p>
              <a:p>
                <a:endParaRPr lang="en-CA"/>
              </a:p>
              <a:p>
                <a:endParaRPr lang="en-CA"/>
              </a:p>
              <a:p>
                <a:endParaRPr lang="en-CA"/>
              </a:p>
              <a:p>
                <a:endParaRPr lang="en-CA"/>
              </a:p>
            </p:txBody>
          </p:sp>
          <p:sp>
            <p:nvSpPr>
              <p:cNvPr id="6" name="TextBox 6">
                <a:extLst>
                  <a:ext uri="{FF2B5EF4-FFF2-40B4-BE49-F238E27FC236}">
                    <a16:creationId xmlns:a16="http://schemas.microsoft.com/office/drawing/2014/main" id="{24D845FE-B9EC-84FF-7D08-7F6EE4F55C32}"/>
                  </a:ext>
                </a:extLst>
              </p:cNvPr>
              <p:cNvSpPr txBox="1"/>
              <p:nvPr/>
            </p:nvSpPr>
            <p:spPr>
              <a:xfrm>
                <a:off x="0" y="-38100"/>
                <a:ext cx="3876776" cy="1755821"/>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a:extLst>
                <a:ext uri="{FF2B5EF4-FFF2-40B4-BE49-F238E27FC236}">
                  <a16:creationId xmlns:a16="http://schemas.microsoft.com/office/drawing/2014/main" id="{2964AE87-D9F1-F19B-87F4-1BDA8D3F0E00}"/>
                </a:ext>
              </a:extLst>
            </p:cNvPr>
            <p:cNvGrpSpPr/>
            <p:nvPr/>
          </p:nvGrpSpPr>
          <p:grpSpPr>
            <a:xfrm>
              <a:off x="3900598" y="0"/>
              <a:ext cx="16206987" cy="2907012"/>
              <a:chOff x="0" y="0"/>
              <a:chExt cx="2698638" cy="484049"/>
            </a:xfrm>
          </p:grpSpPr>
          <p:sp>
            <p:nvSpPr>
              <p:cNvPr id="8" name="Freeform 8">
                <a:extLst>
                  <a:ext uri="{FF2B5EF4-FFF2-40B4-BE49-F238E27FC236}">
                    <a16:creationId xmlns:a16="http://schemas.microsoft.com/office/drawing/2014/main" id="{6A712F99-4AB0-80DC-10DE-480AA697440F}"/>
                  </a:ext>
                </a:extLst>
              </p:cNvPr>
              <p:cNvSpPr/>
              <p:nvPr/>
            </p:nvSpPr>
            <p:spPr>
              <a:xfrm>
                <a:off x="0" y="0"/>
                <a:ext cx="2698638" cy="484049"/>
              </a:xfrm>
              <a:custGeom>
                <a:avLst/>
                <a:gdLst/>
                <a:ahLst/>
                <a:cxnLst/>
                <a:rect l="l" t="t" r="r" b="b"/>
                <a:pathLst>
                  <a:path w="2698638" h="484049">
                    <a:moveTo>
                      <a:pt x="49112" y="0"/>
                    </a:moveTo>
                    <a:lnTo>
                      <a:pt x="2649525" y="0"/>
                    </a:lnTo>
                    <a:cubicBezTo>
                      <a:pt x="2676649" y="0"/>
                      <a:pt x="2698638" y="21988"/>
                      <a:pt x="2698638" y="49112"/>
                    </a:cubicBezTo>
                    <a:lnTo>
                      <a:pt x="2698638" y="434936"/>
                    </a:lnTo>
                    <a:cubicBezTo>
                      <a:pt x="2698638" y="447962"/>
                      <a:pt x="2693463" y="460454"/>
                      <a:pt x="2684253" y="469664"/>
                    </a:cubicBezTo>
                    <a:cubicBezTo>
                      <a:pt x="2675043" y="478875"/>
                      <a:pt x="2662551" y="484049"/>
                      <a:pt x="2649525" y="484049"/>
                    </a:cubicBezTo>
                    <a:lnTo>
                      <a:pt x="49112" y="484049"/>
                    </a:lnTo>
                    <a:cubicBezTo>
                      <a:pt x="21988" y="484049"/>
                      <a:pt x="0" y="462060"/>
                      <a:pt x="0" y="434936"/>
                    </a:cubicBezTo>
                    <a:lnTo>
                      <a:pt x="0" y="49112"/>
                    </a:lnTo>
                    <a:cubicBezTo>
                      <a:pt x="0" y="21988"/>
                      <a:pt x="21988" y="0"/>
                      <a:pt x="49112" y="0"/>
                    </a:cubicBezTo>
                    <a:close/>
                  </a:path>
                </a:pathLst>
              </a:custGeom>
              <a:solidFill>
                <a:srgbClr val="0F2F76"/>
              </a:solidFill>
            </p:spPr>
            <p:txBody>
              <a:bodyPr/>
              <a:lstStyle/>
              <a:p>
                <a:endParaRPr lang="en-CA"/>
              </a:p>
            </p:txBody>
          </p:sp>
          <p:sp>
            <p:nvSpPr>
              <p:cNvPr id="9" name="TextBox 9">
                <a:extLst>
                  <a:ext uri="{FF2B5EF4-FFF2-40B4-BE49-F238E27FC236}">
                    <a16:creationId xmlns:a16="http://schemas.microsoft.com/office/drawing/2014/main" id="{936BB77A-32CA-D28D-C1AA-BE827734D590}"/>
                  </a:ext>
                </a:extLst>
              </p:cNvPr>
              <p:cNvSpPr txBox="1"/>
              <p:nvPr/>
            </p:nvSpPr>
            <p:spPr>
              <a:xfrm>
                <a:off x="0" y="-38100"/>
                <a:ext cx="2698638" cy="522149"/>
              </a:xfrm>
              <a:prstGeom prst="rect">
                <a:avLst/>
              </a:prstGeom>
            </p:spPr>
            <p:txBody>
              <a:bodyPr lIns="50800" tIns="50800" rIns="50800" bIns="50800" rtlCol="0" anchor="ctr"/>
              <a:lstStyle/>
              <a:p>
                <a:pPr algn="ctr">
                  <a:lnSpc>
                    <a:spcPts val="2659"/>
                  </a:lnSpc>
                </a:pPr>
                <a:endParaRPr/>
              </a:p>
            </p:txBody>
          </p:sp>
        </p:grpSp>
        <p:sp>
          <p:nvSpPr>
            <p:cNvPr id="10" name="TextBox 10">
              <a:extLst>
                <a:ext uri="{FF2B5EF4-FFF2-40B4-BE49-F238E27FC236}">
                  <a16:creationId xmlns:a16="http://schemas.microsoft.com/office/drawing/2014/main" id="{0B2A2EDC-355D-698D-C670-630B432831BA}"/>
                </a:ext>
              </a:extLst>
            </p:cNvPr>
            <p:cNvSpPr txBox="1"/>
            <p:nvPr/>
          </p:nvSpPr>
          <p:spPr>
            <a:xfrm>
              <a:off x="0" y="700560"/>
              <a:ext cx="24008182" cy="1591617"/>
            </a:xfrm>
            <a:prstGeom prst="rect">
              <a:avLst/>
            </a:prstGeom>
          </p:spPr>
          <p:txBody>
            <a:bodyPr lIns="0" tIns="0" rIns="0" bIns="0" rtlCol="0" anchor="t">
              <a:spAutoFit/>
            </a:bodyPr>
            <a:lstStyle/>
            <a:p>
              <a:pPr algn="ctr">
                <a:lnSpc>
                  <a:spcPts val="9134"/>
                </a:lnSpc>
              </a:pPr>
              <a:r>
                <a:rPr lang="en-US" sz="8304" spc="614">
                  <a:solidFill>
                    <a:srgbClr val="FFFFFF"/>
                  </a:solidFill>
                  <a:latin typeface="TAN St. Canard"/>
                  <a:ea typeface="TAN St. Canard"/>
                  <a:cs typeface="TAN St. Canard"/>
                  <a:sym typeface="TAN St. Canard"/>
                </a:rPr>
                <a:t>Data Preparation</a:t>
              </a:r>
            </a:p>
          </p:txBody>
        </p:sp>
      </p:grpSp>
      <p:sp>
        <p:nvSpPr>
          <p:cNvPr id="17" name="TextBox 16">
            <a:extLst>
              <a:ext uri="{FF2B5EF4-FFF2-40B4-BE49-F238E27FC236}">
                <a16:creationId xmlns:a16="http://schemas.microsoft.com/office/drawing/2014/main" id="{65372369-2559-05A7-AB48-0172ABC0B310}"/>
              </a:ext>
            </a:extLst>
          </p:cNvPr>
          <p:cNvSpPr txBox="1"/>
          <p:nvPr/>
        </p:nvSpPr>
        <p:spPr>
          <a:xfrm>
            <a:off x="1228299" y="2742893"/>
            <a:ext cx="15203606" cy="5016758"/>
          </a:xfrm>
          <a:prstGeom prst="rect">
            <a:avLst/>
          </a:prstGeom>
          <a:noFill/>
        </p:spPr>
        <p:txBody>
          <a:bodyPr wrap="square" rtlCol="0">
            <a:spAutoFit/>
          </a:bodyPr>
          <a:lstStyle/>
          <a:p>
            <a:pPr algn="ctr"/>
            <a:r>
              <a:rPr lang="en-US" sz="4000" b="1" spc="179">
                <a:solidFill>
                  <a:srgbClr val="1C0140"/>
                </a:solidFill>
                <a:latin typeface="Cooper BT Bold"/>
                <a:ea typeface="+mn-lt"/>
                <a:cs typeface="+mn-lt"/>
              </a:rPr>
              <a:t>Construct Data</a:t>
            </a:r>
          </a:p>
          <a:p>
            <a:pPr algn="ctr"/>
            <a:endParaRPr lang="en-US" sz="4000" b="1" spc="179">
              <a:solidFill>
                <a:srgbClr val="1C0140"/>
              </a:solidFill>
              <a:latin typeface="Cooper BT Bold"/>
              <a:ea typeface="+mn-lt"/>
              <a:cs typeface="+mn-lt"/>
            </a:endParaRPr>
          </a:p>
          <a:p>
            <a:pPr marL="914400" lvl="1" indent="-457200">
              <a:buFont typeface="Arial" panose="020B0604020202020204" pitchFamily="34" charset="0"/>
              <a:buChar char="•"/>
            </a:pPr>
            <a:r>
              <a:rPr lang="en-US" sz="3200" b="1" spc="179">
                <a:solidFill>
                  <a:srgbClr val="1C0140"/>
                </a:solidFill>
                <a:latin typeface="Cooper BT Bold"/>
                <a:ea typeface="+mn-lt"/>
                <a:cs typeface="+mn-lt"/>
              </a:rPr>
              <a:t>Constructed 3 new attributes from existing 4 attributes.</a:t>
            </a:r>
          </a:p>
          <a:p>
            <a:pPr marL="457200" indent="-457200">
              <a:buFont typeface="Arial" panose="020B0604020202020204" pitchFamily="34" charset="0"/>
              <a:buChar char="•"/>
            </a:pPr>
            <a:endParaRPr lang="en-US" sz="3200" b="1" spc="179">
              <a:solidFill>
                <a:srgbClr val="1C0140"/>
              </a:solidFill>
              <a:latin typeface="Cooper BT Bold"/>
              <a:ea typeface="+mn-lt"/>
              <a:cs typeface="+mn-lt"/>
            </a:endParaRPr>
          </a:p>
          <a:p>
            <a:pPr marL="971550" lvl="1" indent="-514350">
              <a:buFont typeface="+mj-lt"/>
              <a:buAutoNum type="arabicPeriod"/>
            </a:pPr>
            <a:r>
              <a:rPr lang="en-US" sz="3600" spc="179">
                <a:solidFill>
                  <a:srgbClr val="1C0140"/>
                </a:solidFill>
                <a:latin typeface="Cooper BT Bold"/>
                <a:ea typeface="+mn-lt"/>
                <a:cs typeface="+mn-lt"/>
              </a:rPr>
              <a:t> </a:t>
            </a:r>
            <a:r>
              <a:rPr lang="en-US" sz="3600" spc="179" err="1">
                <a:solidFill>
                  <a:srgbClr val="1C0140"/>
                </a:solidFill>
                <a:latin typeface="Cooper BT Bold"/>
                <a:ea typeface="+mn-lt"/>
                <a:cs typeface="+mn-lt"/>
              </a:rPr>
              <a:t>AgeGroup_Victim</a:t>
            </a:r>
            <a:r>
              <a:rPr lang="en-US" sz="3600" spc="179">
                <a:solidFill>
                  <a:srgbClr val="1C0140"/>
                </a:solidFill>
                <a:latin typeface="Cooper BT Bold"/>
                <a:ea typeface="+mn-lt"/>
                <a:cs typeface="+mn-lt"/>
              </a:rPr>
              <a:t> </a:t>
            </a:r>
            <a:r>
              <a:rPr lang="en-US" sz="3200" spc="179">
                <a:solidFill>
                  <a:srgbClr val="1C0140"/>
                </a:solidFill>
                <a:latin typeface="Cooper BT Bold"/>
                <a:ea typeface="+mn-lt"/>
                <a:cs typeface="+mn-lt"/>
              </a:rPr>
              <a:t>from Victim_Age_Group.</a:t>
            </a:r>
          </a:p>
          <a:p>
            <a:pPr marL="971550" lvl="1" indent="-514350">
              <a:buFont typeface="+mj-lt"/>
              <a:buAutoNum type="arabicPeriod"/>
            </a:pPr>
            <a:r>
              <a:rPr lang="en-US" sz="3600" spc="179" err="1">
                <a:solidFill>
                  <a:srgbClr val="1C0140"/>
                </a:solidFill>
                <a:latin typeface="Cooper BT Bold"/>
                <a:ea typeface="+mn-lt"/>
                <a:cs typeface="+mn-lt"/>
              </a:rPr>
              <a:t>Time_Group</a:t>
            </a:r>
            <a:r>
              <a:rPr lang="en-US" sz="3600" spc="179">
                <a:solidFill>
                  <a:srgbClr val="1C0140"/>
                </a:solidFill>
                <a:latin typeface="Cooper BT Bold"/>
                <a:ea typeface="+mn-lt"/>
                <a:cs typeface="+mn-lt"/>
              </a:rPr>
              <a:t> </a:t>
            </a:r>
            <a:r>
              <a:rPr lang="en-US" sz="3200" spc="179">
                <a:solidFill>
                  <a:srgbClr val="1C0140"/>
                </a:solidFill>
                <a:latin typeface="Cooper BT Bold"/>
                <a:ea typeface="+mn-lt"/>
                <a:cs typeface="+mn-lt"/>
              </a:rPr>
              <a:t>from </a:t>
            </a:r>
            <a:r>
              <a:rPr lang="en-US" sz="3200" spc="179" err="1">
                <a:solidFill>
                  <a:srgbClr val="1C0140"/>
                </a:solidFill>
                <a:latin typeface="Cooper BT Bold"/>
                <a:ea typeface="+mn-lt"/>
                <a:cs typeface="+mn-lt"/>
              </a:rPr>
              <a:t>Start_Time</a:t>
            </a:r>
            <a:r>
              <a:rPr lang="en-US" sz="3200" spc="179">
                <a:solidFill>
                  <a:srgbClr val="1C0140"/>
                </a:solidFill>
                <a:latin typeface="Cooper BT Bold"/>
                <a:ea typeface="+mn-lt"/>
                <a:cs typeface="+mn-lt"/>
              </a:rPr>
              <a:t>.</a:t>
            </a:r>
          </a:p>
          <a:p>
            <a:pPr marL="971550" lvl="1" indent="-514350">
              <a:buFont typeface="+mj-lt"/>
              <a:buAutoNum type="arabicPeriod"/>
            </a:pPr>
            <a:r>
              <a:rPr lang="en-US" sz="3600" spc="179">
                <a:solidFill>
                  <a:srgbClr val="1C0140"/>
                </a:solidFill>
                <a:latin typeface="Cooper BT Bold"/>
                <a:ea typeface="+mn-lt"/>
                <a:cs typeface="+mn-lt"/>
              </a:rPr>
              <a:t>Location </a:t>
            </a:r>
            <a:r>
              <a:rPr lang="en-US" sz="3200" spc="179">
                <a:solidFill>
                  <a:srgbClr val="1C0140"/>
                </a:solidFill>
                <a:latin typeface="Cooper BT Bold"/>
                <a:ea typeface="+mn-lt"/>
                <a:cs typeface="+mn-lt"/>
              </a:rPr>
              <a:t>from Longitude and Latitude.</a:t>
            </a:r>
          </a:p>
          <a:p>
            <a:pPr marL="971550" lvl="1" indent="-514350">
              <a:buFont typeface="+mj-lt"/>
              <a:buAutoNum type="arabicPeriod"/>
            </a:pPr>
            <a:endParaRPr lang="en-US" sz="3600" spc="179">
              <a:solidFill>
                <a:srgbClr val="1C0140"/>
              </a:solidFill>
              <a:latin typeface="Cooper BT Bold"/>
              <a:ea typeface="+mn-lt"/>
              <a:cs typeface="+mn-lt"/>
            </a:endParaRPr>
          </a:p>
          <a:p>
            <a:pPr marL="1028700" lvl="1" indent="-571500">
              <a:buFont typeface="Arial" panose="020B0604020202020204" pitchFamily="34" charset="0"/>
              <a:buChar char="•"/>
            </a:pPr>
            <a:r>
              <a:rPr lang="en-US" sz="3200" spc="179">
                <a:solidFill>
                  <a:srgbClr val="1C0140"/>
                </a:solidFill>
                <a:latin typeface="Cooper BT Bold"/>
                <a:ea typeface="+mn-lt"/>
                <a:cs typeface="+mn-lt"/>
              </a:rPr>
              <a:t>The old attributes were removed from the data. </a:t>
            </a:r>
          </a:p>
        </p:txBody>
      </p:sp>
      <p:grpSp>
        <p:nvGrpSpPr>
          <p:cNvPr id="24" name="Group 12">
            <a:extLst>
              <a:ext uri="{FF2B5EF4-FFF2-40B4-BE49-F238E27FC236}">
                <a16:creationId xmlns:a16="http://schemas.microsoft.com/office/drawing/2014/main" id="{5503462F-6B92-FBB7-A21F-8DA3882ADF35}"/>
              </a:ext>
            </a:extLst>
          </p:cNvPr>
          <p:cNvGrpSpPr/>
          <p:nvPr/>
        </p:nvGrpSpPr>
        <p:grpSpPr>
          <a:xfrm>
            <a:off x="4616989" y="8438470"/>
            <a:ext cx="9277081" cy="2585325"/>
            <a:chOff x="0" y="0"/>
            <a:chExt cx="12369442" cy="3447100"/>
          </a:xfrm>
        </p:grpSpPr>
        <p:sp>
          <p:nvSpPr>
            <p:cNvPr id="19" name="Freeform 13">
              <a:extLst>
                <a:ext uri="{FF2B5EF4-FFF2-40B4-BE49-F238E27FC236}">
                  <a16:creationId xmlns:a16="http://schemas.microsoft.com/office/drawing/2014/main" id="{7CC416C1-8431-095C-2FEB-ED200758163B}"/>
                </a:ext>
              </a:extLst>
            </p:cNvPr>
            <p:cNvSpPr/>
            <p:nvPr/>
          </p:nvSpPr>
          <p:spPr>
            <a:xfrm>
              <a:off x="0" y="0"/>
              <a:ext cx="2858844" cy="3163313"/>
            </a:xfrm>
            <a:custGeom>
              <a:avLst/>
              <a:gdLst/>
              <a:ahLst/>
              <a:cxnLst/>
              <a:rect l="l" t="t" r="r" b="b"/>
              <a:pathLst>
                <a:path w="2858844" h="3163313">
                  <a:moveTo>
                    <a:pt x="0" y="0"/>
                  </a:moveTo>
                  <a:lnTo>
                    <a:pt x="2858844" y="0"/>
                  </a:lnTo>
                  <a:lnTo>
                    <a:pt x="2858844" y="3163313"/>
                  </a:lnTo>
                  <a:lnTo>
                    <a:pt x="0" y="3163313"/>
                  </a:lnTo>
                  <a:lnTo>
                    <a:pt x="0" y="0"/>
                  </a:lnTo>
                  <a:close/>
                </a:path>
              </a:pathLst>
            </a:custGeom>
            <a:blipFill>
              <a:blip r:embed="rId3"/>
              <a:stretch>
                <a:fillRect/>
              </a:stretch>
            </a:blipFill>
          </p:spPr>
          <p:txBody>
            <a:bodyPr/>
            <a:lstStyle/>
            <a:p>
              <a:endParaRPr lang="en-CA"/>
            </a:p>
          </p:txBody>
        </p:sp>
        <p:sp>
          <p:nvSpPr>
            <p:cNvPr id="20" name="Freeform 14">
              <a:extLst>
                <a:ext uri="{FF2B5EF4-FFF2-40B4-BE49-F238E27FC236}">
                  <a16:creationId xmlns:a16="http://schemas.microsoft.com/office/drawing/2014/main" id="{DEC65590-0BC8-6310-1203-FDF3B85EB834}"/>
                </a:ext>
              </a:extLst>
            </p:cNvPr>
            <p:cNvSpPr/>
            <p:nvPr/>
          </p:nvSpPr>
          <p:spPr>
            <a:xfrm>
              <a:off x="2581478" y="0"/>
              <a:ext cx="2486221" cy="3447100"/>
            </a:xfrm>
            <a:custGeom>
              <a:avLst/>
              <a:gdLst/>
              <a:ahLst/>
              <a:cxnLst/>
              <a:rect l="l" t="t" r="r" b="b"/>
              <a:pathLst>
                <a:path w="2486221" h="3447100">
                  <a:moveTo>
                    <a:pt x="0" y="0"/>
                  </a:moveTo>
                  <a:lnTo>
                    <a:pt x="2486221" y="0"/>
                  </a:lnTo>
                  <a:lnTo>
                    <a:pt x="2486221" y="3447100"/>
                  </a:lnTo>
                  <a:lnTo>
                    <a:pt x="0" y="3447100"/>
                  </a:lnTo>
                  <a:lnTo>
                    <a:pt x="0" y="0"/>
                  </a:lnTo>
                  <a:close/>
                </a:path>
              </a:pathLst>
            </a:custGeom>
            <a:blipFill>
              <a:blip r:embed="rId4"/>
              <a:stretch>
                <a:fillRect/>
              </a:stretch>
            </a:blipFill>
          </p:spPr>
          <p:txBody>
            <a:bodyPr/>
            <a:lstStyle/>
            <a:p>
              <a:endParaRPr lang="en-CA"/>
            </a:p>
          </p:txBody>
        </p:sp>
        <p:sp>
          <p:nvSpPr>
            <p:cNvPr id="21" name="Freeform 15">
              <a:extLst>
                <a:ext uri="{FF2B5EF4-FFF2-40B4-BE49-F238E27FC236}">
                  <a16:creationId xmlns:a16="http://schemas.microsoft.com/office/drawing/2014/main" id="{30B5B4BF-5647-DE47-8AFE-1B845B032394}"/>
                </a:ext>
              </a:extLst>
            </p:cNvPr>
            <p:cNvSpPr/>
            <p:nvPr/>
          </p:nvSpPr>
          <p:spPr>
            <a:xfrm flipH="1">
              <a:off x="4102982" y="11575"/>
              <a:ext cx="3038693" cy="3169432"/>
            </a:xfrm>
            <a:custGeom>
              <a:avLst/>
              <a:gdLst/>
              <a:ahLst/>
              <a:cxnLst/>
              <a:rect l="l" t="t" r="r" b="b"/>
              <a:pathLst>
                <a:path w="3038693" h="3169432">
                  <a:moveTo>
                    <a:pt x="3038693" y="0"/>
                  </a:moveTo>
                  <a:lnTo>
                    <a:pt x="0" y="0"/>
                  </a:lnTo>
                  <a:lnTo>
                    <a:pt x="0" y="3169432"/>
                  </a:lnTo>
                  <a:lnTo>
                    <a:pt x="3038693" y="3169432"/>
                  </a:lnTo>
                  <a:lnTo>
                    <a:pt x="3038693" y="0"/>
                  </a:lnTo>
                  <a:close/>
                </a:path>
              </a:pathLst>
            </a:custGeom>
            <a:blipFill>
              <a:blip r:embed="rId5"/>
              <a:stretch>
                <a:fillRect/>
              </a:stretch>
            </a:blipFill>
          </p:spPr>
          <p:txBody>
            <a:bodyPr/>
            <a:lstStyle/>
            <a:p>
              <a:endParaRPr lang="en-CA"/>
            </a:p>
          </p:txBody>
        </p:sp>
        <p:sp>
          <p:nvSpPr>
            <p:cNvPr id="22" name="Freeform 16">
              <a:extLst>
                <a:ext uri="{FF2B5EF4-FFF2-40B4-BE49-F238E27FC236}">
                  <a16:creationId xmlns:a16="http://schemas.microsoft.com/office/drawing/2014/main" id="{F793E767-EC84-100A-2BFF-669115E6E881}"/>
                </a:ext>
              </a:extLst>
            </p:cNvPr>
            <p:cNvSpPr/>
            <p:nvPr/>
          </p:nvSpPr>
          <p:spPr>
            <a:xfrm>
              <a:off x="6459249" y="66573"/>
              <a:ext cx="2693061" cy="3030167"/>
            </a:xfrm>
            <a:custGeom>
              <a:avLst/>
              <a:gdLst/>
              <a:ahLst/>
              <a:cxnLst/>
              <a:rect l="l" t="t" r="r" b="b"/>
              <a:pathLst>
                <a:path w="2693061" h="3030167">
                  <a:moveTo>
                    <a:pt x="0" y="0"/>
                  </a:moveTo>
                  <a:lnTo>
                    <a:pt x="2693061" y="0"/>
                  </a:lnTo>
                  <a:lnTo>
                    <a:pt x="2693061" y="3030167"/>
                  </a:lnTo>
                  <a:lnTo>
                    <a:pt x="0" y="3030167"/>
                  </a:lnTo>
                  <a:lnTo>
                    <a:pt x="0" y="0"/>
                  </a:lnTo>
                  <a:close/>
                </a:path>
              </a:pathLst>
            </a:custGeom>
            <a:blipFill>
              <a:blip r:embed="rId6"/>
              <a:stretch>
                <a:fillRect/>
              </a:stretch>
            </a:blipFill>
          </p:spPr>
          <p:txBody>
            <a:bodyPr/>
            <a:lstStyle/>
            <a:p>
              <a:endParaRPr lang="en-CA"/>
            </a:p>
          </p:txBody>
        </p:sp>
        <p:sp>
          <p:nvSpPr>
            <p:cNvPr id="23" name="Freeform 17">
              <a:extLst>
                <a:ext uri="{FF2B5EF4-FFF2-40B4-BE49-F238E27FC236}">
                  <a16:creationId xmlns:a16="http://schemas.microsoft.com/office/drawing/2014/main" id="{81A30ACC-C141-0739-71AD-98BB4510665F}"/>
                </a:ext>
              </a:extLst>
            </p:cNvPr>
            <p:cNvSpPr/>
            <p:nvPr/>
          </p:nvSpPr>
          <p:spPr>
            <a:xfrm>
              <a:off x="8932121" y="11575"/>
              <a:ext cx="3437321" cy="2517837"/>
            </a:xfrm>
            <a:custGeom>
              <a:avLst/>
              <a:gdLst/>
              <a:ahLst/>
              <a:cxnLst/>
              <a:rect l="l" t="t" r="r" b="b"/>
              <a:pathLst>
                <a:path w="3437321" h="2517837">
                  <a:moveTo>
                    <a:pt x="0" y="0"/>
                  </a:moveTo>
                  <a:lnTo>
                    <a:pt x="3437321" y="0"/>
                  </a:lnTo>
                  <a:lnTo>
                    <a:pt x="3437321" y="2517837"/>
                  </a:lnTo>
                  <a:lnTo>
                    <a:pt x="0" y="2517837"/>
                  </a:lnTo>
                  <a:lnTo>
                    <a:pt x="0" y="0"/>
                  </a:lnTo>
                  <a:close/>
                </a:path>
              </a:pathLst>
            </a:custGeom>
            <a:blipFill>
              <a:blip r:embed="rId7"/>
              <a:stretch>
                <a:fillRect/>
              </a:stretch>
            </a:blipFill>
          </p:spPr>
          <p:txBody>
            <a:bodyPr/>
            <a:lstStyle/>
            <a:p>
              <a:endParaRPr lang="en-CA"/>
            </a:p>
          </p:txBody>
        </p:sp>
      </p:grpSp>
    </p:spTree>
    <p:extLst>
      <p:ext uri="{BB962C8B-B14F-4D97-AF65-F5344CB8AC3E}">
        <p14:creationId xmlns:p14="http://schemas.microsoft.com/office/powerpoint/2010/main" val="2648487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grpSp>
        <p:nvGrpSpPr>
          <p:cNvPr id="3" name="Group 3"/>
          <p:cNvGrpSpPr/>
          <p:nvPr/>
        </p:nvGrpSpPr>
        <p:grpSpPr>
          <a:xfrm>
            <a:off x="224806" y="541426"/>
            <a:ext cx="17838388" cy="8716874"/>
            <a:chOff x="0" y="0"/>
            <a:chExt cx="23784518" cy="11622498"/>
          </a:xfrm>
        </p:grpSpPr>
        <p:grpSp>
          <p:nvGrpSpPr>
            <p:cNvPr id="4" name="Group 4"/>
            <p:cNvGrpSpPr/>
            <p:nvPr/>
          </p:nvGrpSpPr>
          <p:grpSpPr>
            <a:xfrm>
              <a:off x="359494" y="1402628"/>
              <a:ext cx="23065531" cy="10219870"/>
              <a:chOff x="0" y="0"/>
              <a:chExt cx="3876776" cy="1717721"/>
            </a:xfrm>
          </p:grpSpPr>
          <p:sp>
            <p:nvSpPr>
              <p:cNvPr id="5" name="Freeform 5"/>
              <p:cNvSpPr/>
              <p:nvPr/>
            </p:nvSpPr>
            <p:spPr>
              <a:xfrm>
                <a:off x="0" y="0"/>
                <a:ext cx="3876776" cy="1717721"/>
              </a:xfrm>
              <a:custGeom>
                <a:avLst/>
                <a:gdLst/>
                <a:ahLst/>
                <a:cxnLst/>
                <a:rect l="l" t="t" r="r" b="b"/>
                <a:pathLst>
                  <a:path w="3876776" h="1717721">
                    <a:moveTo>
                      <a:pt x="52596" y="0"/>
                    </a:moveTo>
                    <a:lnTo>
                      <a:pt x="3824180" y="0"/>
                    </a:lnTo>
                    <a:cubicBezTo>
                      <a:pt x="3853228" y="0"/>
                      <a:pt x="3876776" y="23548"/>
                      <a:pt x="3876776" y="52596"/>
                    </a:cubicBezTo>
                    <a:lnTo>
                      <a:pt x="3876776" y="1665125"/>
                    </a:lnTo>
                    <a:cubicBezTo>
                      <a:pt x="3876776" y="1694173"/>
                      <a:pt x="3853228" y="1717721"/>
                      <a:pt x="3824180" y="1717721"/>
                    </a:cubicBezTo>
                    <a:lnTo>
                      <a:pt x="52596" y="1717721"/>
                    </a:lnTo>
                    <a:cubicBezTo>
                      <a:pt x="38647" y="1717721"/>
                      <a:pt x="25269" y="1712180"/>
                      <a:pt x="15405" y="1702316"/>
                    </a:cubicBezTo>
                    <a:cubicBezTo>
                      <a:pt x="5541" y="1692452"/>
                      <a:pt x="0" y="1679074"/>
                      <a:pt x="0" y="1665125"/>
                    </a:cubicBezTo>
                    <a:lnTo>
                      <a:pt x="0" y="52596"/>
                    </a:lnTo>
                    <a:cubicBezTo>
                      <a:pt x="0" y="23548"/>
                      <a:pt x="23548" y="0"/>
                      <a:pt x="52596" y="0"/>
                    </a:cubicBezTo>
                    <a:close/>
                  </a:path>
                </a:pathLst>
              </a:custGeom>
              <a:solidFill>
                <a:srgbClr val="9FCDFF"/>
              </a:solidFill>
            </p:spPr>
            <p:txBody>
              <a:bodyPr/>
              <a:lstStyle/>
              <a:p>
                <a:endParaRPr lang="en-CA"/>
              </a:p>
            </p:txBody>
          </p:sp>
          <p:sp>
            <p:nvSpPr>
              <p:cNvPr id="6" name="TextBox 6"/>
              <p:cNvSpPr txBox="1"/>
              <p:nvPr/>
            </p:nvSpPr>
            <p:spPr>
              <a:xfrm>
                <a:off x="0" y="-38100"/>
                <a:ext cx="3876776" cy="1755821"/>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5527170" y="0"/>
              <a:ext cx="12730179" cy="2879930"/>
              <a:chOff x="0" y="0"/>
              <a:chExt cx="2139645" cy="484049"/>
            </a:xfrm>
          </p:grpSpPr>
          <p:sp>
            <p:nvSpPr>
              <p:cNvPr id="8" name="Freeform 8"/>
              <p:cNvSpPr/>
              <p:nvPr/>
            </p:nvSpPr>
            <p:spPr>
              <a:xfrm>
                <a:off x="0" y="0"/>
                <a:ext cx="2139645" cy="484049"/>
              </a:xfrm>
              <a:custGeom>
                <a:avLst/>
                <a:gdLst/>
                <a:ahLst/>
                <a:cxnLst/>
                <a:rect l="l" t="t" r="r" b="b"/>
                <a:pathLst>
                  <a:path w="2139645" h="484049">
                    <a:moveTo>
                      <a:pt x="61943" y="0"/>
                    </a:moveTo>
                    <a:lnTo>
                      <a:pt x="2077702" y="0"/>
                    </a:lnTo>
                    <a:cubicBezTo>
                      <a:pt x="2111912" y="0"/>
                      <a:pt x="2139645" y="27733"/>
                      <a:pt x="2139645" y="61943"/>
                    </a:cubicBezTo>
                    <a:lnTo>
                      <a:pt x="2139645" y="422106"/>
                    </a:lnTo>
                    <a:cubicBezTo>
                      <a:pt x="2139645" y="456316"/>
                      <a:pt x="2111912" y="484049"/>
                      <a:pt x="2077702" y="484049"/>
                    </a:cubicBezTo>
                    <a:lnTo>
                      <a:pt x="61943" y="484049"/>
                    </a:lnTo>
                    <a:cubicBezTo>
                      <a:pt x="27733" y="484049"/>
                      <a:pt x="0" y="456316"/>
                      <a:pt x="0" y="422106"/>
                    </a:cubicBezTo>
                    <a:lnTo>
                      <a:pt x="0" y="61943"/>
                    </a:lnTo>
                    <a:cubicBezTo>
                      <a:pt x="0" y="27733"/>
                      <a:pt x="27733" y="0"/>
                      <a:pt x="61943" y="0"/>
                    </a:cubicBezTo>
                    <a:close/>
                  </a:path>
                </a:pathLst>
              </a:custGeom>
              <a:solidFill>
                <a:srgbClr val="0F2F76"/>
              </a:solidFill>
            </p:spPr>
            <p:txBody>
              <a:bodyPr/>
              <a:lstStyle/>
              <a:p>
                <a:endParaRPr lang="en-CA"/>
              </a:p>
            </p:txBody>
          </p:sp>
          <p:sp>
            <p:nvSpPr>
              <p:cNvPr id="9" name="TextBox 9"/>
              <p:cNvSpPr txBox="1"/>
              <p:nvPr/>
            </p:nvSpPr>
            <p:spPr>
              <a:xfrm>
                <a:off x="0" y="-38100"/>
                <a:ext cx="2139645" cy="522149"/>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0" y="685307"/>
              <a:ext cx="23784518" cy="1585515"/>
            </a:xfrm>
            <a:prstGeom prst="rect">
              <a:avLst/>
            </a:prstGeom>
          </p:spPr>
          <p:txBody>
            <a:bodyPr lIns="0" tIns="0" rIns="0" bIns="0" rtlCol="0" anchor="t">
              <a:spAutoFit/>
            </a:bodyPr>
            <a:lstStyle/>
            <a:p>
              <a:pPr algn="ctr">
                <a:lnSpc>
                  <a:spcPts val="9049"/>
                </a:lnSpc>
              </a:pPr>
              <a:r>
                <a:rPr lang="en-US" sz="8226" spc="608">
                  <a:solidFill>
                    <a:srgbClr val="FFFFFF"/>
                  </a:solidFill>
                  <a:latin typeface="TAN St. Canard"/>
                  <a:ea typeface="TAN St. Canard"/>
                  <a:cs typeface="TAN St. Canard"/>
                  <a:sym typeface="TAN St. Canard"/>
                </a:rPr>
                <a:t>Members</a:t>
              </a:r>
            </a:p>
          </p:txBody>
        </p:sp>
      </p:grpSp>
      <p:grpSp>
        <p:nvGrpSpPr>
          <p:cNvPr id="11" name="Group 11"/>
          <p:cNvGrpSpPr/>
          <p:nvPr/>
        </p:nvGrpSpPr>
        <p:grpSpPr>
          <a:xfrm>
            <a:off x="4276510" y="8121249"/>
            <a:ext cx="9734981" cy="2274102"/>
            <a:chOff x="0" y="0"/>
            <a:chExt cx="12979974" cy="3032136"/>
          </a:xfrm>
        </p:grpSpPr>
        <p:sp>
          <p:nvSpPr>
            <p:cNvPr id="12" name="Freeform 12"/>
            <p:cNvSpPr/>
            <p:nvPr/>
          </p:nvSpPr>
          <p:spPr>
            <a:xfrm>
              <a:off x="0" y="246679"/>
              <a:ext cx="2647021" cy="2779024"/>
            </a:xfrm>
            <a:custGeom>
              <a:avLst/>
              <a:gdLst/>
              <a:ahLst/>
              <a:cxnLst/>
              <a:rect l="l" t="t" r="r" b="b"/>
              <a:pathLst>
                <a:path w="2647021" h="2779024">
                  <a:moveTo>
                    <a:pt x="0" y="0"/>
                  </a:moveTo>
                  <a:lnTo>
                    <a:pt x="2647021" y="0"/>
                  </a:lnTo>
                  <a:lnTo>
                    <a:pt x="2647021" y="2779024"/>
                  </a:lnTo>
                  <a:lnTo>
                    <a:pt x="0" y="2779024"/>
                  </a:lnTo>
                  <a:lnTo>
                    <a:pt x="0" y="0"/>
                  </a:lnTo>
                  <a:close/>
                </a:path>
              </a:pathLst>
            </a:custGeom>
            <a:blipFill>
              <a:blip r:embed="rId3"/>
              <a:stretch>
                <a:fillRect/>
              </a:stretch>
            </a:blipFill>
          </p:spPr>
          <p:txBody>
            <a:bodyPr/>
            <a:lstStyle/>
            <a:p>
              <a:endParaRPr lang="en-CA"/>
            </a:p>
          </p:txBody>
        </p:sp>
        <p:sp>
          <p:nvSpPr>
            <p:cNvPr id="13" name="Freeform 13"/>
            <p:cNvSpPr/>
            <p:nvPr/>
          </p:nvSpPr>
          <p:spPr>
            <a:xfrm>
              <a:off x="2369114" y="0"/>
              <a:ext cx="2689094" cy="3025703"/>
            </a:xfrm>
            <a:custGeom>
              <a:avLst/>
              <a:gdLst/>
              <a:ahLst/>
              <a:cxnLst/>
              <a:rect l="l" t="t" r="r" b="b"/>
              <a:pathLst>
                <a:path w="2689094" h="3025703">
                  <a:moveTo>
                    <a:pt x="0" y="0"/>
                  </a:moveTo>
                  <a:lnTo>
                    <a:pt x="2689094" y="0"/>
                  </a:lnTo>
                  <a:lnTo>
                    <a:pt x="2689094" y="3025703"/>
                  </a:lnTo>
                  <a:lnTo>
                    <a:pt x="0" y="3025703"/>
                  </a:lnTo>
                  <a:lnTo>
                    <a:pt x="0" y="0"/>
                  </a:lnTo>
                  <a:close/>
                </a:path>
              </a:pathLst>
            </a:custGeom>
            <a:blipFill>
              <a:blip r:embed="rId4"/>
              <a:stretch>
                <a:fillRect/>
              </a:stretch>
            </a:blipFill>
          </p:spPr>
          <p:txBody>
            <a:bodyPr/>
            <a:lstStyle/>
            <a:p>
              <a:endParaRPr lang="en-CA"/>
            </a:p>
          </p:txBody>
        </p:sp>
        <p:sp>
          <p:nvSpPr>
            <p:cNvPr id="14" name="Freeform 14"/>
            <p:cNvSpPr/>
            <p:nvPr/>
          </p:nvSpPr>
          <p:spPr>
            <a:xfrm>
              <a:off x="4813867" y="129772"/>
              <a:ext cx="3738955" cy="2902364"/>
            </a:xfrm>
            <a:custGeom>
              <a:avLst/>
              <a:gdLst/>
              <a:ahLst/>
              <a:cxnLst/>
              <a:rect l="l" t="t" r="r" b="b"/>
              <a:pathLst>
                <a:path w="3738955" h="2902364">
                  <a:moveTo>
                    <a:pt x="0" y="0"/>
                  </a:moveTo>
                  <a:lnTo>
                    <a:pt x="3738955" y="0"/>
                  </a:lnTo>
                  <a:lnTo>
                    <a:pt x="3738955" y="2902364"/>
                  </a:lnTo>
                  <a:lnTo>
                    <a:pt x="0" y="2902364"/>
                  </a:lnTo>
                  <a:lnTo>
                    <a:pt x="0" y="0"/>
                  </a:lnTo>
                  <a:close/>
                </a:path>
              </a:pathLst>
            </a:custGeom>
            <a:blipFill>
              <a:blip r:embed="rId5"/>
              <a:stretch>
                <a:fillRect/>
              </a:stretch>
            </a:blipFill>
          </p:spPr>
          <p:txBody>
            <a:bodyPr/>
            <a:lstStyle/>
            <a:p>
              <a:endParaRPr lang="en-CA"/>
            </a:p>
          </p:txBody>
        </p:sp>
        <p:sp>
          <p:nvSpPr>
            <p:cNvPr id="15" name="Freeform 15"/>
            <p:cNvSpPr/>
            <p:nvPr/>
          </p:nvSpPr>
          <p:spPr>
            <a:xfrm>
              <a:off x="8254255" y="129772"/>
              <a:ext cx="2222627" cy="2895931"/>
            </a:xfrm>
            <a:custGeom>
              <a:avLst/>
              <a:gdLst/>
              <a:ahLst/>
              <a:cxnLst/>
              <a:rect l="l" t="t" r="r" b="b"/>
              <a:pathLst>
                <a:path w="2222627" h="2895931">
                  <a:moveTo>
                    <a:pt x="0" y="0"/>
                  </a:moveTo>
                  <a:lnTo>
                    <a:pt x="2222627" y="0"/>
                  </a:lnTo>
                  <a:lnTo>
                    <a:pt x="2222627" y="2895931"/>
                  </a:lnTo>
                  <a:lnTo>
                    <a:pt x="0" y="2895931"/>
                  </a:lnTo>
                  <a:lnTo>
                    <a:pt x="0" y="0"/>
                  </a:lnTo>
                  <a:close/>
                </a:path>
              </a:pathLst>
            </a:custGeom>
            <a:blipFill>
              <a:blip r:embed="rId6"/>
              <a:stretch>
                <a:fillRect/>
              </a:stretch>
            </a:blipFill>
          </p:spPr>
          <p:txBody>
            <a:bodyPr/>
            <a:lstStyle/>
            <a:p>
              <a:endParaRPr lang="en-CA"/>
            </a:p>
          </p:txBody>
        </p:sp>
        <p:sp>
          <p:nvSpPr>
            <p:cNvPr id="16" name="Freeform 16"/>
            <p:cNvSpPr/>
            <p:nvPr/>
          </p:nvSpPr>
          <p:spPr>
            <a:xfrm>
              <a:off x="10332953" y="246679"/>
              <a:ext cx="2647021" cy="2779024"/>
            </a:xfrm>
            <a:custGeom>
              <a:avLst/>
              <a:gdLst/>
              <a:ahLst/>
              <a:cxnLst/>
              <a:rect l="l" t="t" r="r" b="b"/>
              <a:pathLst>
                <a:path w="2647021" h="2779024">
                  <a:moveTo>
                    <a:pt x="0" y="0"/>
                  </a:moveTo>
                  <a:lnTo>
                    <a:pt x="2647021" y="0"/>
                  </a:lnTo>
                  <a:lnTo>
                    <a:pt x="2647021" y="2779024"/>
                  </a:lnTo>
                  <a:lnTo>
                    <a:pt x="0" y="2779024"/>
                  </a:lnTo>
                  <a:lnTo>
                    <a:pt x="0" y="0"/>
                  </a:lnTo>
                  <a:close/>
                </a:path>
              </a:pathLst>
            </a:custGeom>
            <a:blipFill>
              <a:blip r:embed="rId3"/>
              <a:stretch>
                <a:fillRect/>
              </a:stretch>
            </a:blipFill>
          </p:spPr>
          <p:txBody>
            <a:bodyPr/>
            <a:lstStyle/>
            <a:p>
              <a:endParaRPr lang="en-CA"/>
            </a:p>
          </p:txBody>
        </p:sp>
      </p:grpSp>
      <p:sp>
        <p:nvSpPr>
          <p:cNvPr id="17" name="TextBox 17"/>
          <p:cNvSpPr txBox="1"/>
          <p:nvPr/>
        </p:nvSpPr>
        <p:spPr>
          <a:xfrm>
            <a:off x="1028700" y="2651092"/>
            <a:ext cx="15704533" cy="3874307"/>
          </a:xfrm>
          <a:prstGeom prst="rect">
            <a:avLst/>
          </a:prstGeom>
        </p:spPr>
        <p:txBody>
          <a:bodyPr lIns="0" tIns="0" rIns="0" bIns="0" rtlCol="0" anchor="t">
            <a:spAutoFit/>
          </a:bodyPr>
          <a:lstStyle/>
          <a:p>
            <a:pPr algn="ctr">
              <a:lnSpc>
                <a:spcPts val="3799"/>
              </a:lnSpc>
            </a:pPr>
            <a:endParaRPr/>
          </a:p>
          <a:p>
            <a:pPr algn="l">
              <a:lnSpc>
                <a:spcPts val="3799"/>
              </a:lnSpc>
            </a:pPr>
            <a:r>
              <a:rPr lang="en-US" sz="3454" b="1" spc="207">
                <a:solidFill>
                  <a:srgbClr val="1C0140"/>
                </a:solidFill>
                <a:latin typeface="Cooper BT Bold"/>
                <a:ea typeface="Cooper BT Bold"/>
                <a:cs typeface="Cooper BT Bold"/>
                <a:sym typeface="Cooper BT Bold"/>
              </a:rPr>
              <a:t> </a:t>
            </a:r>
          </a:p>
          <a:p>
            <a:pPr marL="5220724" lvl="7" indent="-652591" algn="l">
              <a:lnSpc>
                <a:spcPts val="3799"/>
              </a:lnSpc>
              <a:buAutoNum type="arabicPeriod"/>
            </a:pPr>
            <a:r>
              <a:rPr lang="en-US" sz="3454" b="1" spc="207">
                <a:solidFill>
                  <a:srgbClr val="1C0140"/>
                </a:solidFill>
                <a:latin typeface="Cooper BT Bold"/>
                <a:ea typeface="Cooper BT Bold"/>
                <a:cs typeface="Cooper BT Bold"/>
                <a:sym typeface="Cooper BT Bold"/>
              </a:rPr>
              <a:t>Ved Patel (041095249) </a:t>
            </a:r>
          </a:p>
          <a:p>
            <a:pPr marL="5220724" lvl="7" indent="-652591" algn="l">
              <a:lnSpc>
                <a:spcPts val="3799"/>
              </a:lnSpc>
              <a:buAutoNum type="arabicPeriod"/>
            </a:pPr>
            <a:r>
              <a:rPr lang="en-US" sz="3454" b="1" spc="207">
                <a:solidFill>
                  <a:srgbClr val="1C0140"/>
                </a:solidFill>
                <a:latin typeface="Cooper BT Bold"/>
                <a:ea typeface="Cooper BT Bold"/>
                <a:cs typeface="Cooper BT Bold"/>
                <a:sym typeface="Cooper BT Bold"/>
              </a:rPr>
              <a:t>Isha Gadani (041085940) </a:t>
            </a:r>
          </a:p>
          <a:p>
            <a:pPr marL="5220724" lvl="7" indent="-652591" algn="l">
              <a:lnSpc>
                <a:spcPts val="3799"/>
              </a:lnSpc>
              <a:buAutoNum type="arabicPeriod"/>
            </a:pPr>
            <a:r>
              <a:rPr lang="en-US" sz="3454" b="1" spc="207">
                <a:solidFill>
                  <a:srgbClr val="1C0140"/>
                </a:solidFill>
                <a:latin typeface="Cooper BT Bold"/>
                <a:ea typeface="Cooper BT Bold"/>
                <a:cs typeface="Cooper BT Bold"/>
                <a:sym typeface="Cooper BT Bold"/>
              </a:rPr>
              <a:t>Guntas Singh Chugh (041091309) </a:t>
            </a:r>
          </a:p>
          <a:p>
            <a:pPr marL="5220724" lvl="7" indent="-652591" algn="l">
              <a:lnSpc>
                <a:spcPts val="3799"/>
              </a:lnSpc>
              <a:buAutoNum type="arabicPeriod"/>
            </a:pPr>
            <a:r>
              <a:rPr lang="en-US" sz="3454" b="1" spc="207">
                <a:solidFill>
                  <a:srgbClr val="1C0140"/>
                </a:solidFill>
                <a:latin typeface="Cooper BT Bold"/>
                <a:ea typeface="Cooper BT Bold"/>
                <a:cs typeface="Cooper BT Bold"/>
                <a:sym typeface="Cooper BT Bold"/>
              </a:rPr>
              <a:t>Prince Khakhriya (041133835)</a:t>
            </a:r>
          </a:p>
          <a:p>
            <a:pPr marL="5220724" lvl="7" indent="-652591" algn="l">
              <a:lnSpc>
                <a:spcPts val="3799"/>
              </a:lnSpc>
              <a:buAutoNum type="arabicPeriod"/>
            </a:pPr>
            <a:r>
              <a:rPr lang="en-US" sz="3454" b="1" spc="207">
                <a:solidFill>
                  <a:srgbClr val="1C0140"/>
                </a:solidFill>
                <a:latin typeface="Cooper BT Bold"/>
                <a:ea typeface="Cooper BT Bold"/>
                <a:cs typeface="Cooper BT Bold"/>
                <a:sym typeface="Cooper BT Bold"/>
              </a:rPr>
              <a:t>Hamza El Sousi (040982818) </a:t>
            </a:r>
          </a:p>
          <a:p>
            <a:pPr marL="5220724" lvl="7" indent="-652591" algn="l">
              <a:lnSpc>
                <a:spcPts val="3799"/>
              </a:lnSpc>
              <a:spcBef>
                <a:spcPct val="0"/>
              </a:spcBef>
              <a:buAutoNum type="arabicPeriod"/>
            </a:pPr>
            <a:r>
              <a:rPr lang="en-US" sz="3454" b="1" spc="207">
                <a:solidFill>
                  <a:srgbClr val="1C0140"/>
                </a:solidFill>
                <a:latin typeface="Cooper BT Bold"/>
                <a:ea typeface="Cooper BT Bold"/>
                <a:cs typeface="Cooper BT Bold"/>
                <a:sym typeface="Cooper BT Bold"/>
              </a:rPr>
              <a:t>Mansi Joshi (041091664)</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70C7B-BB57-231C-4F8F-806762A3DA0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A3F5292-AA21-1F38-F11A-A9367A423FA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grpSp>
        <p:nvGrpSpPr>
          <p:cNvPr id="3" name="Group 3">
            <a:extLst>
              <a:ext uri="{FF2B5EF4-FFF2-40B4-BE49-F238E27FC236}">
                <a16:creationId xmlns:a16="http://schemas.microsoft.com/office/drawing/2014/main" id="{8214165B-74EB-32C8-B569-75DCF1B3DF3E}"/>
              </a:ext>
            </a:extLst>
          </p:cNvPr>
          <p:cNvGrpSpPr/>
          <p:nvPr/>
        </p:nvGrpSpPr>
        <p:grpSpPr>
          <a:xfrm>
            <a:off x="0" y="459455"/>
            <a:ext cx="18006137" cy="8798845"/>
            <a:chOff x="0" y="0"/>
            <a:chExt cx="24008182" cy="11731793"/>
          </a:xfrm>
        </p:grpSpPr>
        <p:grpSp>
          <p:nvGrpSpPr>
            <p:cNvPr id="4" name="Group 4">
              <a:extLst>
                <a:ext uri="{FF2B5EF4-FFF2-40B4-BE49-F238E27FC236}">
                  <a16:creationId xmlns:a16="http://schemas.microsoft.com/office/drawing/2014/main" id="{2060CD14-A5E8-DDFF-F30B-EB32087A4B42}"/>
                </a:ext>
              </a:extLst>
            </p:cNvPr>
            <p:cNvGrpSpPr/>
            <p:nvPr/>
          </p:nvGrpSpPr>
          <p:grpSpPr>
            <a:xfrm>
              <a:off x="362874" y="1187004"/>
              <a:ext cx="23282434" cy="10544789"/>
              <a:chOff x="0" y="-38100"/>
              <a:chExt cx="3876776" cy="1755821"/>
            </a:xfrm>
          </p:grpSpPr>
          <p:sp>
            <p:nvSpPr>
              <p:cNvPr id="5" name="Freeform 5">
                <a:extLst>
                  <a:ext uri="{FF2B5EF4-FFF2-40B4-BE49-F238E27FC236}">
                    <a16:creationId xmlns:a16="http://schemas.microsoft.com/office/drawing/2014/main" id="{E32AD21E-9D8F-3F14-C00E-E4116C1C89C8}"/>
                  </a:ext>
                </a:extLst>
              </p:cNvPr>
              <p:cNvSpPr/>
              <p:nvPr/>
            </p:nvSpPr>
            <p:spPr>
              <a:xfrm>
                <a:off x="0" y="0"/>
                <a:ext cx="3876776" cy="1717721"/>
              </a:xfrm>
              <a:custGeom>
                <a:avLst/>
                <a:gdLst/>
                <a:ahLst/>
                <a:cxnLst/>
                <a:rect l="l" t="t" r="r" b="b"/>
                <a:pathLst>
                  <a:path w="3876776" h="1717721">
                    <a:moveTo>
                      <a:pt x="52596" y="0"/>
                    </a:moveTo>
                    <a:lnTo>
                      <a:pt x="3824180" y="0"/>
                    </a:lnTo>
                    <a:cubicBezTo>
                      <a:pt x="3853228" y="0"/>
                      <a:pt x="3876776" y="23548"/>
                      <a:pt x="3876776" y="52596"/>
                    </a:cubicBezTo>
                    <a:lnTo>
                      <a:pt x="3876776" y="1665125"/>
                    </a:lnTo>
                    <a:cubicBezTo>
                      <a:pt x="3876776" y="1694173"/>
                      <a:pt x="3853228" y="1717721"/>
                      <a:pt x="3824180" y="1717721"/>
                    </a:cubicBezTo>
                    <a:lnTo>
                      <a:pt x="52596" y="1717721"/>
                    </a:lnTo>
                    <a:cubicBezTo>
                      <a:pt x="38647" y="1717721"/>
                      <a:pt x="25269" y="1712180"/>
                      <a:pt x="15405" y="1702316"/>
                    </a:cubicBezTo>
                    <a:cubicBezTo>
                      <a:pt x="5541" y="1692452"/>
                      <a:pt x="0" y="1679074"/>
                      <a:pt x="0" y="1665125"/>
                    </a:cubicBezTo>
                    <a:lnTo>
                      <a:pt x="0" y="52596"/>
                    </a:lnTo>
                    <a:cubicBezTo>
                      <a:pt x="0" y="23548"/>
                      <a:pt x="23548" y="0"/>
                      <a:pt x="52596" y="0"/>
                    </a:cubicBezTo>
                    <a:close/>
                  </a:path>
                </a:pathLst>
              </a:custGeom>
              <a:solidFill>
                <a:srgbClr val="9FCDFF"/>
              </a:solidFill>
            </p:spPr>
            <p:txBody>
              <a:bodyPr/>
              <a:lstStyle/>
              <a:p>
                <a:endParaRPr lang="en-US"/>
              </a:p>
              <a:p>
                <a:endParaRPr lang="en-CA"/>
              </a:p>
              <a:p>
                <a:endParaRPr lang="en-CA"/>
              </a:p>
              <a:p>
                <a:endParaRPr lang="en-CA"/>
              </a:p>
              <a:p>
                <a:endParaRPr lang="en-CA"/>
              </a:p>
              <a:p>
                <a:endParaRPr lang="en-CA"/>
              </a:p>
              <a:p>
                <a:endParaRPr lang="en-CA"/>
              </a:p>
              <a:p>
                <a:endParaRPr lang="en-CA"/>
              </a:p>
            </p:txBody>
          </p:sp>
          <p:sp>
            <p:nvSpPr>
              <p:cNvPr id="6" name="TextBox 6">
                <a:extLst>
                  <a:ext uri="{FF2B5EF4-FFF2-40B4-BE49-F238E27FC236}">
                    <a16:creationId xmlns:a16="http://schemas.microsoft.com/office/drawing/2014/main" id="{E9A9D08C-A760-FA9A-A441-0C06787EA099}"/>
                  </a:ext>
                </a:extLst>
              </p:cNvPr>
              <p:cNvSpPr txBox="1"/>
              <p:nvPr/>
            </p:nvSpPr>
            <p:spPr>
              <a:xfrm>
                <a:off x="0" y="-38100"/>
                <a:ext cx="3876776" cy="1755821"/>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a:extLst>
                <a:ext uri="{FF2B5EF4-FFF2-40B4-BE49-F238E27FC236}">
                  <a16:creationId xmlns:a16="http://schemas.microsoft.com/office/drawing/2014/main" id="{99E4945F-5079-ECAA-D421-1495A41DA497}"/>
                </a:ext>
              </a:extLst>
            </p:cNvPr>
            <p:cNvGrpSpPr/>
            <p:nvPr/>
          </p:nvGrpSpPr>
          <p:grpSpPr>
            <a:xfrm>
              <a:off x="3900598" y="0"/>
              <a:ext cx="16206987" cy="2907012"/>
              <a:chOff x="0" y="0"/>
              <a:chExt cx="2698638" cy="484049"/>
            </a:xfrm>
          </p:grpSpPr>
          <p:sp>
            <p:nvSpPr>
              <p:cNvPr id="8" name="Freeform 8">
                <a:extLst>
                  <a:ext uri="{FF2B5EF4-FFF2-40B4-BE49-F238E27FC236}">
                    <a16:creationId xmlns:a16="http://schemas.microsoft.com/office/drawing/2014/main" id="{29BB3DE7-CE6D-1137-11BD-F549ECF37286}"/>
                  </a:ext>
                </a:extLst>
              </p:cNvPr>
              <p:cNvSpPr/>
              <p:nvPr/>
            </p:nvSpPr>
            <p:spPr>
              <a:xfrm>
                <a:off x="0" y="0"/>
                <a:ext cx="2698638" cy="484049"/>
              </a:xfrm>
              <a:custGeom>
                <a:avLst/>
                <a:gdLst/>
                <a:ahLst/>
                <a:cxnLst/>
                <a:rect l="l" t="t" r="r" b="b"/>
                <a:pathLst>
                  <a:path w="2698638" h="484049">
                    <a:moveTo>
                      <a:pt x="49112" y="0"/>
                    </a:moveTo>
                    <a:lnTo>
                      <a:pt x="2649525" y="0"/>
                    </a:lnTo>
                    <a:cubicBezTo>
                      <a:pt x="2676649" y="0"/>
                      <a:pt x="2698638" y="21988"/>
                      <a:pt x="2698638" y="49112"/>
                    </a:cubicBezTo>
                    <a:lnTo>
                      <a:pt x="2698638" y="434936"/>
                    </a:lnTo>
                    <a:cubicBezTo>
                      <a:pt x="2698638" y="447962"/>
                      <a:pt x="2693463" y="460454"/>
                      <a:pt x="2684253" y="469664"/>
                    </a:cubicBezTo>
                    <a:cubicBezTo>
                      <a:pt x="2675043" y="478875"/>
                      <a:pt x="2662551" y="484049"/>
                      <a:pt x="2649525" y="484049"/>
                    </a:cubicBezTo>
                    <a:lnTo>
                      <a:pt x="49112" y="484049"/>
                    </a:lnTo>
                    <a:cubicBezTo>
                      <a:pt x="21988" y="484049"/>
                      <a:pt x="0" y="462060"/>
                      <a:pt x="0" y="434936"/>
                    </a:cubicBezTo>
                    <a:lnTo>
                      <a:pt x="0" y="49112"/>
                    </a:lnTo>
                    <a:cubicBezTo>
                      <a:pt x="0" y="21988"/>
                      <a:pt x="21988" y="0"/>
                      <a:pt x="49112" y="0"/>
                    </a:cubicBezTo>
                    <a:close/>
                  </a:path>
                </a:pathLst>
              </a:custGeom>
              <a:solidFill>
                <a:srgbClr val="0F2F76"/>
              </a:solidFill>
            </p:spPr>
            <p:txBody>
              <a:bodyPr/>
              <a:lstStyle/>
              <a:p>
                <a:endParaRPr lang="en-CA"/>
              </a:p>
            </p:txBody>
          </p:sp>
          <p:sp>
            <p:nvSpPr>
              <p:cNvPr id="9" name="TextBox 9">
                <a:extLst>
                  <a:ext uri="{FF2B5EF4-FFF2-40B4-BE49-F238E27FC236}">
                    <a16:creationId xmlns:a16="http://schemas.microsoft.com/office/drawing/2014/main" id="{623560C7-689E-3006-7FFB-BDCDFFAFB5BE}"/>
                  </a:ext>
                </a:extLst>
              </p:cNvPr>
              <p:cNvSpPr txBox="1"/>
              <p:nvPr/>
            </p:nvSpPr>
            <p:spPr>
              <a:xfrm>
                <a:off x="0" y="-38100"/>
                <a:ext cx="2698638" cy="522149"/>
              </a:xfrm>
              <a:prstGeom prst="rect">
                <a:avLst/>
              </a:prstGeom>
            </p:spPr>
            <p:txBody>
              <a:bodyPr lIns="50800" tIns="50800" rIns="50800" bIns="50800" rtlCol="0" anchor="ctr"/>
              <a:lstStyle/>
              <a:p>
                <a:pPr algn="ctr">
                  <a:lnSpc>
                    <a:spcPts val="2659"/>
                  </a:lnSpc>
                </a:pPr>
                <a:endParaRPr/>
              </a:p>
            </p:txBody>
          </p:sp>
        </p:grpSp>
        <p:sp>
          <p:nvSpPr>
            <p:cNvPr id="10" name="TextBox 10">
              <a:extLst>
                <a:ext uri="{FF2B5EF4-FFF2-40B4-BE49-F238E27FC236}">
                  <a16:creationId xmlns:a16="http://schemas.microsoft.com/office/drawing/2014/main" id="{B7A892CF-060B-7DB0-CE5E-2386704F0A20}"/>
                </a:ext>
              </a:extLst>
            </p:cNvPr>
            <p:cNvSpPr txBox="1"/>
            <p:nvPr/>
          </p:nvSpPr>
          <p:spPr>
            <a:xfrm>
              <a:off x="0" y="700560"/>
              <a:ext cx="24008182" cy="1591617"/>
            </a:xfrm>
            <a:prstGeom prst="rect">
              <a:avLst/>
            </a:prstGeom>
          </p:spPr>
          <p:txBody>
            <a:bodyPr lIns="0" tIns="0" rIns="0" bIns="0" rtlCol="0" anchor="t">
              <a:spAutoFit/>
            </a:bodyPr>
            <a:lstStyle/>
            <a:p>
              <a:pPr algn="ctr">
                <a:lnSpc>
                  <a:spcPts val="9134"/>
                </a:lnSpc>
              </a:pPr>
              <a:r>
                <a:rPr lang="en-US" sz="8304" spc="614">
                  <a:solidFill>
                    <a:srgbClr val="FFFFFF"/>
                  </a:solidFill>
                  <a:latin typeface="TAN St. Canard"/>
                  <a:ea typeface="TAN St. Canard"/>
                  <a:cs typeface="TAN St. Canard"/>
                  <a:sym typeface="TAN St. Canard"/>
                </a:rPr>
                <a:t>Data Preparation</a:t>
              </a:r>
            </a:p>
          </p:txBody>
        </p:sp>
      </p:grpSp>
      <p:grpSp>
        <p:nvGrpSpPr>
          <p:cNvPr id="11" name="Group 11">
            <a:extLst>
              <a:ext uri="{FF2B5EF4-FFF2-40B4-BE49-F238E27FC236}">
                <a16:creationId xmlns:a16="http://schemas.microsoft.com/office/drawing/2014/main" id="{4EDD501F-6027-8BCD-C456-91100C0D9971}"/>
              </a:ext>
            </a:extLst>
          </p:cNvPr>
          <p:cNvGrpSpPr/>
          <p:nvPr/>
        </p:nvGrpSpPr>
        <p:grpSpPr>
          <a:xfrm>
            <a:off x="4276510" y="8121249"/>
            <a:ext cx="9734981" cy="2274102"/>
            <a:chOff x="0" y="0"/>
            <a:chExt cx="12979974" cy="3032136"/>
          </a:xfrm>
        </p:grpSpPr>
        <p:sp>
          <p:nvSpPr>
            <p:cNvPr id="12" name="Freeform 12">
              <a:extLst>
                <a:ext uri="{FF2B5EF4-FFF2-40B4-BE49-F238E27FC236}">
                  <a16:creationId xmlns:a16="http://schemas.microsoft.com/office/drawing/2014/main" id="{A7737883-17E6-9974-8507-F245960FCA2D}"/>
                </a:ext>
              </a:extLst>
            </p:cNvPr>
            <p:cNvSpPr/>
            <p:nvPr/>
          </p:nvSpPr>
          <p:spPr>
            <a:xfrm>
              <a:off x="0" y="246679"/>
              <a:ext cx="2647021" cy="2779024"/>
            </a:xfrm>
            <a:custGeom>
              <a:avLst/>
              <a:gdLst/>
              <a:ahLst/>
              <a:cxnLst/>
              <a:rect l="l" t="t" r="r" b="b"/>
              <a:pathLst>
                <a:path w="2647021" h="2779024">
                  <a:moveTo>
                    <a:pt x="0" y="0"/>
                  </a:moveTo>
                  <a:lnTo>
                    <a:pt x="2647021" y="0"/>
                  </a:lnTo>
                  <a:lnTo>
                    <a:pt x="2647021" y="2779024"/>
                  </a:lnTo>
                  <a:lnTo>
                    <a:pt x="0" y="2779024"/>
                  </a:lnTo>
                  <a:lnTo>
                    <a:pt x="0" y="0"/>
                  </a:lnTo>
                  <a:close/>
                </a:path>
              </a:pathLst>
            </a:custGeom>
            <a:blipFill>
              <a:blip r:embed="rId3"/>
              <a:stretch>
                <a:fillRect/>
              </a:stretch>
            </a:blipFill>
          </p:spPr>
          <p:txBody>
            <a:bodyPr/>
            <a:lstStyle/>
            <a:p>
              <a:endParaRPr lang="en-CA"/>
            </a:p>
          </p:txBody>
        </p:sp>
        <p:sp>
          <p:nvSpPr>
            <p:cNvPr id="13" name="Freeform 13">
              <a:extLst>
                <a:ext uri="{FF2B5EF4-FFF2-40B4-BE49-F238E27FC236}">
                  <a16:creationId xmlns:a16="http://schemas.microsoft.com/office/drawing/2014/main" id="{30E1F901-BAB2-9C6E-5A27-9593A023D0F3}"/>
                </a:ext>
              </a:extLst>
            </p:cNvPr>
            <p:cNvSpPr/>
            <p:nvPr/>
          </p:nvSpPr>
          <p:spPr>
            <a:xfrm>
              <a:off x="2369114" y="0"/>
              <a:ext cx="2689094" cy="3025703"/>
            </a:xfrm>
            <a:custGeom>
              <a:avLst/>
              <a:gdLst/>
              <a:ahLst/>
              <a:cxnLst/>
              <a:rect l="l" t="t" r="r" b="b"/>
              <a:pathLst>
                <a:path w="2689094" h="3025703">
                  <a:moveTo>
                    <a:pt x="0" y="0"/>
                  </a:moveTo>
                  <a:lnTo>
                    <a:pt x="2689094" y="0"/>
                  </a:lnTo>
                  <a:lnTo>
                    <a:pt x="2689094" y="3025703"/>
                  </a:lnTo>
                  <a:lnTo>
                    <a:pt x="0" y="3025703"/>
                  </a:lnTo>
                  <a:lnTo>
                    <a:pt x="0" y="0"/>
                  </a:lnTo>
                  <a:close/>
                </a:path>
              </a:pathLst>
            </a:custGeom>
            <a:blipFill>
              <a:blip r:embed="rId4"/>
              <a:stretch>
                <a:fillRect/>
              </a:stretch>
            </a:blipFill>
          </p:spPr>
          <p:txBody>
            <a:bodyPr/>
            <a:lstStyle/>
            <a:p>
              <a:endParaRPr lang="en-CA"/>
            </a:p>
          </p:txBody>
        </p:sp>
        <p:sp>
          <p:nvSpPr>
            <p:cNvPr id="14" name="Freeform 14">
              <a:extLst>
                <a:ext uri="{FF2B5EF4-FFF2-40B4-BE49-F238E27FC236}">
                  <a16:creationId xmlns:a16="http://schemas.microsoft.com/office/drawing/2014/main" id="{8F0B43AF-E718-ADDD-8AF6-12924766D315}"/>
                </a:ext>
              </a:extLst>
            </p:cNvPr>
            <p:cNvSpPr/>
            <p:nvPr/>
          </p:nvSpPr>
          <p:spPr>
            <a:xfrm>
              <a:off x="4813867" y="129772"/>
              <a:ext cx="3738955" cy="2902364"/>
            </a:xfrm>
            <a:custGeom>
              <a:avLst/>
              <a:gdLst/>
              <a:ahLst/>
              <a:cxnLst/>
              <a:rect l="l" t="t" r="r" b="b"/>
              <a:pathLst>
                <a:path w="3738955" h="2902364">
                  <a:moveTo>
                    <a:pt x="0" y="0"/>
                  </a:moveTo>
                  <a:lnTo>
                    <a:pt x="3738955" y="0"/>
                  </a:lnTo>
                  <a:lnTo>
                    <a:pt x="3738955" y="2902364"/>
                  </a:lnTo>
                  <a:lnTo>
                    <a:pt x="0" y="2902364"/>
                  </a:lnTo>
                  <a:lnTo>
                    <a:pt x="0" y="0"/>
                  </a:lnTo>
                  <a:close/>
                </a:path>
              </a:pathLst>
            </a:custGeom>
            <a:blipFill>
              <a:blip r:embed="rId5"/>
              <a:stretch>
                <a:fillRect/>
              </a:stretch>
            </a:blipFill>
          </p:spPr>
          <p:txBody>
            <a:bodyPr/>
            <a:lstStyle/>
            <a:p>
              <a:endParaRPr lang="en-CA"/>
            </a:p>
          </p:txBody>
        </p:sp>
        <p:sp>
          <p:nvSpPr>
            <p:cNvPr id="15" name="Freeform 15">
              <a:extLst>
                <a:ext uri="{FF2B5EF4-FFF2-40B4-BE49-F238E27FC236}">
                  <a16:creationId xmlns:a16="http://schemas.microsoft.com/office/drawing/2014/main" id="{086BDA0D-49DD-2716-8B94-CEC60429B39E}"/>
                </a:ext>
              </a:extLst>
            </p:cNvPr>
            <p:cNvSpPr/>
            <p:nvPr/>
          </p:nvSpPr>
          <p:spPr>
            <a:xfrm>
              <a:off x="8254255" y="129772"/>
              <a:ext cx="2222627" cy="2895931"/>
            </a:xfrm>
            <a:custGeom>
              <a:avLst/>
              <a:gdLst/>
              <a:ahLst/>
              <a:cxnLst/>
              <a:rect l="l" t="t" r="r" b="b"/>
              <a:pathLst>
                <a:path w="2222627" h="2895931">
                  <a:moveTo>
                    <a:pt x="0" y="0"/>
                  </a:moveTo>
                  <a:lnTo>
                    <a:pt x="2222627" y="0"/>
                  </a:lnTo>
                  <a:lnTo>
                    <a:pt x="2222627" y="2895931"/>
                  </a:lnTo>
                  <a:lnTo>
                    <a:pt x="0" y="2895931"/>
                  </a:lnTo>
                  <a:lnTo>
                    <a:pt x="0" y="0"/>
                  </a:lnTo>
                  <a:close/>
                </a:path>
              </a:pathLst>
            </a:custGeom>
            <a:blipFill>
              <a:blip r:embed="rId6"/>
              <a:stretch>
                <a:fillRect/>
              </a:stretch>
            </a:blipFill>
          </p:spPr>
          <p:txBody>
            <a:bodyPr/>
            <a:lstStyle/>
            <a:p>
              <a:endParaRPr lang="en-CA"/>
            </a:p>
          </p:txBody>
        </p:sp>
        <p:sp>
          <p:nvSpPr>
            <p:cNvPr id="16" name="Freeform 16">
              <a:extLst>
                <a:ext uri="{FF2B5EF4-FFF2-40B4-BE49-F238E27FC236}">
                  <a16:creationId xmlns:a16="http://schemas.microsoft.com/office/drawing/2014/main" id="{330473B5-C7B6-F758-9A96-58DC552A4017}"/>
                </a:ext>
              </a:extLst>
            </p:cNvPr>
            <p:cNvSpPr/>
            <p:nvPr/>
          </p:nvSpPr>
          <p:spPr>
            <a:xfrm>
              <a:off x="10332953" y="246679"/>
              <a:ext cx="2647021" cy="2779024"/>
            </a:xfrm>
            <a:custGeom>
              <a:avLst/>
              <a:gdLst/>
              <a:ahLst/>
              <a:cxnLst/>
              <a:rect l="l" t="t" r="r" b="b"/>
              <a:pathLst>
                <a:path w="2647021" h="2779024">
                  <a:moveTo>
                    <a:pt x="0" y="0"/>
                  </a:moveTo>
                  <a:lnTo>
                    <a:pt x="2647021" y="0"/>
                  </a:lnTo>
                  <a:lnTo>
                    <a:pt x="2647021" y="2779024"/>
                  </a:lnTo>
                  <a:lnTo>
                    <a:pt x="0" y="2779024"/>
                  </a:lnTo>
                  <a:lnTo>
                    <a:pt x="0" y="0"/>
                  </a:lnTo>
                  <a:close/>
                </a:path>
              </a:pathLst>
            </a:custGeom>
            <a:blipFill>
              <a:blip r:embed="rId3"/>
              <a:stretch>
                <a:fillRect/>
              </a:stretch>
            </a:blipFill>
          </p:spPr>
          <p:txBody>
            <a:bodyPr/>
            <a:lstStyle/>
            <a:p>
              <a:endParaRPr lang="en-CA"/>
            </a:p>
          </p:txBody>
        </p:sp>
      </p:grpSp>
      <p:sp>
        <p:nvSpPr>
          <p:cNvPr id="17" name="TextBox 16">
            <a:extLst>
              <a:ext uri="{FF2B5EF4-FFF2-40B4-BE49-F238E27FC236}">
                <a16:creationId xmlns:a16="http://schemas.microsoft.com/office/drawing/2014/main" id="{8C5DC6F6-0112-60F7-81A3-8DD2F8ABDD73}"/>
              </a:ext>
            </a:extLst>
          </p:cNvPr>
          <p:cNvSpPr txBox="1"/>
          <p:nvPr/>
        </p:nvSpPr>
        <p:spPr>
          <a:xfrm>
            <a:off x="1228299" y="2742893"/>
            <a:ext cx="15203606" cy="1754326"/>
          </a:xfrm>
          <a:prstGeom prst="rect">
            <a:avLst/>
          </a:prstGeom>
          <a:noFill/>
        </p:spPr>
        <p:txBody>
          <a:bodyPr wrap="square" rtlCol="0">
            <a:spAutoFit/>
          </a:bodyPr>
          <a:lstStyle/>
          <a:p>
            <a:pPr algn="ctr"/>
            <a:r>
              <a:rPr lang="en-US" sz="4000" b="1" spc="179">
                <a:solidFill>
                  <a:srgbClr val="1C0140"/>
                </a:solidFill>
                <a:latin typeface="Cooper BT Bold"/>
                <a:ea typeface="+mn-lt"/>
                <a:cs typeface="+mn-lt"/>
              </a:rPr>
              <a:t>Construct Data</a:t>
            </a:r>
          </a:p>
          <a:p>
            <a:endParaRPr lang="en-US" sz="3200" b="1" spc="179">
              <a:solidFill>
                <a:srgbClr val="1C0140"/>
              </a:solidFill>
              <a:latin typeface="Cooper BT Bold"/>
              <a:ea typeface="+mn-lt"/>
              <a:cs typeface="+mn-lt"/>
            </a:endParaRPr>
          </a:p>
          <a:p>
            <a:pPr marL="971550" lvl="1" indent="-514350">
              <a:buFont typeface="+mj-lt"/>
              <a:buAutoNum type="arabicPeriod"/>
            </a:pPr>
            <a:r>
              <a:rPr lang="en-US" sz="3600" spc="179">
                <a:solidFill>
                  <a:srgbClr val="1C0140"/>
                </a:solidFill>
                <a:latin typeface="Cooper BT Bold"/>
                <a:ea typeface="+mn-lt"/>
                <a:cs typeface="+mn-lt"/>
              </a:rPr>
              <a:t> </a:t>
            </a:r>
            <a:r>
              <a:rPr lang="en-US" sz="3600" spc="179" err="1">
                <a:solidFill>
                  <a:srgbClr val="1C0140"/>
                </a:solidFill>
                <a:latin typeface="Cooper BT Bold"/>
                <a:ea typeface="+mn-lt"/>
                <a:cs typeface="+mn-lt"/>
              </a:rPr>
              <a:t>AgeGroup_Victim</a:t>
            </a:r>
            <a:r>
              <a:rPr lang="en-US" sz="3600" spc="179">
                <a:solidFill>
                  <a:srgbClr val="1C0140"/>
                </a:solidFill>
                <a:latin typeface="Cooper BT Bold"/>
                <a:ea typeface="+mn-lt"/>
                <a:cs typeface="+mn-lt"/>
              </a:rPr>
              <a:t>:</a:t>
            </a:r>
            <a:endParaRPr lang="en-US" sz="3200" spc="179">
              <a:solidFill>
                <a:srgbClr val="1C0140"/>
              </a:solidFill>
              <a:latin typeface="Cooper BT Bold"/>
              <a:ea typeface="+mn-lt"/>
              <a:cs typeface="+mn-lt"/>
            </a:endParaRPr>
          </a:p>
        </p:txBody>
      </p:sp>
      <p:graphicFrame>
        <p:nvGraphicFramePr>
          <p:cNvPr id="18" name="Table 17">
            <a:extLst>
              <a:ext uri="{FF2B5EF4-FFF2-40B4-BE49-F238E27FC236}">
                <a16:creationId xmlns:a16="http://schemas.microsoft.com/office/drawing/2014/main" id="{615466FA-3083-9F1F-260B-128312E147D1}"/>
              </a:ext>
            </a:extLst>
          </p:cNvPr>
          <p:cNvGraphicFramePr>
            <a:graphicFrameLocks noGrp="1"/>
          </p:cNvGraphicFramePr>
          <p:nvPr>
            <p:extLst>
              <p:ext uri="{D42A27DB-BD31-4B8C-83A1-F6EECF244321}">
                <p14:modId xmlns:p14="http://schemas.microsoft.com/office/powerpoint/2010/main" val="1530563987"/>
              </p:ext>
            </p:extLst>
          </p:nvPr>
        </p:nvGraphicFramePr>
        <p:xfrm>
          <a:off x="2406555" y="4646403"/>
          <a:ext cx="12192000" cy="2975483"/>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4253433921"/>
                    </a:ext>
                  </a:extLst>
                </a:gridCol>
                <a:gridCol w="6096000">
                  <a:extLst>
                    <a:ext uri="{9D8B030D-6E8A-4147-A177-3AD203B41FA5}">
                      <a16:colId xmlns:a16="http://schemas.microsoft.com/office/drawing/2014/main" val="2899804712"/>
                    </a:ext>
                  </a:extLst>
                </a:gridCol>
              </a:tblGrid>
              <a:tr h="370840">
                <a:tc>
                  <a:txBody>
                    <a:bodyPr/>
                    <a:lstStyle/>
                    <a:p>
                      <a:pPr>
                        <a:lnSpc>
                          <a:spcPct val="107000"/>
                        </a:lnSpc>
                        <a:spcAft>
                          <a:spcPts val="800"/>
                        </a:spcAft>
                      </a:pPr>
                      <a:r>
                        <a:rPr lang="en-CA" sz="2800" b="0" kern="100">
                          <a:effectLst/>
                          <a:latin typeface="Cooper BT Bold"/>
                          <a:ea typeface="Aptos" panose="020B0004020202020204" pitchFamily="34" charset="0"/>
                          <a:cs typeface="Arial"/>
                        </a:rPr>
                        <a:t>Victim_Age_Group</a:t>
                      </a:r>
                      <a:endParaRPr lang="en-CA" sz="2800" b="0" kern="100" err="1">
                        <a:effectLst/>
                        <a:latin typeface="Cooper BT Bold"/>
                        <a:ea typeface="Aptos" panose="020B0004020202020204" pitchFamily="34" charset="0"/>
                        <a:cs typeface="Arial"/>
                      </a:endParaRPr>
                    </a:p>
                  </a:txBody>
                  <a:tcPr marL="68580" marR="68580" marT="0" marB="0"/>
                </a:tc>
                <a:tc>
                  <a:txBody>
                    <a:bodyPr/>
                    <a:lstStyle/>
                    <a:p>
                      <a:pPr>
                        <a:lnSpc>
                          <a:spcPct val="107000"/>
                        </a:lnSpc>
                        <a:spcAft>
                          <a:spcPts val="800"/>
                        </a:spcAft>
                      </a:pPr>
                      <a:r>
                        <a:rPr lang="en-CA" sz="2800" b="0" kern="100">
                          <a:effectLst/>
                          <a:latin typeface="Cooper BT Bold"/>
                          <a:ea typeface="Aptos" panose="020B0004020202020204" pitchFamily="34" charset="0"/>
                          <a:cs typeface="Arial"/>
                        </a:rPr>
                        <a:t>AgeGroup_Victim</a:t>
                      </a:r>
                      <a:endParaRPr lang="en-CA" sz="2800" b="0" kern="100" err="1">
                        <a:effectLst/>
                        <a:latin typeface="Cooper BT Bold"/>
                        <a:ea typeface="Aptos" panose="020B0004020202020204" pitchFamily="34" charset="0"/>
                        <a:cs typeface="Arial"/>
                      </a:endParaRPr>
                    </a:p>
                  </a:txBody>
                  <a:tcPr marL="68580" marR="68580" marT="0" marB="0"/>
                </a:tc>
                <a:extLst>
                  <a:ext uri="{0D108BD9-81ED-4DB2-BD59-A6C34878D82A}">
                    <a16:rowId xmlns:a16="http://schemas.microsoft.com/office/drawing/2014/main" val="3889345010"/>
                  </a:ext>
                </a:extLst>
              </a:tr>
              <a:tr h="370840">
                <a:tc>
                  <a:txBody>
                    <a:bodyPr/>
                    <a:lstStyle/>
                    <a:p>
                      <a:pPr>
                        <a:lnSpc>
                          <a:spcPct val="107000"/>
                        </a:lnSpc>
                        <a:spcAft>
                          <a:spcPts val="800"/>
                        </a:spcAft>
                      </a:pPr>
                      <a:r>
                        <a:rPr lang="en-CA" sz="2800" b="0" kern="100">
                          <a:effectLst/>
                          <a:latin typeface="Cooper BT Bold"/>
                          <a:ea typeface="Aptos" panose="020B0004020202020204" pitchFamily="34" charset="0"/>
                          <a:cs typeface="Arial"/>
                        </a:rPr>
                        <a:t>&lt;18</a:t>
                      </a:r>
                    </a:p>
                  </a:txBody>
                  <a:tcPr marL="68580" marR="68580" marT="0" marB="0"/>
                </a:tc>
                <a:tc>
                  <a:txBody>
                    <a:bodyPr/>
                    <a:lstStyle/>
                    <a:p>
                      <a:pPr>
                        <a:lnSpc>
                          <a:spcPct val="107000"/>
                        </a:lnSpc>
                        <a:spcAft>
                          <a:spcPts val="800"/>
                        </a:spcAft>
                      </a:pPr>
                      <a:r>
                        <a:rPr lang="en-CA" sz="2800" b="0" kern="100">
                          <a:effectLst/>
                          <a:latin typeface="Cooper BT Bold"/>
                          <a:ea typeface="Aptos" panose="020B0004020202020204" pitchFamily="34" charset="0"/>
                          <a:cs typeface="Arial"/>
                        </a:rPr>
                        <a:t>Child</a:t>
                      </a:r>
                    </a:p>
                  </a:txBody>
                  <a:tcPr marL="68580" marR="68580" marT="0" marB="0"/>
                </a:tc>
                <a:extLst>
                  <a:ext uri="{0D108BD9-81ED-4DB2-BD59-A6C34878D82A}">
                    <a16:rowId xmlns:a16="http://schemas.microsoft.com/office/drawing/2014/main" val="2801178462"/>
                  </a:ext>
                </a:extLst>
              </a:tr>
              <a:tr h="370840">
                <a:tc>
                  <a:txBody>
                    <a:bodyPr/>
                    <a:lstStyle/>
                    <a:p>
                      <a:pPr>
                        <a:lnSpc>
                          <a:spcPct val="107000"/>
                        </a:lnSpc>
                        <a:spcAft>
                          <a:spcPts val="800"/>
                        </a:spcAft>
                      </a:pPr>
                      <a:r>
                        <a:rPr lang="en-CA" sz="2800" b="0" kern="100">
                          <a:effectLst/>
                          <a:latin typeface="Cooper BT Bold"/>
                          <a:ea typeface="Aptos" panose="020B0004020202020204" pitchFamily="34" charset="0"/>
                          <a:cs typeface="Arial"/>
                        </a:rPr>
                        <a:t>18-24</a:t>
                      </a:r>
                    </a:p>
                  </a:txBody>
                  <a:tcPr marL="68580" marR="68580" marT="0" marB="0"/>
                </a:tc>
                <a:tc>
                  <a:txBody>
                    <a:bodyPr/>
                    <a:lstStyle/>
                    <a:p>
                      <a:pPr>
                        <a:lnSpc>
                          <a:spcPct val="107000"/>
                        </a:lnSpc>
                        <a:spcAft>
                          <a:spcPts val="800"/>
                        </a:spcAft>
                      </a:pPr>
                      <a:r>
                        <a:rPr lang="en-CA" sz="2800" b="0" kern="100">
                          <a:effectLst/>
                          <a:latin typeface="Cooper BT Bold"/>
                          <a:ea typeface="Aptos" panose="020B0004020202020204" pitchFamily="34" charset="0"/>
                          <a:cs typeface="Arial"/>
                        </a:rPr>
                        <a:t>Young Adult</a:t>
                      </a:r>
                    </a:p>
                  </a:txBody>
                  <a:tcPr marL="68580" marR="68580" marT="0" marB="0"/>
                </a:tc>
                <a:extLst>
                  <a:ext uri="{0D108BD9-81ED-4DB2-BD59-A6C34878D82A}">
                    <a16:rowId xmlns:a16="http://schemas.microsoft.com/office/drawing/2014/main" val="1478142006"/>
                  </a:ext>
                </a:extLst>
              </a:tr>
              <a:tr h="370840">
                <a:tc>
                  <a:txBody>
                    <a:bodyPr/>
                    <a:lstStyle/>
                    <a:p>
                      <a:pPr>
                        <a:lnSpc>
                          <a:spcPct val="107000"/>
                        </a:lnSpc>
                        <a:spcAft>
                          <a:spcPts val="800"/>
                        </a:spcAft>
                      </a:pPr>
                      <a:r>
                        <a:rPr lang="en-CA" sz="2800" b="0" kern="100">
                          <a:effectLst/>
                          <a:latin typeface="Cooper BT Bold"/>
                          <a:ea typeface="Aptos" panose="020B0004020202020204" pitchFamily="34" charset="0"/>
                          <a:cs typeface="Arial"/>
                        </a:rPr>
                        <a:t>25-44</a:t>
                      </a:r>
                    </a:p>
                  </a:txBody>
                  <a:tcPr marL="68580" marR="68580" marT="0" marB="0"/>
                </a:tc>
                <a:tc>
                  <a:txBody>
                    <a:bodyPr/>
                    <a:lstStyle/>
                    <a:p>
                      <a:pPr>
                        <a:lnSpc>
                          <a:spcPct val="107000"/>
                        </a:lnSpc>
                        <a:spcAft>
                          <a:spcPts val="800"/>
                        </a:spcAft>
                      </a:pPr>
                      <a:r>
                        <a:rPr lang="en-CA" sz="2800" b="0" kern="100">
                          <a:effectLst/>
                          <a:latin typeface="Cooper BT Bold"/>
                          <a:ea typeface="Aptos" panose="020B0004020202020204" pitchFamily="34" charset="0"/>
                          <a:cs typeface="Arial"/>
                        </a:rPr>
                        <a:t>Adult</a:t>
                      </a:r>
                    </a:p>
                  </a:txBody>
                  <a:tcPr marL="68580" marR="68580" marT="0" marB="0"/>
                </a:tc>
                <a:extLst>
                  <a:ext uri="{0D108BD9-81ED-4DB2-BD59-A6C34878D82A}">
                    <a16:rowId xmlns:a16="http://schemas.microsoft.com/office/drawing/2014/main" val="2329082986"/>
                  </a:ext>
                </a:extLst>
              </a:tr>
              <a:tr h="370840">
                <a:tc>
                  <a:txBody>
                    <a:bodyPr/>
                    <a:lstStyle/>
                    <a:p>
                      <a:pPr>
                        <a:lnSpc>
                          <a:spcPct val="107000"/>
                        </a:lnSpc>
                        <a:spcAft>
                          <a:spcPts val="800"/>
                        </a:spcAft>
                      </a:pPr>
                      <a:r>
                        <a:rPr lang="en-CA" sz="2800" b="0" kern="100">
                          <a:effectLst/>
                          <a:latin typeface="Cooper BT Bold"/>
                          <a:ea typeface="Aptos" panose="020B0004020202020204" pitchFamily="34" charset="0"/>
                          <a:cs typeface="Arial"/>
                        </a:rPr>
                        <a:t>45-64</a:t>
                      </a:r>
                    </a:p>
                  </a:txBody>
                  <a:tcPr marL="68580" marR="68580" marT="0" marB="0"/>
                </a:tc>
                <a:tc>
                  <a:txBody>
                    <a:bodyPr/>
                    <a:lstStyle/>
                    <a:p>
                      <a:pPr>
                        <a:lnSpc>
                          <a:spcPct val="107000"/>
                        </a:lnSpc>
                        <a:spcAft>
                          <a:spcPts val="800"/>
                        </a:spcAft>
                      </a:pPr>
                      <a:r>
                        <a:rPr lang="en-CA" sz="2800" b="0" kern="100">
                          <a:effectLst/>
                          <a:latin typeface="Cooper BT Bold"/>
                          <a:ea typeface="Aptos" panose="020B0004020202020204" pitchFamily="34" charset="0"/>
                          <a:cs typeface="Arial"/>
                        </a:rPr>
                        <a:t>Middle-aged Adult</a:t>
                      </a:r>
                    </a:p>
                  </a:txBody>
                  <a:tcPr marL="68580" marR="68580" marT="0" marB="0"/>
                </a:tc>
                <a:extLst>
                  <a:ext uri="{0D108BD9-81ED-4DB2-BD59-A6C34878D82A}">
                    <a16:rowId xmlns:a16="http://schemas.microsoft.com/office/drawing/2014/main" val="3538304284"/>
                  </a:ext>
                </a:extLst>
              </a:tr>
              <a:tr h="370840">
                <a:tc>
                  <a:txBody>
                    <a:bodyPr/>
                    <a:lstStyle/>
                    <a:p>
                      <a:pPr>
                        <a:lnSpc>
                          <a:spcPct val="107000"/>
                        </a:lnSpc>
                        <a:spcAft>
                          <a:spcPts val="800"/>
                        </a:spcAft>
                      </a:pPr>
                      <a:r>
                        <a:rPr lang="en-CA" sz="2800" b="0" kern="100">
                          <a:effectLst/>
                          <a:latin typeface="Cooper BT Bold"/>
                          <a:ea typeface="Aptos" panose="020B0004020202020204" pitchFamily="34" charset="0"/>
                          <a:cs typeface="Arial"/>
                        </a:rPr>
                        <a:t>65+</a:t>
                      </a:r>
                    </a:p>
                  </a:txBody>
                  <a:tcPr marL="68580" marR="68580" marT="0" marB="0"/>
                </a:tc>
                <a:tc>
                  <a:txBody>
                    <a:bodyPr/>
                    <a:lstStyle/>
                    <a:p>
                      <a:pPr>
                        <a:lnSpc>
                          <a:spcPct val="107000"/>
                        </a:lnSpc>
                        <a:spcAft>
                          <a:spcPts val="800"/>
                        </a:spcAft>
                      </a:pPr>
                      <a:r>
                        <a:rPr lang="en-CA" sz="2800" b="0" kern="100">
                          <a:effectLst/>
                          <a:latin typeface="Cooper BT Bold"/>
                          <a:ea typeface="Aptos" panose="020B0004020202020204" pitchFamily="34" charset="0"/>
                          <a:cs typeface="Arial"/>
                        </a:rPr>
                        <a:t>Senior</a:t>
                      </a:r>
                    </a:p>
                  </a:txBody>
                  <a:tcPr marL="68580" marR="68580" marT="0" marB="0"/>
                </a:tc>
                <a:extLst>
                  <a:ext uri="{0D108BD9-81ED-4DB2-BD59-A6C34878D82A}">
                    <a16:rowId xmlns:a16="http://schemas.microsoft.com/office/drawing/2014/main" val="4282077114"/>
                  </a:ext>
                </a:extLst>
              </a:tr>
              <a:tr h="370840">
                <a:tc>
                  <a:txBody>
                    <a:bodyPr/>
                    <a:lstStyle/>
                    <a:p>
                      <a:pPr>
                        <a:lnSpc>
                          <a:spcPct val="107000"/>
                        </a:lnSpc>
                        <a:spcAft>
                          <a:spcPts val="800"/>
                        </a:spcAft>
                      </a:pPr>
                      <a:r>
                        <a:rPr lang="en-CA" sz="2800" b="0" kern="100">
                          <a:effectLst/>
                          <a:latin typeface="Cooper BT Bold"/>
                          <a:ea typeface="Aptos" panose="020B0004020202020204" pitchFamily="34" charset="0"/>
                          <a:cs typeface="Arial"/>
                        </a:rPr>
                        <a:t>UNKNOWN</a:t>
                      </a:r>
                    </a:p>
                  </a:txBody>
                  <a:tcPr marL="68580" marR="68580" marT="0" marB="0"/>
                </a:tc>
                <a:tc>
                  <a:txBody>
                    <a:bodyPr/>
                    <a:lstStyle/>
                    <a:p>
                      <a:pPr>
                        <a:lnSpc>
                          <a:spcPct val="107000"/>
                        </a:lnSpc>
                        <a:spcAft>
                          <a:spcPts val="800"/>
                        </a:spcAft>
                      </a:pPr>
                      <a:r>
                        <a:rPr lang="en-CA" sz="2800" b="0" kern="100">
                          <a:effectLst/>
                          <a:latin typeface="Cooper BT Bold"/>
                          <a:ea typeface="Aptos" panose="020B0004020202020204" pitchFamily="34" charset="0"/>
                          <a:cs typeface="Arial"/>
                        </a:rPr>
                        <a:t>UNKNOWN</a:t>
                      </a:r>
                    </a:p>
                  </a:txBody>
                  <a:tcPr marL="68580" marR="68580" marT="0" marB="0"/>
                </a:tc>
                <a:extLst>
                  <a:ext uri="{0D108BD9-81ED-4DB2-BD59-A6C34878D82A}">
                    <a16:rowId xmlns:a16="http://schemas.microsoft.com/office/drawing/2014/main" val="2620179720"/>
                  </a:ext>
                </a:extLst>
              </a:tr>
            </a:tbl>
          </a:graphicData>
        </a:graphic>
      </p:graphicFrame>
    </p:spTree>
    <p:extLst>
      <p:ext uri="{BB962C8B-B14F-4D97-AF65-F5344CB8AC3E}">
        <p14:creationId xmlns:p14="http://schemas.microsoft.com/office/powerpoint/2010/main" val="2074386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3AD581-CB61-A16B-D562-8CAA4EB4971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DDB49F6-CDC8-7A5A-1686-A96AA3A4276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grpSp>
        <p:nvGrpSpPr>
          <p:cNvPr id="3" name="Group 3">
            <a:extLst>
              <a:ext uri="{FF2B5EF4-FFF2-40B4-BE49-F238E27FC236}">
                <a16:creationId xmlns:a16="http://schemas.microsoft.com/office/drawing/2014/main" id="{9AE4FC61-F03C-8EFA-9F07-DCEEE0DF5BFE}"/>
              </a:ext>
            </a:extLst>
          </p:cNvPr>
          <p:cNvGrpSpPr/>
          <p:nvPr/>
        </p:nvGrpSpPr>
        <p:grpSpPr>
          <a:xfrm>
            <a:off x="0" y="459455"/>
            <a:ext cx="18006137" cy="8798845"/>
            <a:chOff x="0" y="0"/>
            <a:chExt cx="24008182" cy="11731793"/>
          </a:xfrm>
        </p:grpSpPr>
        <p:grpSp>
          <p:nvGrpSpPr>
            <p:cNvPr id="4" name="Group 4">
              <a:extLst>
                <a:ext uri="{FF2B5EF4-FFF2-40B4-BE49-F238E27FC236}">
                  <a16:creationId xmlns:a16="http://schemas.microsoft.com/office/drawing/2014/main" id="{D9CA9FF9-F46C-68C9-87DF-60652D169AA8}"/>
                </a:ext>
              </a:extLst>
            </p:cNvPr>
            <p:cNvGrpSpPr/>
            <p:nvPr/>
          </p:nvGrpSpPr>
          <p:grpSpPr>
            <a:xfrm>
              <a:off x="362874" y="1187004"/>
              <a:ext cx="23282434" cy="10544789"/>
              <a:chOff x="0" y="-38100"/>
              <a:chExt cx="3876776" cy="1755821"/>
            </a:xfrm>
          </p:grpSpPr>
          <p:sp>
            <p:nvSpPr>
              <p:cNvPr id="5" name="Freeform 5">
                <a:extLst>
                  <a:ext uri="{FF2B5EF4-FFF2-40B4-BE49-F238E27FC236}">
                    <a16:creationId xmlns:a16="http://schemas.microsoft.com/office/drawing/2014/main" id="{7C520E7B-3E5C-7344-0A9C-329E083CA14B}"/>
                  </a:ext>
                </a:extLst>
              </p:cNvPr>
              <p:cNvSpPr/>
              <p:nvPr/>
            </p:nvSpPr>
            <p:spPr>
              <a:xfrm>
                <a:off x="0" y="0"/>
                <a:ext cx="3876776" cy="1717721"/>
              </a:xfrm>
              <a:custGeom>
                <a:avLst/>
                <a:gdLst/>
                <a:ahLst/>
                <a:cxnLst/>
                <a:rect l="l" t="t" r="r" b="b"/>
                <a:pathLst>
                  <a:path w="3876776" h="1717721">
                    <a:moveTo>
                      <a:pt x="52596" y="0"/>
                    </a:moveTo>
                    <a:lnTo>
                      <a:pt x="3824180" y="0"/>
                    </a:lnTo>
                    <a:cubicBezTo>
                      <a:pt x="3853228" y="0"/>
                      <a:pt x="3876776" y="23548"/>
                      <a:pt x="3876776" y="52596"/>
                    </a:cubicBezTo>
                    <a:lnTo>
                      <a:pt x="3876776" y="1665125"/>
                    </a:lnTo>
                    <a:cubicBezTo>
                      <a:pt x="3876776" y="1694173"/>
                      <a:pt x="3853228" y="1717721"/>
                      <a:pt x="3824180" y="1717721"/>
                    </a:cubicBezTo>
                    <a:lnTo>
                      <a:pt x="52596" y="1717721"/>
                    </a:lnTo>
                    <a:cubicBezTo>
                      <a:pt x="38647" y="1717721"/>
                      <a:pt x="25269" y="1712180"/>
                      <a:pt x="15405" y="1702316"/>
                    </a:cubicBezTo>
                    <a:cubicBezTo>
                      <a:pt x="5541" y="1692452"/>
                      <a:pt x="0" y="1679074"/>
                      <a:pt x="0" y="1665125"/>
                    </a:cubicBezTo>
                    <a:lnTo>
                      <a:pt x="0" y="52596"/>
                    </a:lnTo>
                    <a:cubicBezTo>
                      <a:pt x="0" y="23548"/>
                      <a:pt x="23548" y="0"/>
                      <a:pt x="52596" y="0"/>
                    </a:cubicBezTo>
                    <a:close/>
                  </a:path>
                </a:pathLst>
              </a:custGeom>
              <a:solidFill>
                <a:srgbClr val="9FCDFF"/>
              </a:solidFill>
            </p:spPr>
            <p:txBody>
              <a:bodyPr/>
              <a:lstStyle/>
              <a:p>
                <a:endParaRPr lang="en-US"/>
              </a:p>
              <a:p>
                <a:endParaRPr lang="en-CA"/>
              </a:p>
              <a:p>
                <a:endParaRPr lang="en-CA"/>
              </a:p>
              <a:p>
                <a:endParaRPr lang="en-CA"/>
              </a:p>
              <a:p>
                <a:endParaRPr lang="en-CA"/>
              </a:p>
              <a:p>
                <a:endParaRPr lang="en-CA"/>
              </a:p>
              <a:p>
                <a:endParaRPr lang="en-CA"/>
              </a:p>
              <a:p>
                <a:endParaRPr lang="en-CA"/>
              </a:p>
            </p:txBody>
          </p:sp>
          <p:sp>
            <p:nvSpPr>
              <p:cNvPr id="6" name="TextBox 6">
                <a:extLst>
                  <a:ext uri="{FF2B5EF4-FFF2-40B4-BE49-F238E27FC236}">
                    <a16:creationId xmlns:a16="http://schemas.microsoft.com/office/drawing/2014/main" id="{2215F706-B469-BDD0-6316-6CC6C602F636}"/>
                  </a:ext>
                </a:extLst>
              </p:cNvPr>
              <p:cNvSpPr txBox="1"/>
              <p:nvPr/>
            </p:nvSpPr>
            <p:spPr>
              <a:xfrm>
                <a:off x="0" y="-38100"/>
                <a:ext cx="3876776" cy="1755821"/>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a:extLst>
                <a:ext uri="{FF2B5EF4-FFF2-40B4-BE49-F238E27FC236}">
                  <a16:creationId xmlns:a16="http://schemas.microsoft.com/office/drawing/2014/main" id="{BEAAA221-03B0-0B88-7186-E68C838E944D}"/>
                </a:ext>
              </a:extLst>
            </p:cNvPr>
            <p:cNvGrpSpPr/>
            <p:nvPr/>
          </p:nvGrpSpPr>
          <p:grpSpPr>
            <a:xfrm>
              <a:off x="3900598" y="0"/>
              <a:ext cx="16206987" cy="2907012"/>
              <a:chOff x="0" y="0"/>
              <a:chExt cx="2698638" cy="484049"/>
            </a:xfrm>
          </p:grpSpPr>
          <p:sp>
            <p:nvSpPr>
              <p:cNvPr id="8" name="Freeform 8">
                <a:extLst>
                  <a:ext uri="{FF2B5EF4-FFF2-40B4-BE49-F238E27FC236}">
                    <a16:creationId xmlns:a16="http://schemas.microsoft.com/office/drawing/2014/main" id="{F8A7649F-2B8C-0373-9BE7-CE4012785284}"/>
                  </a:ext>
                </a:extLst>
              </p:cNvPr>
              <p:cNvSpPr/>
              <p:nvPr/>
            </p:nvSpPr>
            <p:spPr>
              <a:xfrm>
                <a:off x="0" y="0"/>
                <a:ext cx="2698638" cy="484049"/>
              </a:xfrm>
              <a:custGeom>
                <a:avLst/>
                <a:gdLst/>
                <a:ahLst/>
                <a:cxnLst/>
                <a:rect l="l" t="t" r="r" b="b"/>
                <a:pathLst>
                  <a:path w="2698638" h="484049">
                    <a:moveTo>
                      <a:pt x="49112" y="0"/>
                    </a:moveTo>
                    <a:lnTo>
                      <a:pt x="2649525" y="0"/>
                    </a:lnTo>
                    <a:cubicBezTo>
                      <a:pt x="2676649" y="0"/>
                      <a:pt x="2698638" y="21988"/>
                      <a:pt x="2698638" y="49112"/>
                    </a:cubicBezTo>
                    <a:lnTo>
                      <a:pt x="2698638" y="434936"/>
                    </a:lnTo>
                    <a:cubicBezTo>
                      <a:pt x="2698638" y="447962"/>
                      <a:pt x="2693463" y="460454"/>
                      <a:pt x="2684253" y="469664"/>
                    </a:cubicBezTo>
                    <a:cubicBezTo>
                      <a:pt x="2675043" y="478875"/>
                      <a:pt x="2662551" y="484049"/>
                      <a:pt x="2649525" y="484049"/>
                    </a:cubicBezTo>
                    <a:lnTo>
                      <a:pt x="49112" y="484049"/>
                    </a:lnTo>
                    <a:cubicBezTo>
                      <a:pt x="21988" y="484049"/>
                      <a:pt x="0" y="462060"/>
                      <a:pt x="0" y="434936"/>
                    </a:cubicBezTo>
                    <a:lnTo>
                      <a:pt x="0" y="49112"/>
                    </a:lnTo>
                    <a:cubicBezTo>
                      <a:pt x="0" y="21988"/>
                      <a:pt x="21988" y="0"/>
                      <a:pt x="49112" y="0"/>
                    </a:cubicBezTo>
                    <a:close/>
                  </a:path>
                </a:pathLst>
              </a:custGeom>
              <a:solidFill>
                <a:srgbClr val="0F2F76"/>
              </a:solidFill>
            </p:spPr>
            <p:txBody>
              <a:bodyPr/>
              <a:lstStyle/>
              <a:p>
                <a:endParaRPr lang="en-CA"/>
              </a:p>
            </p:txBody>
          </p:sp>
          <p:sp>
            <p:nvSpPr>
              <p:cNvPr id="9" name="TextBox 9">
                <a:extLst>
                  <a:ext uri="{FF2B5EF4-FFF2-40B4-BE49-F238E27FC236}">
                    <a16:creationId xmlns:a16="http://schemas.microsoft.com/office/drawing/2014/main" id="{CA0F6795-B7F9-8548-DA8D-78277C0B10BF}"/>
                  </a:ext>
                </a:extLst>
              </p:cNvPr>
              <p:cNvSpPr txBox="1"/>
              <p:nvPr/>
            </p:nvSpPr>
            <p:spPr>
              <a:xfrm>
                <a:off x="0" y="-38100"/>
                <a:ext cx="2698638" cy="522149"/>
              </a:xfrm>
              <a:prstGeom prst="rect">
                <a:avLst/>
              </a:prstGeom>
            </p:spPr>
            <p:txBody>
              <a:bodyPr lIns="50800" tIns="50800" rIns="50800" bIns="50800" rtlCol="0" anchor="ctr"/>
              <a:lstStyle/>
              <a:p>
                <a:pPr algn="ctr">
                  <a:lnSpc>
                    <a:spcPts val="2659"/>
                  </a:lnSpc>
                </a:pPr>
                <a:endParaRPr/>
              </a:p>
            </p:txBody>
          </p:sp>
        </p:grpSp>
        <p:sp>
          <p:nvSpPr>
            <p:cNvPr id="10" name="TextBox 10">
              <a:extLst>
                <a:ext uri="{FF2B5EF4-FFF2-40B4-BE49-F238E27FC236}">
                  <a16:creationId xmlns:a16="http://schemas.microsoft.com/office/drawing/2014/main" id="{794C50A6-415B-BEC0-3DDC-013C242886FA}"/>
                </a:ext>
              </a:extLst>
            </p:cNvPr>
            <p:cNvSpPr txBox="1"/>
            <p:nvPr/>
          </p:nvSpPr>
          <p:spPr>
            <a:xfrm>
              <a:off x="0" y="700560"/>
              <a:ext cx="24008182" cy="1591617"/>
            </a:xfrm>
            <a:prstGeom prst="rect">
              <a:avLst/>
            </a:prstGeom>
          </p:spPr>
          <p:txBody>
            <a:bodyPr lIns="0" tIns="0" rIns="0" bIns="0" rtlCol="0" anchor="t">
              <a:spAutoFit/>
            </a:bodyPr>
            <a:lstStyle/>
            <a:p>
              <a:pPr algn="ctr">
                <a:lnSpc>
                  <a:spcPts val="9134"/>
                </a:lnSpc>
              </a:pPr>
              <a:r>
                <a:rPr lang="en-US" sz="8304" spc="614">
                  <a:solidFill>
                    <a:srgbClr val="FFFFFF"/>
                  </a:solidFill>
                  <a:latin typeface="TAN St. Canard"/>
                  <a:ea typeface="TAN St. Canard"/>
                  <a:cs typeface="TAN St. Canard"/>
                  <a:sym typeface="TAN St. Canard"/>
                </a:rPr>
                <a:t>Data Preparation</a:t>
              </a:r>
            </a:p>
          </p:txBody>
        </p:sp>
      </p:grpSp>
      <p:sp>
        <p:nvSpPr>
          <p:cNvPr id="17" name="TextBox 16">
            <a:extLst>
              <a:ext uri="{FF2B5EF4-FFF2-40B4-BE49-F238E27FC236}">
                <a16:creationId xmlns:a16="http://schemas.microsoft.com/office/drawing/2014/main" id="{D77383F1-3D47-23C7-E7EE-A23FC4E28F30}"/>
              </a:ext>
            </a:extLst>
          </p:cNvPr>
          <p:cNvSpPr txBox="1"/>
          <p:nvPr/>
        </p:nvSpPr>
        <p:spPr>
          <a:xfrm>
            <a:off x="1228299" y="2742893"/>
            <a:ext cx="15203606" cy="1754326"/>
          </a:xfrm>
          <a:prstGeom prst="rect">
            <a:avLst/>
          </a:prstGeom>
          <a:noFill/>
        </p:spPr>
        <p:txBody>
          <a:bodyPr wrap="square" rtlCol="0">
            <a:spAutoFit/>
          </a:bodyPr>
          <a:lstStyle/>
          <a:p>
            <a:pPr algn="ctr"/>
            <a:r>
              <a:rPr lang="en-US" sz="4000" b="1" spc="179">
                <a:solidFill>
                  <a:srgbClr val="1C0140"/>
                </a:solidFill>
                <a:latin typeface="Cooper BT Bold"/>
                <a:ea typeface="+mn-lt"/>
                <a:cs typeface="+mn-lt"/>
              </a:rPr>
              <a:t>Construct Data</a:t>
            </a:r>
          </a:p>
          <a:p>
            <a:endParaRPr lang="en-US" sz="3200" b="1" spc="179">
              <a:solidFill>
                <a:srgbClr val="1C0140"/>
              </a:solidFill>
              <a:latin typeface="Cooper BT Bold"/>
              <a:ea typeface="+mn-lt"/>
              <a:cs typeface="+mn-lt"/>
            </a:endParaRPr>
          </a:p>
          <a:p>
            <a:pPr marL="971550" lvl="1" indent="-514350">
              <a:buFont typeface="+mj-lt"/>
              <a:buAutoNum type="arabicPeriod"/>
            </a:pPr>
            <a:r>
              <a:rPr lang="en-US" sz="3600" spc="179">
                <a:solidFill>
                  <a:srgbClr val="1C0140"/>
                </a:solidFill>
                <a:latin typeface="Cooper BT Bold"/>
                <a:ea typeface="+mn-lt"/>
                <a:cs typeface="+mn-lt"/>
              </a:rPr>
              <a:t> </a:t>
            </a:r>
            <a:r>
              <a:rPr lang="en-US" sz="3600" spc="179" err="1">
                <a:solidFill>
                  <a:srgbClr val="1C0140"/>
                </a:solidFill>
                <a:latin typeface="Cooper BT Bold"/>
                <a:ea typeface="+mn-lt"/>
                <a:cs typeface="+mn-lt"/>
              </a:rPr>
              <a:t>Time_Group</a:t>
            </a:r>
            <a:endParaRPr lang="en-US" sz="3200" spc="179">
              <a:solidFill>
                <a:srgbClr val="1C0140"/>
              </a:solidFill>
              <a:latin typeface="Cooper BT Bold"/>
              <a:ea typeface="+mn-lt"/>
              <a:cs typeface="+mn-lt"/>
            </a:endParaRPr>
          </a:p>
        </p:txBody>
      </p:sp>
      <p:graphicFrame>
        <p:nvGraphicFramePr>
          <p:cNvPr id="18" name="Table 17">
            <a:extLst>
              <a:ext uri="{FF2B5EF4-FFF2-40B4-BE49-F238E27FC236}">
                <a16:creationId xmlns:a16="http://schemas.microsoft.com/office/drawing/2014/main" id="{B8EE738E-99A5-C06E-793B-4E295018A635}"/>
              </a:ext>
            </a:extLst>
          </p:cNvPr>
          <p:cNvGraphicFramePr>
            <a:graphicFrameLocks noGrp="1"/>
          </p:cNvGraphicFramePr>
          <p:nvPr>
            <p:extLst>
              <p:ext uri="{D42A27DB-BD31-4B8C-83A1-F6EECF244321}">
                <p14:modId xmlns:p14="http://schemas.microsoft.com/office/powerpoint/2010/main" val="662566586"/>
              </p:ext>
            </p:extLst>
          </p:nvPr>
        </p:nvGraphicFramePr>
        <p:xfrm>
          <a:off x="2734102" y="4862052"/>
          <a:ext cx="12192000" cy="291465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4253433921"/>
                    </a:ext>
                  </a:extLst>
                </a:gridCol>
                <a:gridCol w="6096000">
                  <a:extLst>
                    <a:ext uri="{9D8B030D-6E8A-4147-A177-3AD203B41FA5}">
                      <a16:colId xmlns:a16="http://schemas.microsoft.com/office/drawing/2014/main" val="2899804712"/>
                    </a:ext>
                  </a:extLst>
                </a:gridCol>
              </a:tblGrid>
              <a:tr h="370840">
                <a:tc>
                  <a:txBody>
                    <a:bodyPr/>
                    <a:lstStyle/>
                    <a:p>
                      <a:pPr marL="457200">
                        <a:lnSpc>
                          <a:spcPct val="107000"/>
                        </a:lnSpc>
                      </a:pPr>
                      <a:r>
                        <a:rPr lang="en-CA" sz="3200" kern="100" err="1">
                          <a:effectLst/>
                          <a:latin typeface="Cooper BT Bold" panose="020B0604020202020204" charset="0"/>
                          <a:ea typeface="Times New Roman" panose="02020603050405020304" pitchFamily="18" charset="0"/>
                          <a:cs typeface="Arial" panose="020B0604020202020204" pitchFamily="34" charset="0"/>
                        </a:rPr>
                        <a:t>Start_Time</a:t>
                      </a:r>
                      <a:endParaRPr lang="en-CA" sz="32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tc>
                  <a:txBody>
                    <a:bodyPr/>
                    <a:lstStyle/>
                    <a:p>
                      <a:pPr marL="457200">
                        <a:lnSpc>
                          <a:spcPct val="107000"/>
                        </a:lnSpc>
                        <a:spcAft>
                          <a:spcPts val="800"/>
                        </a:spcAft>
                      </a:pPr>
                      <a:r>
                        <a:rPr lang="en-CA" sz="3200" kern="100">
                          <a:effectLst/>
                          <a:latin typeface="Cooper BT Bold" panose="020B0604020202020204" charset="0"/>
                          <a:ea typeface="Times New Roman" panose="02020603050405020304" pitchFamily="18" charset="0"/>
                          <a:cs typeface="Arial" panose="020B0604020202020204" pitchFamily="34" charset="0"/>
                        </a:rPr>
                        <a:t>Time_Group</a:t>
                      </a:r>
                      <a:endParaRPr lang="en-CA" sz="32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889345010"/>
                  </a:ext>
                </a:extLst>
              </a:tr>
              <a:tr h="370840">
                <a:tc>
                  <a:txBody>
                    <a:bodyPr/>
                    <a:lstStyle/>
                    <a:p>
                      <a:pPr marL="457200">
                        <a:lnSpc>
                          <a:spcPct val="107000"/>
                        </a:lnSpc>
                      </a:pPr>
                      <a:r>
                        <a:rPr lang="en-CA" sz="3200" b="1" kern="100">
                          <a:effectLst/>
                          <a:latin typeface="Cooper BT Bold" panose="020B0604020202020204" charset="0"/>
                          <a:ea typeface="Times New Roman" panose="02020603050405020304" pitchFamily="18" charset="0"/>
                          <a:cs typeface="Arial" panose="020B0604020202020204" pitchFamily="34" charset="0"/>
                        </a:rPr>
                        <a:t>00:00:00 – 04:59:59</a:t>
                      </a:r>
                      <a:endParaRPr lang="en-CA" sz="32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tc>
                  <a:txBody>
                    <a:bodyPr/>
                    <a:lstStyle/>
                    <a:p>
                      <a:pPr marL="457200">
                        <a:lnSpc>
                          <a:spcPct val="107000"/>
                        </a:lnSpc>
                        <a:spcAft>
                          <a:spcPts val="800"/>
                        </a:spcAft>
                      </a:pPr>
                      <a:r>
                        <a:rPr lang="en-CA" sz="3200" kern="100">
                          <a:effectLst/>
                          <a:latin typeface="Cooper BT Bold" panose="020B0604020202020204" charset="0"/>
                          <a:ea typeface="Times New Roman" panose="02020603050405020304" pitchFamily="18" charset="0"/>
                          <a:cs typeface="Arial" panose="020B0604020202020204" pitchFamily="34" charset="0"/>
                        </a:rPr>
                        <a:t>Late Night</a:t>
                      </a:r>
                      <a:endParaRPr lang="en-CA" sz="32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801178462"/>
                  </a:ext>
                </a:extLst>
              </a:tr>
              <a:tr h="370840">
                <a:tc>
                  <a:txBody>
                    <a:bodyPr/>
                    <a:lstStyle/>
                    <a:p>
                      <a:pPr marL="457200">
                        <a:lnSpc>
                          <a:spcPct val="107000"/>
                        </a:lnSpc>
                      </a:pPr>
                      <a:r>
                        <a:rPr lang="en-CA" sz="3200" b="1" kern="100">
                          <a:effectLst/>
                          <a:latin typeface="Cooper BT Bold" panose="020B0604020202020204" charset="0"/>
                          <a:ea typeface="Times New Roman" panose="02020603050405020304" pitchFamily="18" charset="0"/>
                          <a:cs typeface="Arial" panose="020B0604020202020204" pitchFamily="34" charset="0"/>
                        </a:rPr>
                        <a:t>05:00:00 – 11:59:59</a:t>
                      </a:r>
                      <a:endParaRPr lang="en-CA" sz="32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tc>
                  <a:txBody>
                    <a:bodyPr/>
                    <a:lstStyle/>
                    <a:p>
                      <a:pPr marL="457200">
                        <a:lnSpc>
                          <a:spcPct val="107000"/>
                        </a:lnSpc>
                        <a:spcAft>
                          <a:spcPts val="800"/>
                        </a:spcAft>
                      </a:pPr>
                      <a:r>
                        <a:rPr lang="en-CA" sz="3200" kern="100">
                          <a:effectLst/>
                          <a:latin typeface="Cooper BT Bold" panose="020B0604020202020204" charset="0"/>
                          <a:ea typeface="Times New Roman" panose="02020603050405020304" pitchFamily="18" charset="0"/>
                          <a:cs typeface="Arial" panose="020B0604020202020204" pitchFamily="34" charset="0"/>
                        </a:rPr>
                        <a:t>Morning</a:t>
                      </a:r>
                      <a:endParaRPr lang="en-CA" sz="32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478142006"/>
                  </a:ext>
                </a:extLst>
              </a:tr>
              <a:tr h="370840">
                <a:tc>
                  <a:txBody>
                    <a:bodyPr/>
                    <a:lstStyle/>
                    <a:p>
                      <a:pPr marL="457200">
                        <a:lnSpc>
                          <a:spcPct val="107000"/>
                        </a:lnSpc>
                      </a:pPr>
                      <a:r>
                        <a:rPr lang="en-CA" sz="3200" b="1" kern="100">
                          <a:effectLst/>
                          <a:latin typeface="Cooper BT Bold" panose="020B0604020202020204" charset="0"/>
                          <a:ea typeface="Times New Roman" panose="02020603050405020304" pitchFamily="18" charset="0"/>
                          <a:cs typeface="Arial" panose="020B0604020202020204" pitchFamily="34" charset="0"/>
                        </a:rPr>
                        <a:t>12:00:00 – 16:59:59</a:t>
                      </a:r>
                      <a:endParaRPr lang="en-CA" sz="32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tc>
                  <a:txBody>
                    <a:bodyPr/>
                    <a:lstStyle/>
                    <a:p>
                      <a:pPr marL="457200">
                        <a:lnSpc>
                          <a:spcPct val="107000"/>
                        </a:lnSpc>
                        <a:spcAft>
                          <a:spcPts val="800"/>
                        </a:spcAft>
                      </a:pPr>
                      <a:r>
                        <a:rPr lang="en-CA" sz="3200" kern="100">
                          <a:effectLst/>
                          <a:latin typeface="Cooper BT Bold" panose="020B0604020202020204" charset="0"/>
                          <a:ea typeface="Times New Roman" panose="02020603050405020304" pitchFamily="18" charset="0"/>
                          <a:cs typeface="Arial" panose="020B0604020202020204" pitchFamily="34" charset="0"/>
                        </a:rPr>
                        <a:t>Afternoon</a:t>
                      </a:r>
                      <a:endParaRPr lang="en-CA" sz="32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329082986"/>
                  </a:ext>
                </a:extLst>
              </a:tr>
              <a:tr h="370840">
                <a:tc>
                  <a:txBody>
                    <a:bodyPr/>
                    <a:lstStyle/>
                    <a:p>
                      <a:pPr marL="457200">
                        <a:lnSpc>
                          <a:spcPct val="107000"/>
                        </a:lnSpc>
                      </a:pPr>
                      <a:r>
                        <a:rPr lang="en-CA" sz="3200" b="1" kern="100">
                          <a:effectLst/>
                          <a:latin typeface="Cooper BT Bold" panose="020B0604020202020204" charset="0"/>
                          <a:ea typeface="Times New Roman" panose="02020603050405020304" pitchFamily="18" charset="0"/>
                          <a:cs typeface="Arial" panose="020B0604020202020204" pitchFamily="34" charset="0"/>
                        </a:rPr>
                        <a:t>17:00:00 – 20:59:59</a:t>
                      </a:r>
                      <a:endParaRPr lang="en-CA" sz="32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tc>
                  <a:txBody>
                    <a:bodyPr/>
                    <a:lstStyle/>
                    <a:p>
                      <a:pPr marL="457200">
                        <a:lnSpc>
                          <a:spcPct val="107000"/>
                        </a:lnSpc>
                        <a:spcAft>
                          <a:spcPts val="800"/>
                        </a:spcAft>
                      </a:pPr>
                      <a:r>
                        <a:rPr lang="en-CA" sz="3200" kern="100">
                          <a:effectLst/>
                          <a:latin typeface="Cooper BT Bold" panose="020B0604020202020204" charset="0"/>
                          <a:ea typeface="Times New Roman" panose="02020603050405020304" pitchFamily="18" charset="0"/>
                          <a:cs typeface="Arial" panose="020B0604020202020204" pitchFamily="34" charset="0"/>
                        </a:rPr>
                        <a:t>Evening</a:t>
                      </a:r>
                      <a:endParaRPr lang="en-CA" sz="32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538304284"/>
                  </a:ext>
                </a:extLst>
              </a:tr>
              <a:tr h="370840">
                <a:tc>
                  <a:txBody>
                    <a:bodyPr/>
                    <a:lstStyle/>
                    <a:p>
                      <a:pPr marL="457200" algn="l" defTabSz="914400" rtl="0" eaLnBrk="1" latinLnBrk="0" hangingPunct="1">
                        <a:lnSpc>
                          <a:spcPct val="107000"/>
                        </a:lnSpc>
                      </a:pPr>
                      <a:r>
                        <a:rPr lang="en-CA" sz="3200" b="1" kern="100">
                          <a:solidFill>
                            <a:schemeClr val="dk1"/>
                          </a:solidFill>
                          <a:effectLst/>
                          <a:latin typeface="Cooper BT Bold" panose="020B0604020202020204" charset="0"/>
                          <a:ea typeface="Times New Roman" panose="02020603050405020304" pitchFamily="18" charset="0"/>
                          <a:cs typeface="Arial" panose="020B0604020202020204" pitchFamily="34" charset="0"/>
                        </a:rPr>
                        <a:t>21:00:00 – 23:59:59</a:t>
                      </a:r>
                      <a:endParaRPr lang="en-CA" sz="3200" b="1" kern="100">
                        <a:solidFill>
                          <a:schemeClr val="dk1"/>
                        </a:solidFill>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tc>
                  <a:txBody>
                    <a:bodyPr/>
                    <a:lstStyle/>
                    <a:p>
                      <a:pPr marL="457200" algn="l" defTabSz="914400" rtl="0" eaLnBrk="1" latinLnBrk="0" hangingPunct="1">
                        <a:lnSpc>
                          <a:spcPct val="107000"/>
                        </a:lnSpc>
                        <a:spcAft>
                          <a:spcPts val="800"/>
                        </a:spcAft>
                      </a:pPr>
                      <a:r>
                        <a:rPr lang="en-CA" sz="3200" b="1" kern="100">
                          <a:solidFill>
                            <a:schemeClr val="dk1"/>
                          </a:solidFill>
                          <a:effectLst/>
                          <a:latin typeface="Cooper BT Bold" panose="020B0604020202020204" charset="0"/>
                          <a:ea typeface="Times New Roman" panose="02020603050405020304" pitchFamily="18" charset="0"/>
                          <a:cs typeface="Arial" panose="020B0604020202020204" pitchFamily="34" charset="0"/>
                        </a:rPr>
                        <a:t>Night</a:t>
                      </a:r>
                      <a:endParaRPr lang="en-CA" sz="3200" b="1" kern="100">
                        <a:solidFill>
                          <a:schemeClr val="dk1"/>
                        </a:solidFill>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582376447"/>
                  </a:ext>
                </a:extLst>
              </a:tr>
            </a:tbl>
          </a:graphicData>
        </a:graphic>
      </p:graphicFrame>
      <p:grpSp>
        <p:nvGrpSpPr>
          <p:cNvPr id="25" name="Group 12">
            <a:extLst>
              <a:ext uri="{FF2B5EF4-FFF2-40B4-BE49-F238E27FC236}">
                <a16:creationId xmlns:a16="http://schemas.microsoft.com/office/drawing/2014/main" id="{A7D62EE9-BD96-DDC0-44F5-36E2FA9D3266}"/>
              </a:ext>
            </a:extLst>
          </p:cNvPr>
          <p:cNvGrpSpPr/>
          <p:nvPr/>
        </p:nvGrpSpPr>
        <p:grpSpPr>
          <a:xfrm>
            <a:off x="4616989" y="8438470"/>
            <a:ext cx="9277081" cy="2585325"/>
            <a:chOff x="0" y="0"/>
            <a:chExt cx="12369442" cy="3447100"/>
          </a:xfrm>
        </p:grpSpPr>
        <p:sp>
          <p:nvSpPr>
            <p:cNvPr id="20" name="Freeform 13">
              <a:extLst>
                <a:ext uri="{FF2B5EF4-FFF2-40B4-BE49-F238E27FC236}">
                  <a16:creationId xmlns:a16="http://schemas.microsoft.com/office/drawing/2014/main" id="{7872CBAF-9182-2E13-9C5E-98B3FAD7A30B}"/>
                </a:ext>
              </a:extLst>
            </p:cNvPr>
            <p:cNvSpPr/>
            <p:nvPr/>
          </p:nvSpPr>
          <p:spPr>
            <a:xfrm>
              <a:off x="0" y="0"/>
              <a:ext cx="2858844" cy="3163313"/>
            </a:xfrm>
            <a:custGeom>
              <a:avLst/>
              <a:gdLst/>
              <a:ahLst/>
              <a:cxnLst/>
              <a:rect l="l" t="t" r="r" b="b"/>
              <a:pathLst>
                <a:path w="2858844" h="3163313">
                  <a:moveTo>
                    <a:pt x="0" y="0"/>
                  </a:moveTo>
                  <a:lnTo>
                    <a:pt x="2858844" y="0"/>
                  </a:lnTo>
                  <a:lnTo>
                    <a:pt x="2858844" y="3163313"/>
                  </a:lnTo>
                  <a:lnTo>
                    <a:pt x="0" y="3163313"/>
                  </a:lnTo>
                  <a:lnTo>
                    <a:pt x="0" y="0"/>
                  </a:lnTo>
                  <a:close/>
                </a:path>
              </a:pathLst>
            </a:custGeom>
            <a:blipFill>
              <a:blip r:embed="rId3"/>
              <a:stretch>
                <a:fillRect/>
              </a:stretch>
            </a:blipFill>
          </p:spPr>
          <p:txBody>
            <a:bodyPr/>
            <a:lstStyle/>
            <a:p>
              <a:endParaRPr lang="en-CA"/>
            </a:p>
          </p:txBody>
        </p:sp>
        <p:sp>
          <p:nvSpPr>
            <p:cNvPr id="21" name="Freeform 14">
              <a:extLst>
                <a:ext uri="{FF2B5EF4-FFF2-40B4-BE49-F238E27FC236}">
                  <a16:creationId xmlns:a16="http://schemas.microsoft.com/office/drawing/2014/main" id="{BF297D04-51F2-33F5-0737-172129464211}"/>
                </a:ext>
              </a:extLst>
            </p:cNvPr>
            <p:cNvSpPr/>
            <p:nvPr/>
          </p:nvSpPr>
          <p:spPr>
            <a:xfrm>
              <a:off x="2581478" y="0"/>
              <a:ext cx="2486221" cy="3447100"/>
            </a:xfrm>
            <a:custGeom>
              <a:avLst/>
              <a:gdLst/>
              <a:ahLst/>
              <a:cxnLst/>
              <a:rect l="l" t="t" r="r" b="b"/>
              <a:pathLst>
                <a:path w="2486221" h="3447100">
                  <a:moveTo>
                    <a:pt x="0" y="0"/>
                  </a:moveTo>
                  <a:lnTo>
                    <a:pt x="2486221" y="0"/>
                  </a:lnTo>
                  <a:lnTo>
                    <a:pt x="2486221" y="3447100"/>
                  </a:lnTo>
                  <a:lnTo>
                    <a:pt x="0" y="3447100"/>
                  </a:lnTo>
                  <a:lnTo>
                    <a:pt x="0" y="0"/>
                  </a:lnTo>
                  <a:close/>
                </a:path>
              </a:pathLst>
            </a:custGeom>
            <a:blipFill>
              <a:blip r:embed="rId4"/>
              <a:stretch>
                <a:fillRect/>
              </a:stretch>
            </a:blipFill>
          </p:spPr>
          <p:txBody>
            <a:bodyPr/>
            <a:lstStyle/>
            <a:p>
              <a:endParaRPr lang="en-CA"/>
            </a:p>
          </p:txBody>
        </p:sp>
        <p:sp>
          <p:nvSpPr>
            <p:cNvPr id="22" name="Freeform 15">
              <a:extLst>
                <a:ext uri="{FF2B5EF4-FFF2-40B4-BE49-F238E27FC236}">
                  <a16:creationId xmlns:a16="http://schemas.microsoft.com/office/drawing/2014/main" id="{D3E002A7-8A43-7071-B09E-C6F187B1365A}"/>
                </a:ext>
              </a:extLst>
            </p:cNvPr>
            <p:cNvSpPr/>
            <p:nvPr/>
          </p:nvSpPr>
          <p:spPr>
            <a:xfrm flipH="1">
              <a:off x="4102982" y="11575"/>
              <a:ext cx="3038693" cy="3169432"/>
            </a:xfrm>
            <a:custGeom>
              <a:avLst/>
              <a:gdLst/>
              <a:ahLst/>
              <a:cxnLst/>
              <a:rect l="l" t="t" r="r" b="b"/>
              <a:pathLst>
                <a:path w="3038693" h="3169432">
                  <a:moveTo>
                    <a:pt x="3038693" y="0"/>
                  </a:moveTo>
                  <a:lnTo>
                    <a:pt x="0" y="0"/>
                  </a:lnTo>
                  <a:lnTo>
                    <a:pt x="0" y="3169432"/>
                  </a:lnTo>
                  <a:lnTo>
                    <a:pt x="3038693" y="3169432"/>
                  </a:lnTo>
                  <a:lnTo>
                    <a:pt x="3038693" y="0"/>
                  </a:lnTo>
                  <a:close/>
                </a:path>
              </a:pathLst>
            </a:custGeom>
            <a:blipFill>
              <a:blip r:embed="rId5"/>
              <a:stretch>
                <a:fillRect/>
              </a:stretch>
            </a:blipFill>
          </p:spPr>
          <p:txBody>
            <a:bodyPr/>
            <a:lstStyle/>
            <a:p>
              <a:endParaRPr lang="en-CA"/>
            </a:p>
          </p:txBody>
        </p:sp>
        <p:sp>
          <p:nvSpPr>
            <p:cNvPr id="23" name="Freeform 16">
              <a:extLst>
                <a:ext uri="{FF2B5EF4-FFF2-40B4-BE49-F238E27FC236}">
                  <a16:creationId xmlns:a16="http://schemas.microsoft.com/office/drawing/2014/main" id="{F956401B-407B-E65D-2ABA-1FF0F531CEE7}"/>
                </a:ext>
              </a:extLst>
            </p:cNvPr>
            <p:cNvSpPr/>
            <p:nvPr/>
          </p:nvSpPr>
          <p:spPr>
            <a:xfrm>
              <a:off x="6459249" y="66573"/>
              <a:ext cx="2693061" cy="3030167"/>
            </a:xfrm>
            <a:custGeom>
              <a:avLst/>
              <a:gdLst/>
              <a:ahLst/>
              <a:cxnLst/>
              <a:rect l="l" t="t" r="r" b="b"/>
              <a:pathLst>
                <a:path w="2693061" h="3030167">
                  <a:moveTo>
                    <a:pt x="0" y="0"/>
                  </a:moveTo>
                  <a:lnTo>
                    <a:pt x="2693061" y="0"/>
                  </a:lnTo>
                  <a:lnTo>
                    <a:pt x="2693061" y="3030167"/>
                  </a:lnTo>
                  <a:lnTo>
                    <a:pt x="0" y="3030167"/>
                  </a:lnTo>
                  <a:lnTo>
                    <a:pt x="0" y="0"/>
                  </a:lnTo>
                  <a:close/>
                </a:path>
              </a:pathLst>
            </a:custGeom>
            <a:blipFill>
              <a:blip r:embed="rId6"/>
              <a:stretch>
                <a:fillRect/>
              </a:stretch>
            </a:blipFill>
          </p:spPr>
          <p:txBody>
            <a:bodyPr/>
            <a:lstStyle/>
            <a:p>
              <a:endParaRPr lang="en-CA"/>
            </a:p>
          </p:txBody>
        </p:sp>
        <p:sp>
          <p:nvSpPr>
            <p:cNvPr id="24" name="Freeform 17">
              <a:extLst>
                <a:ext uri="{FF2B5EF4-FFF2-40B4-BE49-F238E27FC236}">
                  <a16:creationId xmlns:a16="http://schemas.microsoft.com/office/drawing/2014/main" id="{0BFEF1A6-D244-5AAF-E3A5-B26CAF73B5AA}"/>
                </a:ext>
              </a:extLst>
            </p:cNvPr>
            <p:cNvSpPr/>
            <p:nvPr/>
          </p:nvSpPr>
          <p:spPr>
            <a:xfrm>
              <a:off x="8932121" y="11575"/>
              <a:ext cx="3437321" cy="2517837"/>
            </a:xfrm>
            <a:custGeom>
              <a:avLst/>
              <a:gdLst/>
              <a:ahLst/>
              <a:cxnLst/>
              <a:rect l="l" t="t" r="r" b="b"/>
              <a:pathLst>
                <a:path w="3437321" h="2517837">
                  <a:moveTo>
                    <a:pt x="0" y="0"/>
                  </a:moveTo>
                  <a:lnTo>
                    <a:pt x="3437321" y="0"/>
                  </a:lnTo>
                  <a:lnTo>
                    <a:pt x="3437321" y="2517837"/>
                  </a:lnTo>
                  <a:lnTo>
                    <a:pt x="0" y="2517837"/>
                  </a:lnTo>
                  <a:lnTo>
                    <a:pt x="0" y="0"/>
                  </a:lnTo>
                  <a:close/>
                </a:path>
              </a:pathLst>
            </a:custGeom>
            <a:blipFill>
              <a:blip r:embed="rId7"/>
              <a:stretch>
                <a:fillRect/>
              </a:stretch>
            </a:blipFill>
          </p:spPr>
          <p:txBody>
            <a:bodyPr/>
            <a:lstStyle/>
            <a:p>
              <a:endParaRPr lang="en-CA"/>
            </a:p>
          </p:txBody>
        </p:sp>
      </p:grpSp>
    </p:spTree>
    <p:extLst>
      <p:ext uri="{BB962C8B-B14F-4D97-AF65-F5344CB8AC3E}">
        <p14:creationId xmlns:p14="http://schemas.microsoft.com/office/powerpoint/2010/main" val="40041465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4F4DA-FBE4-ECAF-48CD-07ACB62324C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0143C52-30BA-D73D-3BA9-50EBD78775F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grpSp>
        <p:nvGrpSpPr>
          <p:cNvPr id="3" name="Group 3">
            <a:extLst>
              <a:ext uri="{FF2B5EF4-FFF2-40B4-BE49-F238E27FC236}">
                <a16:creationId xmlns:a16="http://schemas.microsoft.com/office/drawing/2014/main" id="{B53AD6B0-8173-6A1F-A56F-B1645D955F8D}"/>
              </a:ext>
            </a:extLst>
          </p:cNvPr>
          <p:cNvGrpSpPr/>
          <p:nvPr/>
        </p:nvGrpSpPr>
        <p:grpSpPr>
          <a:xfrm>
            <a:off x="0" y="459455"/>
            <a:ext cx="18006137" cy="8798845"/>
            <a:chOff x="0" y="0"/>
            <a:chExt cx="24008182" cy="11731793"/>
          </a:xfrm>
        </p:grpSpPr>
        <p:grpSp>
          <p:nvGrpSpPr>
            <p:cNvPr id="4" name="Group 4">
              <a:extLst>
                <a:ext uri="{FF2B5EF4-FFF2-40B4-BE49-F238E27FC236}">
                  <a16:creationId xmlns:a16="http://schemas.microsoft.com/office/drawing/2014/main" id="{5C871E93-6D7B-545B-B574-1B6F21B0E747}"/>
                </a:ext>
              </a:extLst>
            </p:cNvPr>
            <p:cNvGrpSpPr/>
            <p:nvPr/>
          </p:nvGrpSpPr>
          <p:grpSpPr>
            <a:xfrm>
              <a:off x="362874" y="1187004"/>
              <a:ext cx="23282434" cy="10544789"/>
              <a:chOff x="0" y="-38100"/>
              <a:chExt cx="3876776" cy="1755821"/>
            </a:xfrm>
          </p:grpSpPr>
          <p:sp>
            <p:nvSpPr>
              <p:cNvPr id="5" name="Freeform 5">
                <a:extLst>
                  <a:ext uri="{FF2B5EF4-FFF2-40B4-BE49-F238E27FC236}">
                    <a16:creationId xmlns:a16="http://schemas.microsoft.com/office/drawing/2014/main" id="{A960D265-78B9-B18E-E35B-125410A9C4D6}"/>
                  </a:ext>
                </a:extLst>
              </p:cNvPr>
              <p:cNvSpPr/>
              <p:nvPr/>
            </p:nvSpPr>
            <p:spPr>
              <a:xfrm>
                <a:off x="0" y="0"/>
                <a:ext cx="3876776" cy="1717721"/>
              </a:xfrm>
              <a:custGeom>
                <a:avLst/>
                <a:gdLst/>
                <a:ahLst/>
                <a:cxnLst/>
                <a:rect l="l" t="t" r="r" b="b"/>
                <a:pathLst>
                  <a:path w="3876776" h="1717721">
                    <a:moveTo>
                      <a:pt x="52596" y="0"/>
                    </a:moveTo>
                    <a:lnTo>
                      <a:pt x="3824180" y="0"/>
                    </a:lnTo>
                    <a:cubicBezTo>
                      <a:pt x="3853228" y="0"/>
                      <a:pt x="3876776" y="23548"/>
                      <a:pt x="3876776" y="52596"/>
                    </a:cubicBezTo>
                    <a:lnTo>
                      <a:pt x="3876776" y="1665125"/>
                    </a:lnTo>
                    <a:cubicBezTo>
                      <a:pt x="3876776" y="1694173"/>
                      <a:pt x="3853228" y="1717721"/>
                      <a:pt x="3824180" y="1717721"/>
                    </a:cubicBezTo>
                    <a:lnTo>
                      <a:pt x="52596" y="1717721"/>
                    </a:lnTo>
                    <a:cubicBezTo>
                      <a:pt x="38647" y="1717721"/>
                      <a:pt x="25269" y="1712180"/>
                      <a:pt x="15405" y="1702316"/>
                    </a:cubicBezTo>
                    <a:cubicBezTo>
                      <a:pt x="5541" y="1692452"/>
                      <a:pt x="0" y="1679074"/>
                      <a:pt x="0" y="1665125"/>
                    </a:cubicBezTo>
                    <a:lnTo>
                      <a:pt x="0" y="52596"/>
                    </a:lnTo>
                    <a:cubicBezTo>
                      <a:pt x="0" y="23548"/>
                      <a:pt x="23548" y="0"/>
                      <a:pt x="52596" y="0"/>
                    </a:cubicBezTo>
                    <a:close/>
                  </a:path>
                </a:pathLst>
              </a:custGeom>
              <a:solidFill>
                <a:srgbClr val="9FCDFF"/>
              </a:solidFill>
            </p:spPr>
            <p:txBody>
              <a:bodyPr/>
              <a:lstStyle/>
              <a:p>
                <a:endParaRPr lang="en-US"/>
              </a:p>
              <a:p>
                <a:endParaRPr lang="en-CA"/>
              </a:p>
              <a:p>
                <a:endParaRPr lang="en-CA"/>
              </a:p>
              <a:p>
                <a:endParaRPr lang="en-CA"/>
              </a:p>
              <a:p>
                <a:endParaRPr lang="en-CA"/>
              </a:p>
              <a:p>
                <a:endParaRPr lang="en-CA"/>
              </a:p>
              <a:p>
                <a:endParaRPr lang="en-CA"/>
              </a:p>
              <a:p>
                <a:endParaRPr lang="en-CA"/>
              </a:p>
            </p:txBody>
          </p:sp>
          <p:sp>
            <p:nvSpPr>
              <p:cNvPr id="6" name="TextBox 6">
                <a:extLst>
                  <a:ext uri="{FF2B5EF4-FFF2-40B4-BE49-F238E27FC236}">
                    <a16:creationId xmlns:a16="http://schemas.microsoft.com/office/drawing/2014/main" id="{BF5E8539-063F-FD87-4784-40AD4D40D10D}"/>
                  </a:ext>
                </a:extLst>
              </p:cNvPr>
              <p:cNvSpPr txBox="1"/>
              <p:nvPr/>
            </p:nvSpPr>
            <p:spPr>
              <a:xfrm>
                <a:off x="0" y="-38100"/>
                <a:ext cx="3876776" cy="1755821"/>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a:extLst>
                <a:ext uri="{FF2B5EF4-FFF2-40B4-BE49-F238E27FC236}">
                  <a16:creationId xmlns:a16="http://schemas.microsoft.com/office/drawing/2014/main" id="{3FF008EA-13E6-B5C4-7ADD-10902B00A180}"/>
                </a:ext>
              </a:extLst>
            </p:cNvPr>
            <p:cNvGrpSpPr/>
            <p:nvPr/>
          </p:nvGrpSpPr>
          <p:grpSpPr>
            <a:xfrm>
              <a:off x="3900598" y="0"/>
              <a:ext cx="16206987" cy="2907012"/>
              <a:chOff x="0" y="0"/>
              <a:chExt cx="2698638" cy="484049"/>
            </a:xfrm>
          </p:grpSpPr>
          <p:sp>
            <p:nvSpPr>
              <p:cNvPr id="8" name="Freeform 8">
                <a:extLst>
                  <a:ext uri="{FF2B5EF4-FFF2-40B4-BE49-F238E27FC236}">
                    <a16:creationId xmlns:a16="http://schemas.microsoft.com/office/drawing/2014/main" id="{18148F2E-535F-086E-2F26-2BF59B1EE8A6}"/>
                  </a:ext>
                </a:extLst>
              </p:cNvPr>
              <p:cNvSpPr/>
              <p:nvPr/>
            </p:nvSpPr>
            <p:spPr>
              <a:xfrm>
                <a:off x="0" y="0"/>
                <a:ext cx="2698638" cy="484049"/>
              </a:xfrm>
              <a:custGeom>
                <a:avLst/>
                <a:gdLst/>
                <a:ahLst/>
                <a:cxnLst/>
                <a:rect l="l" t="t" r="r" b="b"/>
                <a:pathLst>
                  <a:path w="2698638" h="484049">
                    <a:moveTo>
                      <a:pt x="49112" y="0"/>
                    </a:moveTo>
                    <a:lnTo>
                      <a:pt x="2649525" y="0"/>
                    </a:lnTo>
                    <a:cubicBezTo>
                      <a:pt x="2676649" y="0"/>
                      <a:pt x="2698638" y="21988"/>
                      <a:pt x="2698638" y="49112"/>
                    </a:cubicBezTo>
                    <a:lnTo>
                      <a:pt x="2698638" y="434936"/>
                    </a:lnTo>
                    <a:cubicBezTo>
                      <a:pt x="2698638" y="447962"/>
                      <a:pt x="2693463" y="460454"/>
                      <a:pt x="2684253" y="469664"/>
                    </a:cubicBezTo>
                    <a:cubicBezTo>
                      <a:pt x="2675043" y="478875"/>
                      <a:pt x="2662551" y="484049"/>
                      <a:pt x="2649525" y="484049"/>
                    </a:cubicBezTo>
                    <a:lnTo>
                      <a:pt x="49112" y="484049"/>
                    </a:lnTo>
                    <a:cubicBezTo>
                      <a:pt x="21988" y="484049"/>
                      <a:pt x="0" y="462060"/>
                      <a:pt x="0" y="434936"/>
                    </a:cubicBezTo>
                    <a:lnTo>
                      <a:pt x="0" y="49112"/>
                    </a:lnTo>
                    <a:cubicBezTo>
                      <a:pt x="0" y="21988"/>
                      <a:pt x="21988" y="0"/>
                      <a:pt x="49112" y="0"/>
                    </a:cubicBezTo>
                    <a:close/>
                  </a:path>
                </a:pathLst>
              </a:custGeom>
              <a:solidFill>
                <a:srgbClr val="0F2F76"/>
              </a:solidFill>
            </p:spPr>
            <p:txBody>
              <a:bodyPr/>
              <a:lstStyle/>
              <a:p>
                <a:endParaRPr lang="en-CA"/>
              </a:p>
            </p:txBody>
          </p:sp>
          <p:sp>
            <p:nvSpPr>
              <p:cNvPr id="9" name="TextBox 9">
                <a:extLst>
                  <a:ext uri="{FF2B5EF4-FFF2-40B4-BE49-F238E27FC236}">
                    <a16:creationId xmlns:a16="http://schemas.microsoft.com/office/drawing/2014/main" id="{62D55A29-E0C4-14DA-920F-B07BC4FCCD04}"/>
                  </a:ext>
                </a:extLst>
              </p:cNvPr>
              <p:cNvSpPr txBox="1"/>
              <p:nvPr/>
            </p:nvSpPr>
            <p:spPr>
              <a:xfrm>
                <a:off x="0" y="-38100"/>
                <a:ext cx="2698638" cy="522149"/>
              </a:xfrm>
              <a:prstGeom prst="rect">
                <a:avLst/>
              </a:prstGeom>
            </p:spPr>
            <p:txBody>
              <a:bodyPr lIns="50800" tIns="50800" rIns="50800" bIns="50800" rtlCol="0" anchor="ctr"/>
              <a:lstStyle/>
              <a:p>
                <a:pPr algn="ctr">
                  <a:lnSpc>
                    <a:spcPts val="2659"/>
                  </a:lnSpc>
                </a:pPr>
                <a:endParaRPr/>
              </a:p>
            </p:txBody>
          </p:sp>
        </p:grpSp>
        <p:sp>
          <p:nvSpPr>
            <p:cNvPr id="10" name="TextBox 10">
              <a:extLst>
                <a:ext uri="{FF2B5EF4-FFF2-40B4-BE49-F238E27FC236}">
                  <a16:creationId xmlns:a16="http://schemas.microsoft.com/office/drawing/2014/main" id="{80540C2F-CC61-5480-939D-4F9B9969EE84}"/>
                </a:ext>
              </a:extLst>
            </p:cNvPr>
            <p:cNvSpPr txBox="1"/>
            <p:nvPr/>
          </p:nvSpPr>
          <p:spPr>
            <a:xfrm>
              <a:off x="0" y="700560"/>
              <a:ext cx="24008182" cy="1591617"/>
            </a:xfrm>
            <a:prstGeom prst="rect">
              <a:avLst/>
            </a:prstGeom>
          </p:spPr>
          <p:txBody>
            <a:bodyPr lIns="0" tIns="0" rIns="0" bIns="0" rtlCol="0" anchor="t">
              <a:spAutoFit/>
            </a:bodyPr>
            <a:lstStyle/>
            <a:p>
              <a:pPr algn="ctr">
                <a:lnSpc>
                  <a:spcPts val="9134"/>
                </a:lnSpc>
              </a:pPr>
              <a:r>
                <a:rPr lang="en-US" sz="8304" spc="614">
                  <a:solidFill>
                    <a:srgbClr val="FFFFFF"/>
                  </a:solidFill>
                  <a:latin typeface="TAN St. Canard"/>
                  <a:ea typeface="TAN St. Canard"/>
                  <a:cs typeface="TAN St. Canard"/>
                  <a:sym typeface="TAN St. Canard"/>
                </a:rPr>
                <a:t>Data Preparation</a:t>
              </a:r>
            </a:p>
          </p:txBody>
        </p:sp>
      </p:grpSp>
      <p:grpSp>
        <p:nvGrpSpPr>
          <p:cNvPr id="11" name="Group 11">
            <a:extLst>
              <a:ext uri="{FF2B5EF4-FFF2-40B4-BE49-F238E27FC236}">
                <a16:creationId xmlns:a16="http://schemas.microsoft.com/office/drawing/2014/main" id="{DDD561B3-BF2E-92B7-0F26-36BC72B93F33}"/>
              </a:ext>
            </a:extLst>
          </p:cNvPr>
          <p:cNvGrpSpPr/>
          <p:nvPr/>
        </p:nvGrpSpPr>
        <p:grpSpPr>
          <a:xfrm>
            <a:off x="4276510" y="8121249"/>
            <a:ext cx="9734981" cy="2274102"/>
            <a:chOff x="0" y="0"/>
            <a:chExt cx="12979974" cy="3032136"/>
          </a:xfrm>
        </p:grpSpPr>
        <p:sp>
          <p:nvSpPr>
            <p:cNvPr id="12" name="Freeform 12">
              <a:extLst>
                <a:ext uri="{FF2B5EF4-FFF2-40B4-BE49-F238E27FC236}">
                  <a16:creationId xmlns:a16="http://schemas.microsoft.com/office/drawing/2014/main" id="{C4A56E6F-0F03-1562-4DAB-5C217D6F5005}"/>
                </a:ext>
              </a:extLst>
            </p:cNvPr>
            <p:cNvSpPr/>
            <p:nvPr/>
          </p:nvSpPr>
          <p:spPr>
            <a:xfrm>
              <a:off x="0" y="246679"/>
              <a:ext cx="2647021" cy="2779024"/>
            </a:xfrm>
            <a:custGeom>
              <a:avLst/>
              <a:gdLst/>
              <a:ahLst/>
              <a:cxnLst/>
              <a:rect l="l" t="t" r="r" b="b"/>
              <a:pathLst>
                <a:path w="2647021" h="2779024">
                  <a:moveTo>
                    <a:pt x="0" y="0"/>
                  </a:moveTo>
                  <a:lnTo>
                    <a:pt x="2647021" y="0"/>
                  </a:lnTo>
                  <a:lnTo>
                    <a:pt x="2647021" y="2779024"/>
                  </a:lnTo>
                  <a:lnTo>
                    <a:pt x="0" y="2779024"/>
                  </a:lnTo>
                  <a:lnTo>
                    <a:pt x="0" y="0"/>
                  </a:lnTo>
                  <a:close/>
                </a:path>
              </a:pathLst>
            </a:custGeom>
            <a:blipFill>
              <a:blip r:embed="rId3"/>
              <a:stretch>
                <a:fillRect/>
              </a:stretch>
            </a:blipFill>
          </p:spPr>
          <p:txBody>
            <a:bodyPr/>
            <a:lstStyle/>
            <a:p>
              <a:endParaRPr lang="en-CA"/>
            </a:p>
          </p:txBody>
        </p:sp>
        <p:sp>
          <p:nvSpPr>
            <p:cNvPr id="13" name="Freeform 13">
              <a:extLst>
                <a:ext uri="{FF2B5EF4-FFF2-40B4-BE49-F238E27FC236}">
                  <a16:creationId xmlns:a16="http://schemas.microsoft.com/office/drawing/2014/main" id="{EBCCF75F-8B32-7F87-5EDE-F76452F3213B}"/>
                </a:ext>
              </a:extLst>
            </p:cNvPr>
            <p:cNvSpPr/>
            <p:nvPr/>
          </p:nvSpPr>
          <p:spPr>
            <a:xfrm>
              <a:off x="2369114" y="0"/>
              <a:ext cx="2689094" cy="3025703"/>
            </a:xfrm>
            <a:custGeom>
              <a:avLst/>
              <a:gdLst/>
              <a:ahLst/>
              <a:cxnLst/>
              <a:rect l="l" t="t" r="r" b="b"/>
              <a:pathLst>
                <a:path w="2689094" h="3025703">
                  <a:moveTo>
                    <a:pt x="0" y="0"/>
                  </a:moveTo>
                  <a:lnTo>
                    <a:pt x="2689094" y="0"/>
                  </a:lnTo>
                  <a:lnTo>
                    <a:pt x="2689094" y="3025703"/>
                  </a:lnTo>
                  <a:lnTo>
                    <a:pt x="0" y="3025703"/>
                  </a:lnTo>
                  <a:lnTo>
                    <a:pt x="0" y="0"/>
                  </a:lnTo>
                  <a:close/>
                </a:path>
              </a:pathLst>
            </a:custGeom>
            <a:blipFill>
              <a:blip r:embed="rId4"/>
              <a:stretch>
                <a:fillRect/>
              </a:stretch>
            </a:blipFill>
          </p:spPr>
          <p:txBody>
            <a:bodyPr/>
            <a:lstStyle/>
            <a:p>
              <a:endParaRPr lang="en-CA"/>
            </a:p>
          </p:txBody>
        </p:sp>
        <p:sp>
          <p:nvSpPr>
            <p:cNvPr id="14" name="Freeform 14">
              <a:extLst>
                <a:ext uri="{FF2B5EF4-FFF2-40B4-BE49-F238E27FC236}">
                  <a16:creationId xmlns:a16="http://schemas.microsoft.com/office/drawing/2014/main" id="{88E324ED-B42C-A5CD-D0FD-99392D7561E5}"/>
                </a:ext>
              </a:extLst>
            </p:cNvPr>
            <p:cNvSpPr/>
            <p:nvPr/>
          </p:nvSpPr>
          <p:spPr>
            <a:xfrm>
              <a:off x="4813867" y="129772"/>
              <a:ext cx="3738955" cy="2902364"/>
            </a:xfrm>
            <a:custGeom>
              <a:avLst/>
              <a:gdLst/>
              <a:ahLst/>
              <a:cxnLst/>
              <a:rect l="l" t="t" r="r" b="b"/>
              <a:pathLst>
                <a:path w="3738955" h="2902364">
                  <a:moveTo>
                    <a:pt x="0" y="0"/>
                  </a:moveTo>
                  <a:lnTo>
                    <a:pt x="3738955" y="0"/>
                  </a:lnTo>
                  <a:lnTo>
                    <a:pt x="3738955" y="2902364"/>
                  </a:lnTo>
                  <a:lnTo>
                    <a:pt x="0" y="2902364"/>
                  </a:lnTo>
                  <a:lnTo>
                    <a:pt x="0" y="0"/>
                  </a:lnTo>
                  <a:close/>
                </a:path>
              </a:pathLst>
            </a:custGeom>
            <a:blipFill>
              <a:blip r:embed="rId5"/>
              <a:stretch>
                <a:fillRect/>
              </a:stretch>
            </a:blipFill>
          </p:spPr>
          <p:txBody>
            <a:bodyPr/>
            <a:lstStyle/>
            <a:p>
              <a:endParaRPr lang="en-CA"/>
            </a:p>
          </p:txBody>
        </p:sp>
        <p:sp>
          <p:nvSpPr>
            <p:cNvPr id="15" name="Freeform 15">
              <a:extLst>
                <a:ext uri="{FF2B5EF4-FFF2-40B4-BE49-F238E27FC236}">
                  <a16:creationId xmlns:a16="http://schemas.microsoft.com/office/drawing/2014/main" id="{7A8ABAB3-FC2B-0B14-47B1-02603403B1A9}"/>
                </a:ext>
              </a:extLst>
            </p:cNvPr>
            <p:cNvSpPr/>
            <p:nvPr/>
          </p:nvSpPr>
          <p:spPr>
            <a:xfrm>
              <a:off x="8254255" y="129772"/>
              <a:ext cx="2222627" cy="2895931"/>
            </a:xfrm>
            <a:custGeom>
              <a:avLst/>
              <a:gdLst/>
              <a:ahLst/>
              <a:cxnLst/>
              <a:rect l="l" t="t" r="r" b="b"/>
              <a:pathLst>
                <a:path w="2222627" h="2895931">
                  <a:moveTo>
                    <a:pt x="0" y="0"/>
                  </a:moveTo>
                  <a:lnTo>
                    <a:pt x="2222627" y="0"/>
                  </a:lnTo>
                  <a:lnTo>
                    <a:pt x="2222627" y="2895931"/>
                  </a:lnTo>
                  <a:lnTo>
                    <a:pt x="0" y="2895931"/>
                  </a:lnTo>
                  <a:lnTo>
                    <a:pt x="0" y="0"/>
                  </a:lnTo>
                  <a:close/>
                </a:path>
              </a:pathLst>
            </a:custGeom>
            <a:blipFill>
              <a:blip r:embed="rId6"/>
              <a:stretch>
                <a:fillRect/>
              </a:stretch>
            </a:blipFill>
          </p:spPr>
          <p:txBody>
            <a:bodyPr/>
            <a:lstStyle/>
            <a:p>
              <a:endParaRPr lang="en-CA"/>
            </a:p>
          </p:txBody>
        </p:sp>
        <p:sp>
          <p:nvSpPr>
            <p:cNvPr id="16" name="Freeform 16">
              <a:extLst>
                <a:ext uri="{FF2B5EF4-FFF2-40B4-BE49-F238E27FC236}">
                  <a16:creationId xmlns:a16="http://schemas.microsoft.com/office/drawing/2014/main" id="{D12DFE0B-6984-5B0C-7FB5-722F6FAE6E37}"/>
                </a:ext>
              </a:extLst>
            </p:cNvPr>
            <p:cNvSpPr/>
            <p:nvPr/>
          </p:nvSpPr>
          <p:spPr>
            <a:xfrm>
              <a:off x="10332953" y="246679"/>
              <a:ext cx="2647021" cy="2779024"/>
            </a:xfrm>
            <a:custGeom>
              <a:avLst/>
              <a:gdLst/>
              <a:ahLst/>
              <a:cxnLst/>
              <a:rect l="l" t="t" r="r" b="b"/>
              <a:pathLst>
                <a:path w="2647021" h="2779024">
                  <a:moveTo>
                    <a:pt x="0" y="0"/>
                  </a:moveTo>
                  <a:lnTo>
                    <a:pt x="2647021" y="0"/>
                  </a:lnTo>
                  <a:lnTo>
                    <a:pt x="2647021" y="2779024"/>
                  </a:lnTo>
                  <a:lnTo>
                    <a:pt x="0" y="2779024"/>
                  </a:lnTo>
                  <a:lnTo>
                    <a:pt x="0" y="0"/>
                  </a:lnTo>
                  <a:close/>
                </a:path>
              </a:pathLst>
            </a:custGeom>
            <a:blipFill>
              <a:blip r:embed="rId3"/>
              <a:stretch>
                <a:fillRect/>
              </a:stretch>
            </a:blipFill>
          </p:spPr>
          <p:txBody>
            <a:bodyPr/>
            <a:lstStyle/>
            <a:p>
              <a:endParaRPr lang="en-CA"/>
            </a:p>
          </p:txBody>
        </p:sp>
      </p:grpSp>
      <p:sp>
        <p:nvSpPr>
          <p:cNvPr id="17" name="TextBox 16">
            <a:extLst>
              <a:ext uri="{FF2B5EF4-FFF2-40B4-BE49-F238E27FC236}">
                <a16:creationId xmlns:a16="http://schemas.microsoft.com/office/drawing/2014/main" id="{6C2FEE4D-7535-32DF-8157-D3AD0C04D8A7}"/>
              </a:ext>
            </a:extLst>
          </p:cNvPr>
          <p:cNvSpPr txBox="1"/>
          <p:nvPr/>
        </p:nvSpPr>
        <p:spPr>
          <a:xfrm>
            <a:off x="1228299" y="2742893"/>
            <a:ext cx="15203606" cy="1754326"/>
          </a:xfrm>
          <a:prstGeom prst="rect">
            <a:avLst/>
          </a:prstGeom>
          <a:noFill/>
        </p:spPr>
        <p:txBody>
          <a:bodyPr wrap="square" rtlCol="0">
            <a:spAutoFit/>
          </a:bodyPr>
          <a:lstStyle/>
          <a:p>
            <a:pPr algn="ctr"/>
            <a:r>
              <a:rPr lang="en-US" sz="4000" b="1" spc="179">
                <a:solidFill>
                  <a:srgbClr val="1C0140"/>
                </a:solidFill>
                <a:latin typeface="Cooper BT Bold"/>
                <a:ea typeface="+mn-lt"/>
                <a:cs typeface="+mn-lt"/>
              </a:rPr>
              <a:t>Construct Data</a:t>
            </a:r>
          </a:p>
          <a:p>
            <a:endParaRPr lang="en-US" sz="3200" b="1" spc="179">
              <a:solidFill>
                <a:srgbClr val="1C0140"/>
              </a:solidFill>
              <a:latin typeface="Cooper BT Bold"/>
              <a:ea typeface="+mn-lt"/>
              <a:cs typeface="+mn-lt"/>
            </a:endParaRPr>
          </a:p>
          <a:p>
            <a:pPr marL="971550" lvl="1" indent="-514350">
              <a:buFont typeface="+mj-lt"/>
              <a:buAutoNum type="arabicPeriod"/>
            </a:pPr>
            <a:r>
              <a:rPr lang="en-US" sz="3600" spc="179">
                <a:solidFill>
                  <a:srgbClr val="1C0140"/>
                </a:solidFill>
                <a:latin typeface="Cooper BT Bold"/>
                <a:ea typeface="+mn-lt"/>
                <a:cs typeface="+mn-lt"/>
              </a:rPr>
              <a:t> Location:</a:t>
            </a:r>
            <a:endParaRPr lang="en-US" sz="3200" spc="179">
              <a:solidFill>
                <a:srgbClr val="1C0140"/>
              </a:solidFill>
              <a:latin typeface="Cooper BT Bold"/>
              <a:ea typeface="+mn-lt"/>
              <a:cs typeface="+mn-lt"/>
            </a:endParaRPr>
          </a:p>
        </p:txBody>
      </p:sp>
      <p:graphicFrame>
        <p:nvGraphicFramePr>
          <p:cNvPr id="18" name="Table 17">
            <a:extLst>
              <a:ext uri="{FF2B5EF4-FFF2-40B4-BE49-F238E27FC236}">
                <a16:creationId xmlns:a16="http://schemas.microsoft.com/office/drawing/2014/main" id="{329FD6F3-73FD-1840-0B06-2CFD6D9D7B8A}"/>
              </a:ext>
            </a:extLst>
          </p:cNvPr>
          <p:cNvGraphicFramePr>
            <a:graphicFrameLocks noGrp="1"/>
          </p:cNvGraphicFramePr>
          <p:nvPr>
            <p:extLst>
              <p:ext uri="{D42A27DB-BD31-4B8C-83A1-F6EECF244321}">
                <p14:modId xmlns:p14="http://schemas.microsoft.com/office/powerpoint/2010/main" val="310383726"/>
              </p:ext>
            </p:extLst>
          </p:nvPr>
        </p:nvGraphicFramePr>
        <p:xfrm>
          <a:off x="1638516" y="4547538"/>
          <a:ext cx="6055057" cy="3708400"/>
        </p:xfrm>
        <a:graphic>
          <a:graphicData uri="http://schemas.openxmlformats.org/drawingml/2006/table">
            <a:tbl>
              <a:tblPr firstRow="1" bandRow="1">
                <a:tableStyleId>{5C22544A-7EE6-4342-B048-85BDC9FD1C3A}</a:tableStyleId>
              </a:tblPr>
              <a:tblGrid>
                <a:gridCol w="1496705">
                  <a:extLst>
                    <a:ext uri="{9D8B030D-6E8A-4147-A177-3AD203B41FA5}">
                      <a16:colId xmlns:a16="http://schemas.microsoft.com/office/drawing/2014/main" val="4253433921"/>
                    </a:ext>
                  </a:extLst>
                </a:gridCol>
                <a:gridCol w="1760561">
                  <a:extLst>
                    <a:ext uri="{9D8B030D-6E8A-4147-A177-3AD203B41FA5}">
                      <a16:colId xmlns:a16="http://schemas.microsoft.com/office/drawing/2014/main" val="1259038960"/>
                    </a:ext>
                  </a:extLst>
                </a:gridCol>
                <a:gridCol w="2797791">
                  <a:extLst>
                    <a:ext uri="{9D8B030D-6E8A-4147-A177-3AD203B41FA5}">
                      <a16:colId xmlns:a16="http://schemas.microsoft.com/office/drawing/2014/main" val="2899804712"/>
                    </a:ext>
                  </a:extLst>
                </a:gridCol>
              </a:tblGrid>
              <a:tr h="370840">
                <a:tc>
                  <a:txBody>
                    <a:bodyPr/>
                    <a:lstStyle/>
                    <a:p>
                      <a:pPr>
                        <a:lnSpc>
                          <a:spcPct val="107000"/>
                        </a:lnSpc>
                        <a:spcAft>
                          <a:spcPts val="800"/>
                        </a:spcAft>
                      </a:pPr>
                      <a:r>
                        <a:rPr lang="en-CA" sz="2000" kern="100">
                          <a:effectLst/>
                          <a:latin typeface="Cooper BT Bold" panose="020B0604020202020204" charset="0"/>
                          <a:ea typeface="Times New Roman" panose="02020603050405020304" pitchFamily="18" charset="0"/>
                          <a:cs typeface="Arial" panose="020B0604020202020204" pitchFamily="34" charset="0"/>
                        </a:rPr>
                        <a:t>Location</a:t>
                      </a:r>
                      <a:endParaRPr lang="en-CA" sz="20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CA" sz="2000" kern="100">
                          <a:effectLst/>
                          <a:latin typeface="Cooper BT Bold" panose="020B0604020202020204" charset="0"/>
                          <a:ea typeface="Times New Roman" panose="02020603050405020304" pitchFamily="18" charset="0"/>
                          <a:cs typeface="Arial" panose="020B0604020202020204" pitchFamily="34" charset="0"/>
                        </a:rPr>
                        <a:t>Latitude</a:t>
                      </a:r>
                      <a:endParaRPr lang="en-CA" sz="20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CA" sz="2000" kern="100">
                          <a:effectLst/>
                          <a:latin typeface="Cooper BT Bold" panose="020B0604020202020204" charset="0"/>
                          <a:ea typeface="Times New Roman" panose="02020603050405020304" pitchFamily="18" charset="0"/>
                          <a:cs typeface="Arial" panose="020B0604020202020204" pitchFamily="34" charset="0"/>
                        </a:rPr>
                        <a:t>Longitude</a:t>
                      </a:r>
                      <a:endParaRPr lang="en-CA" sz="20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889345010"/>
                  </a:ext>
                </a:extLst>
              </a:tr>
              <a:tr h="370840">
                <a:tc>
                  <a:txBody>
                    <a:bodyPr/>
                    <a:lstStyle/>
                    <a:p>
                      <a:pPr>
                        <a:lnSpc>
                          <a:spcPct val="107000"/>
                        </a:lnSpc>
                        <a:spcAft>
                          <a:spcPts val="800"/>
                        </a:spcAft>
                      </a:pPr>
                      <a:r>
                        <a:rPr lang="en-CA" sz="2000" b="1" kern="100">
                          <a:effectLst/>
                          <a:latin typeface="Cooper BT Bold" panose="020B0604020202020204" charset="0"/>
                          <a:ea typeface="Times New Roman" panose="02020603050405020304" pitchFamily="18" charset="0"/>
                          <a:cs typeface="Arial" panose="020B0604020202020204" pitchFamily="34" charset="0"/>
                        </a:rPr>
                        <a:t>Group1</a:t>
                      </a:r>
                      <a:endParaRPr lang="en-CA" sz="20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CA" sz="2000" kern="100">
                          <a:effectLst/>
                          <a:latin typeface="Cooper BT Bold" panose="020B0604020202020204" charset="0"/>
                          <a:ea typeface="Times New Roman" panose="02020603050405020304" pitchFamily="18" charset="0"/>
                          <a:cs typeface="Arial" panose="020B0604020202020204" pitchFamily="34" charset="0"/>
                        </a:rPr>
                        <a:t>40.50 - 40.55</a:t>
                      </a:r>
                      <a:endParaRPr lang="en-CA" sz="20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CA" sz="2000" kern="100">
                          <a:effectLst/>
                          <a:latin typeface="Cooper BT Bold" panose="020B0604020202020204" charset="0"/>
                          <a:ea typeface="Times New Roman" panose="02020603050405020304" pitchFamily="18" charset="0"/>
                          <a:cs typeface="Arial" panose="020B0604020202020204" pitchFamily="34" charset="0"/>
                        </a:rPr>
                        <a:t>-74.25 to -74.20</a:t>
                      </a:r>
                      <a:endParaRPr lang="en-CA" sz="20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801178462"/>
                  </a:ext>
                </a:extLst>
              </a:tr>
              <a:tr h="370840">
                <a:tc>
                  <a:txBody>
                    <a:bodyPr/>
                    <a:lstStyle/>
                    <a:p>
                      <a:pPr>
                        <a:lnSpc>
                          <a:spcPct val="107000"/>
                        </a:lnSpc>
                        <a:spcAft>
                          <a:spcPts val="800"/>
                        </a:spcAft>
                      </a:pPr>
                      <a:r>
                        <a:rPr lang="en-CA" sz="2000" b="1" kern="100">
                          <a:effectLst/>
                          <a:latin typeface="Cooper BT Bold" panose="020B0604020202020204" charset="0"/>
                          <a:ea typeface="Times New Roman" panose="02020603050405020304" pitchFamily="18" charset="0"/>
                          <a:cs typeface="Arial" panose="020B0604020202020204" pitchFamily="34" charset="0"/>
                        </a:rPr>
                        <a:t>Group2</a:t>
                      </a:r>
                      <a:endParaRPr lang="en-CA" sz="20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CA" sz="2000" kern="100">
                          <a:effectLst/>
                          <a:latin typeface="Cooper BT Bold" panose="020B0604020202020204" charset="0"/>
                          <a:ea typeface="Times New Roman" panose="02020603050405020304" pitchFamily="18" charset="0"/>
                          <a:cs typeface="Arial" panose="020B0604020202020204" pitchFamily="34" charset="0"/>
                        </a:rPr>
                        <a:t>40.50 - 40.55</a:t>
                      </a:r>
                      <a:endParaRPr lang="en-CA" sz="20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CA" sz="2000" kern="100">
                          <a:effectLst/>
                          <a:latin typeface="Cooper BT Bold" panose="020B0604020202020204" charset="0"/>
                          <a:ea typeface="Times New Roman" panose="02020603050405020304" pitchFamily="18" charset="0"/>
                          <a:cs typeface="Arial" panose="020B0604020202020204" pitchFamily="34" charset="0"/>
                        </a:rPr>
                        <a:t>-74.20 to -74.15</a:t>
                      </a:r>
                      <a:endParaRPr lang="en-CA" sz="20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478142006"/>
                  </a:ext>
                </a:extLst>
              </a:tr>
              <a:tr h="370840">
                <a:tc>
                  <a:txBody>
                    <a:bodyPr/>
                    <a:lstStyle/>
                    <a:p>
                      <a:pPr>
                        <a:lnSpc>
                          <a:spcPct val="107000"/>
                        </a:lnSpc>
                        <a:spcAft>
                          <a:spcPts val="800"/>
                        </a:spcAft>
                      </a:pPr>
                      <a:r>
                        <a:rPr lang="en-CA" sz="2000" b="1" kern="100">
                          <a:effectLst/>
                          <a:latin typeface="Cooper BT Bold" panose="020B0604020202020204" charset="0"/>
                          <a:ea typeface="Times New Roman" panose="02020603050405020304" pitchFamily="18" charset="0"/>
                          <a:cs typeface="Arial" panose="020B0604020202020204" pitchFamily="34" charset="0"/>
                        </a:rPr>
                        <a:t>Group3</a:t>
                      </a:r>
                      <a:endParaRPr lang="en-CA" sz="20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CA" sz="2000" kern="100">
                          <a:effectLst/>
                          <a:latin typeface="Cooper BT Bold" panose="020B0604020202020204" charset="0"/>
                          <a:ea typeface="Times New Roman" panose="02020603050405020304" pitchFamily="18" charset="0"/>
                          <a:cs typeface="Arial" panose="020B0604020202020204" pitchFamily="34" charset="0"/>
                        </a:rPr>
                        <a:t>40.50 - 40.55</a:t>
                      </a:r>
                      <a:endParaRPr lang="en-CA" sz="20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CA" sz="2000" kern="100">
                          <a:effectLst/>
                          <a:latin typeface="Cooper BT Bold" panose="020B0604020202020204" charset="0"/>
                          <a:ea typeface="Times New Roman" panose="02020603050405020304" pitchFamily="18" charset="0"/>
                          <a:cs typeface="Arial" panose="020B0604020202020204" pitchFamily="34" charset="0"/>
                        </a:rPr>
                        <a:t>-74.15 to -74.10</a:t>
                      </a:r>
                      <a:endParaRPr lang="en-CA" sz="20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329082986"/>
                  </a:ext>
                </a:extLst>
              </a:tr>
              <a:tr h="370840">
                <a:tc>
                  <a:txBody>
                    <a:bodyPr/>
                    <a:lstStyle/>
                    <a:p>
                      <a:pPr>
                        <a:lnSpc>
                          <a:spcPct val="107000"/>
                        </a:lnSpc>
                        <a:spcAft>
                          <a:spcPts val="800"/>
                        </a:spcAft>
                      </a:pPr>
                      <a:r>
                        <a:rPr lang="en-CA" sz="2000" b="1" kern="100">
                          <a:effectLst/>
                          <a:latin typeface="Cooper BT Bold" panose="020B0604020202020204" charset="0"/>
                          <a:ea typeface="Times New Roman" panose="02020603050405020304" pitchFamily="18" charset="0"/>
                          <a:cs typeface="Arial" panose="020B0604020202020204" pitchFamily="34" charset="0"/>
                        </a:rPr>
                        <a:t>Group4</a:t>
                      </a:r>
                      <a:endParaRPr lang="en-CA" sz="20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CA" sz="2000" kern="100">
                          <a:effectLst/>
                          <a:latin typeface="Cooper BT Bold" panose="020B0604020202020204" charset="0"/>
                          <a:ea typeface="Times New Roman" panose="02020603050405020304" pitchFamily="18" charset="0"/>
                          <a:cs typeface="Arial" panose="020B0604020202020204" pitchFamily="34" charset="0"/>
                        </a:rPr>
                        <a:t>40.50 - 40.55</a:t>
                      </a:r>
                      <a:endParaRPr lang="en-CA" sz="20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CA" sz="2000" kern="100">
                          <a:effectLst/>
                          <a:latin typeface="Cooper BT Bold" panose="020B0604020202020204" charset="0"/>
                          <a:ea typeface="Times New Roman" panose="02020603050405020304" pitchFamily="18" charset="0"/>
                          <a:cs typeface="Arial" panose="020B0604020202020204" pitchFamily="34" charset="0"/>
                        </a:rPr>
                        <a:t>-74.10 to -73.80</a:t>
                      </a:r>
                      <a:endParaRPr lang="en-CA" sz="20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538304284"/>
                  </a:ext>
                </a:extLst>
              </a:tr>
              <a:tr h="370840">
                <a:tc>
                  <a:txBody>
                    <a:bodyPr/>
                    <a:lstStyle/>
                    <a:p>
                      <a:pPr>
                        <a:lnSpc>
                          <a:spcPct val="107000"/>
                        </a:lnSpc>
                        <a:spcAft>
                          <a:spcPts val="800"/>
                        </a:spcAft>
                      </a:pPr>
                      <a:r>
                        <a:rPr lang="en-CA" sz="2000" b="1" kern="100">
                          <a:effectLst/>
                          <a:latin typeface="Cooper BT Bold" panose="020B0604020202020204" charset="0"/>
                          <a:ea typeface="Times New Roman" panose="02020603050405020304" pitchFamily="18" charset="0"/>
                          <a:cs typeface="Arial" panose="020B0604020202020204" pitchFamily="34" charset="0"/>
                        </a:rPr>
                        <a:t>Group5</a:t>
                      </a:r>
                      <a:endParaRPr lang="en-CA" sz="20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CA" sz="2000" kern="100">
                          <a:effectLst/>
                          <a:latin typeface="Cooper BT Bold" panose="020B0604020202020204" charset="0"/>
                          <a:ea typeface="Times New Roman" panose="02020603050405020304" pitchFamily="18" charset="0"/>
                          <a:cs typeface="Arial" panose="020B0604020202020204" pitchFamily="34" charset="0"/>
                        </a:rPr>
                        <a:t>40.55 - 40.60</a:t>
                      </a:r>
                      <a:endParaRPr lang="en-CA" sz="20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CA" sz="2000" kern="100">
                          <a:effectLst/>
                          <a:latin typeface="Cooper BT Bold" panose="020B0604020202020204" charset="0"/>
                          <a:ea typeface="Times New Roman" panose="02020603050405020304" pitchFamily="18" charset="0"/>
                          <a:cs typeface="Arial" panose="020B0604020202020204" pitchFamily="34" charset="0"/>
                        </a:rPr>
                        <a:t>-74.25 to -74.20</a:t>
                      </a:r>
                      <a:endParaRPr lang="en-CA" sz="20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4282077114"/>
                  </a:ext>
                </a:extLst>
              </a:tr>
              <a:tr h="370840">
                <a:tc>
                  <a:txBody>
                    <a:bodyPr/>
                    <a:lstStyle/>
                    <a:p>
                      <a:pPr>
                        <a:lnSpc>
                          <a:spcPct val="107000"/>
                        </a:lnSpc>
                        <a:spcAft>
                          <a:spcPts val="800"/>
                        </a:spcAft>
                      </a:pPr>
                      <a:r>
                        <a:rPr lang="en-CA" sz="2000" b="1" kern="100">
                          <a:effectLst/>
                          <a:latin typeface="Cooper BT Bold" panose="020B0604020202020204" charset="0"/>
                          <a:ea typeface="Times New Roman" panose="02020603050405020304" pitchFamily="18" charset="0"/>
                          <a:cs typeface="Arial" panose="020B0604020202020204" pitchFamily="34" charset="0"/>
                        </a:rPr>
                        <a:t>Group6</a:t>
                      </a:r>
                      <a:endParaRPr lang="en-CA" sz="20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CA" sz="2000" kern="100">
                          <a:effectLst/>
                          <a:latin typeface="Cooper BT Bold" panose="020B0604020202020204" charset="0"/>
                          <a:ea typeface="Times New Roman" panose="02020603050405020304" pitchFamily="18" charset="0"/>
                          <a:cs typeface="Arial" panose="020B0604020202020204" pitchFamily="34" charset="0"/>
                        </a:rPr>
                        <a:t>40.55 - 40.60</a:t>
                      </a:r>
                      <a:endParaRPr lang="en-CA" sz="20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CA" sz="2000" kern="100">
                          <a:effectLst/>
                          <a:latin typeface="Cooper BT Bold" panose="020B0604020202020204" charset="0"/>
                          <a:ea typeface="Times New Roman" panose="02020603050405020304" pitchFamily="18" charset="0"/>
                          <a:cs typeface="Arial" panose="020B0604020202020204" pitchFamily="34" charset="0"/>
                        </a:rPr>
                        <a:t>-74.20 to -74.15</a:t>
                      </a:r>
                      <a:endParaRPr lang="en-CA" sz="20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620179720"/>
                  </a:ext>
                </a:extLst>
              </a:tr>
              <a:tr h="370840">
                <a:tc>
                  <a:txBody>
                    <a:bodyPr/>
                    <a:lstStyle/>
                    <a:p>
                      <a:pPr>
                        <a:lnSpc>
                          <a:spcPct val="107000"/>
                        </a:lnSpc>
                        <a:spcAft>
                          <a:spcPts val="800"/>
                        </a:spcAft>
                      </a:pPr>
                      <a:r>
                        <a:rPr lang="en-CA" sz="2000" b="1" kern="100">
                          <a:effectLst/>
                          <a:latin typeface="Cooper BT Bold" panose="020B0604020202020204" charset="0"/>
                          <a:ea typeface="Times New Roman" panose="02020603050405020304" pitchFamily="18" charset="0"/>
                          <a:cs typeface="Arial" panose="020B0604020202020204" pitchFamily="34" charset="0"/>
                        </a:rPr>
                        <a:t>Group7</a:t>
                      </a:r>
                      <a:endParaRPr lang="en-CA" sz="20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CA" sz="2000" b="1" kern="100">
                          <a:effectLst/>
                          <a:latin typeface="Cooper BT Bold" panose="020B0604020202020204" charset="0"/>
                          <a:ea typeface="Times New Roman" panose="02020603050405020304" pitchFamily="18" charset="0"/>
                          <a:cs typeface="Arial" panose="020B0604020202020204" pitchFamily="34" charset="0"/>
                        </a:rPr>
                        <a:t>40.55 - 40.60</a:t>
                      </a:r>
                      <a:endParaRPr lang="en-CA" sz="20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CA" sz="2000" b="1" kern="100">
                          <a:effectLst/>
                          <a:latin typeface="Cooper BT Bold" panose="020B0604020202020204" charset="0"/>
                          <a:ea typeface="Times New Roman" panose="02020603050405020304" pitchFamily="18" charset="0"/>
                          <a:cs typeface="Arial" panose="020B0604020202020204" pitchFamily="34" charset="0"/>
                        </a:rPr>
                        <a:t>-74.15 to -74.10</a:t>
                      </a:r>
                      <a:endParaRPr lang="en-CA" sz="20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757957009"/>
                  </a:ext>
                </a:extLst>
              </a:tr>
              <a:tr h="370840">
                <a:tc>
                  <a:txBody>
                    <a:bodyPr/>
                    <a:lstStyle/>
                    <a:p>
                      <a:pPr>
                        <a:lnSpc>
                          <a:spcPct val="107000"/>
                        </a:lnSpc>
                        <a:spcAft>
                          <a:spcPts val="800"/>
                        </a:spcAft>
                      </a:pPr>
                      <a:r>
                        <a:rPr lang="en-CA" sz="2000" b="1" kern="100">
                          <a:effectLst/>
                          <a:latin typeface="Cooper BT Bold" panose="020B0604020202020204" charset="0"/>
                          <a:ea typeface="Times New Roman" panose="02020603050405020304" pitchFamily="18" charset="0"/>
                          <a:cs typeface="Arial" panose="020B0604020202020204" pitchFamily="34" charset="0"/>
                        </a:rPr>
                        <a:t>Group8</a:t>
                      </a:r>
                      <a:endParaRPr lang="en-CA" sz="20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CA" sz="2000" kern="100">
                          <a:effectLst/>
                          <a:latin typeface="Cooper BT Bold" panose="020B0604020202020204" charset="0"/>
                          <a:ea typeface="Times New Roman" panose="02020603050405020304" pitchFamily="18" charset="0"/>
                          <a:cs typeface="Arial" panose="020B0604020202020204" pitchFamily="34" charset="0"/>
                        </a:rPr>
                        <a:t>40.55 - 40.60</a:t>
                      </a:r>
                      <a:endParaRPr lang="en-CA" sz="20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CA" sz="2000" kern="100">
                          <a:effectLst/>
                          <a:latin typeface="Cooper BT Bold" panose="020B0604020202020204" charset="0"/>
                          <a:ea typeface="Times New Roman" panose="02020603050405020304" pitchFamily="18" charset="0"/>
                          <a:cs typeface="Arial" panose="020B0604020202020204" pitchFamily="34" charset="0"/>
                        </a:rPr>
                        <a:t>-74.10 to -73.80</a:t>
                      </a:r>
                      <a:endParaRPr lang="en-CA" sz="20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74126877"/>
                  </a:ext>
                </a:extLst>
              </a:tr>
              <a:tr h="370840">
                <a:tc>
                  <a:txBody>
                    <a:bodyPr/>
                    <a:lstStyle/>
                    <a:p>
                      <a:pPr>
                        <a:lnSpc>
                          <a:spcPct val="107000"/>
                        </a:lnSpc>
                        <a:spcAft>
                          <a:spcPts val="800"/>
                        </a:spcAft>
                      </a:pPr>
                      <a:r>
                        <a:rPr lang="en-CA" sz="2000" b="1" kern="100">
                          <a:effectLst/>
                          <a:latin typeface="Cooper BT Bold" panose="020B0604020202020204" charset="0"/>
                          <a:ea typeface="Times New Roman" panose="02020603050405020304" pitchFamily="18" charset="0"/>
                          <a:cs typeface="Arial" panose="020B0604020202020204" pitchFamily="34" charset="0"/>
                        </a:rPr>
                        <a:t>Group9</a:t>
                      </a:r>
                      <a:endParaRPr lang="en-CA" sz="20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CA" sz="2000" kern="100">
                          <a:effectLst/>
                          <a:latin typeface="Cooper BT Bold" panose="020B0604020202020204" charset="0"/>
                          <a:ea typeface="Times New Roman" panose="02020603050405020304" pitchFamily="18" charset="0"/>
                          <a:cs typeface="Arial" panose="020B0604020202020204" pitchFamily="34" charset="0"/>
                        </a:rPr>
                        <a:t>40.60 - 40.65</a:t>
                      </a:r>
                      <a:endParaRPr lang="en-CA" sz="20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CA" sz="2000" kern="100">
                          <a:effectLst/>
                          <a:latin typeface="Cooper BT Bold" panose="020B0604020202020204" charset="0"/>
                          <a:ea typeface="Times New Roman" panose="02020603050405020304" pitchFamily="18" charset="0"/>
                          <a:cs typeface="Arial" panose="020B0604020202020204" pitchFamily="34" charset="0"/>
                        </a:rPr>
                        <a:t>-74.25 to -74.20</a:t>
                      </a:r>
                      <a:endParaRPr lang="en-CA" sz="20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952038858"/>
                  </a:ext>
                </a:extLst>
              </a:tr>
            </a:tbl>
          </a:graphicData>
        </a:graphic>
      </p:graphicFrame>
      <p:graphicFrame>
        <p:nvGraphicFramePr>
          <p:cNvPr id="19" name="Table 18">
            <a:extLst>
              <a:ext uri="{FF2B5EF4-FFF2-40B4-BE49-F238E27FC236}">
                <a16:creationId xmlns:a16="http://schemas.microsoft.com/office/drawing/2014/main" id="{48D4CA3B-F34A-E02C-2EC1-13F108F85196}"/>
              </a:ext>
            </a:extLst>
          </p:cNvPr>
          <p:cNvGraphicFramePr>
            <a:graphicFrameLocks noGrp="1"/>
          </p:cNvGraphicFramePr>
          <p:nvPr>
            <p:extLst>
              <p:ext uri="{D42A27DB-BD31-4B8C-83A1-F6EECF244321}">
                <p14:modId xmlns:p14="http://schemas.microsoft.com/office/powerpoint/2010/main" val="2408345730"/>
              </p:ext>
            </p:extLst>
          </p:nvPr>
        </p:nvGraphicFramePr>
        <p:xfrm>
          <a:off x="9059933" y="4497219"/>
          <a:ext cx="6525810" cy="3708400"/>
        </p:xfrm>
        <a:graphic>
          <a:graphicData uri="http://schemas.openxmlformats.org/drawingml/2006/table">
            <a:tbl>
              <a:tblPr firstRow="1" bandRow="1">
                <a:tableStyleId>{5C22544A-7EE6-4342-B048-85BDC9FD1C3A}</a:tableStyleId>
              </a:tblPr>
              <a:tblGrid>
                <a:gridCol w="1496705">
                  <a:extLst>
                    <a:ext uri="{9D8B030D-6E8A-4147-A177-3AD203B41FA5}">
                      <a16:colId xmlns:a16="http://schemas.microsoft.com/office/drawing/2014/main" val="4253433921"/>
                    </a:ext>
                  </a:extLst>
                </a:gridCol>
                <a:gridCol w="2326849">
                  <a:extLst>
                    <a:ext uri="{9D8B030D-6E8A-4147-A177-3AD203B41FA5}">
                      <a16:colId xmlns:a16="http://schemas.microsoft.com/office/drawing/2014/main" val="1259038960"/>
                    </a:ext>
                  </a:extLst>
                </a:gridCol>
                <a:gridCol w="2702256">
                  <a:extLst>
                    <a:ext uri="{9D8B030D-6E8A-4147-A177-3AD203B41FA5}">
                      <a16:colId xmlns:a16="http://schemas.microsoft.com/office/drawing/2014/main" val="2899804712"/>
                    </a:ext>
                  </a:extLst>
                </a:gridCol>
              </a:tblGrid>
              <a:tr h="370840">
                <a:tc>
                  <a:txBody>
                    <a:bodyPr/>
                    <a:lstStyle/>
                    <a:p>
                      <a:pPr>
                        <a:lnSpc>
                          <a:spcPct val="107000"/>
                        </a:lnSpc>
                        <a:spcAft>
                          <a:spcPts val="800"/>
                        </a:spcAft>
                      </a:pPr>
                      <a:r>
                        <a:rPr lang="en-CA" sz="2000" kern="100">
                          <a:effectLst/>
                          <a:latin typeface="Cooper BT Bold" panose="020B0604020202020204" charset="0"/>
                          <a:ea typeface="Times New Roman" panose="02020603050405020304" pitchFamily="18" charset="0"/>
                          <a:cs typeface="Arial" panose="020B0604020202020204" pitchFamily="34" charset="0"/>
                        </a:rPr>
                        <a:t>Location</a:t>
                      </a:r>
                      <a:endParaRPr lang="en-CA" sz="20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CA" sz="2000" kern="100">
                          <a:effectLst/>
                          <a:latin typeface="Cooper BT Bold" panose="020B0604020202020204" charset="0"/>
                          <a:ea typeface="Times New Roman" panose="02020603050405020304" pitchFamily="18" charset="0"/>
                          <a:cs typeface="Arial" panose="020B0604020202020204" pitchFamily="34" charset="0"/>
                        </a:rPr>
                        <a:t>Latitude</a:t>
                      </a:r>
                      <a:endParaRPr lang="en-CA" sz="20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CA" sz="2000" kern="100">
                          <a:effectLst/>
                          <a:latin typeface="Cooper BT Bold" panose="020B0604020202020204" charset="0"/>
                          <a:ea typeface="Times New Roman" panose="02020603050405020304" pitchFamily="18" charset="0"/>
                          <a:cs typeface="Arial" panose="020B0604020202020204" pitchFamily="34" charset="0"/>
                        </a:rPr>
                        <a:t>Longitude</a:t>
                      </a:r>
                      <a:endParaRPr lang="en-CA" sz="20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889345010"/>
                  </a:ext>
                </a:extLst>
              </a:tr>
              <a:tr h="370840">
                <a:tc>
                  <a:txBody>
                    <a:bodyPr/>
                    <a:lstStyle/>
                    <a:p>
                      <a:pPr>
                        <a:lnSpc>
                          <a:spcPct val="107000"/>
                        </a:lnSpc>
                        <a:spcAft>
                          <a:spcPts val="800"/>
                        </a:spcAft>
                      </a:pPr>
                      <a:r>
                        <a:rPr lang="en-CA" sz="2000" b="1" kern="100">
                          <a:effectLst/>
                          <a:latin typeface="Cooper BT Bold" panose="020B0604020202020204" charset="0"/>
                          <a:ea typeface="Times New Roman" panose="02020603050405020304" pitchFamily="18" charset="0"/>
                          <a:cs typeface="Arial" panose="020B0604020202020204" pitchFamily="34" charset="0"/>
                        </a:rPr>
                        <a:t>Group10</a:t>
                      </a:r>
                      <a:endParaRPr lang="en-CA" sz="20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CA" sz="2000" b="1" kern="100">
                          <a:effectLst/>
                          <a:latin typeface="Cooper BT Bold" panose="020B0604020202020204" charset="0"/>
                          <a:ea typeface="Times New Roman" panose="02020603050405020304" pitchFamily="18" charset="0"/>
                          <a:cs typeface="Arial" panose="020B0604020202020204" pitchFamily="34" charset="0"/>
                        </a:rPr>
                        <a:t>40.60 - 40.65</a:t>
                      </a:r>
                      <a:endParaRPr lang="en-CA" sz="20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CA" sz="2000" b="1" kern="100">
                          <a:effectLst/>
                          <a:latin typeface="Cooper BT Bold" panose="020B0604020202020204" charset="0"/>
                          <a:ea typeface="Times New Roman" panose="02020603050405020304" pitchFamily="18" charset="0"/>
                          <a:cs typeface="Arial" panose="020B0604020202020204" pitchFamily="34" charset="0"/>
                        </a:rPr>
                        <a:t>-74.20 to -74.15</a:t>
                      </a:r>
                      <a:endParaRPr lang="en-CA" sz="20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801178462"/>
                  </a:ext>
                </a:extLst>
              </a:tr>
              <a:tr h="370840">
                <a:tc>
                  <a:txBody>
                    <a:bodyPr/>
                    <a:lstStyle/>
                    <a:p>
                      <a:pPr>
                        <a:lnSpc>
                          <a:spcPct val="107000"/>
                        </a:lnSpc>
                        <a:spcAft>
                          <a:spcPts val="800"/>
                        </a:spcAft>
                      </a:pPr>
                      <a:r>
                        <a:rPr lang="en-CA" sz="2000" b="1" kern="100">
                          <a:effectLst/>
                          <a:latin typeface="Cooper BT Bold" panose="020B0604020202020204" charset="0"/>
                          <a:ea typeface="Times New Roman" panose="02020603050405020304" pitchFamily="18" charset="0"/>
                          <a:cs typeface="Arial" panose="020B0604020202020204" pitchFamily="34" charset="0"/>
                        </a:rPr>
                        <a:t>Group11</a:t>
                      </a:r>
                      <a:endParaRPr lang="en-CA" sz="20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CA" sz="2000" kern="100">
                          <a:effectLst/>
                          <a:latin typeface="Cooper BT Bold" panose="020B0604020202020204" charset="0"/>
                          <a:ea typeface="Times New Roman" panose="02020603050405020304" pitchFamily="18" charset="0"/>
                          <a:cs typeface="Arial" panose="020B0604020202020204" pitchFamily="34" charset="0"/>
                        </a:rPr>
                        <a:t>40.60 - 40.65</a:t>
                      </a:r>
                      <a:endParaRPr lang="en-CA" sz="20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CA" sz="2000" kern="100">
                          <a:effectLst/>
                          <a:latin typeface="Cooper BT Bold" panose="020B0604020202020204" charset="0"/>
                          <a:ea typeface="Times New Roman" panose="02020603050405020304" pitchFamily="18" charset="0"/>
                          <a:cs typeface="Arial" panose="020B0604020202020204" pitchFamily="34" charset="0"/>
                        </a:rPr>
                        <a:t>-74.15 to -74.10</a:t>
                      </a:r>
                      <a:endParaRPr lang="en-CA" sz="20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478142006"/>
                  </a:ext>
                </a:extLst>
              </a:tr>
              <a:tr h="370840">
                <a:tc>
                  <a:txBody>
                    <a:bodyPr/>
                    <a:lstStyle/>
                    <a:p>
                      <a:pPr>
                        <a:lnSpc>
                          <a:spcPct val="107000"/>
                        </a:lnSpc>
                        <a:spcAft>
                          <a:spcPts val="800"/>
                        </a:spcAft>
                      </a:pPr>
                      <a:r>
                        <a:rPr lang="en-CA" sz="2000" b="1" kern="100">
                          <a:effectLst/>
                          <a:latin typeface="Cooper BT Bold" panose="020B0604020202020204" charset="0"/>
                          <a:ea typeface="Times New Roman" panose="02020603050405020304" pitchFamily="18" charset="0"/>
                          <a:cs typeface="Arial" panose="020B0604020202020204" pitchFamily="34" charset="0"/>
                        </a:rPr>
                        <a:t>Group12</a:t>
                      </a:r>
                      <a:endParaRPr lang="en-CA" sz="20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CA" sz="2000" kern="100">
                          <a:effectLst/>
                          <a:latin typeface="Cooper BT Bold" panose="020B0604020202020204" charset="0"/>
                          <a:ea typeface="Times New Roman" panose="02020603050405020304" pitchFamily="18" charset="0"/>
                          <a:cs typeface="Arial" panose="020B0604020202020204" pitchFamily="34" charset="0"/>
                        </a:rPr>
                        <a:t>40.60 - 40.65</a:t>
                      </a:r>
                      <a:endParaRPr lang="en-CA" sz="20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CA" sz="2000" kern="100">
                          <a:effectLst/>
                          <a:latin typeface="Cooper BT Bold" panose="020B0604020202020204" charset="0"/>
                          <a:ea typeface="Times New Roman" panose="02020603050405020304" pitchFamily="18" charset="0"/>
                          <a:cs typeface="Arial" panose="020B0604020202020204" pitchFamily="34" charset="0"/>
                        </a:rPr>
                        <a:t>-74.10 to -73.80</a:t>
                      </a:r>
                      <a:endParaRPr lang="en-CA" sz="20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329082986"/>
                  </a:ext>
                </a:extLst>
              </a:tr>
              <a:tr h="370840">
                <a:tc>
                  <a:txBody>
                    <a:bodyPr/>
                    <a:lstStyle/>
                    <a:p>
                      <a:pPr>
                        <a:lnSpc>
                          <a:spcPct val="107000"/>
                        </a:lnSpc>
                        <a:spcAft>
                          <a:spcPts val="800"/>
                        </a:spcAft>
                      </a:pPr>
                      <a:r>
                        <a:rPr lang="en-CA" sz="2000" b="1" kern="100">
                          <a:effectLst/>
                          <a:latin typeface="Cooper BT Bold" panose="020B0604020202020204" charset="0"/>
                          <a:ea typeface="Times New Roman" panose="02020603050405020304" pitchFamily="18" charset="0"/>
                          <a:cs typeface="Arial" panose="020B0604020202020204" pitchFamily="34" charset="0"/>
                        </a:rPr>
                        <a:t>Group13</a:t>
                      </a:r>
                      <a:endParaRPr lang="en-CA" sz="20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CA" sz="2000" kern="100">
                          <a:effectLst/>
                          <a:latin typeface="Cooper BT Bold" panose="020B0604020202020204" charset="0"/>
                          <a:ea typeface="Times New Roman" panose="02020603050405020304" pitchFamily="18" charset="0"/>
                          <a:cs typeface="Arial" panose="020B0604020202020204" pitchFamily="34" charset="0"/>
                        </a:rPr>
                        <a:t>40.65 - 40.70</a:t>
                      </a:r>
                      <a:endParaRPr lang="en-CA" sz="20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CA" sz="2000" kern="100">
                          <a:effectLst/>
                          <a:latin typeface="Cooper BT Bold" panose="020B0604020202020204" charset="0"/>
                          <a:ea typeface="Times New Roman" panose="02020603050405020304" pitchFamily="18" charset="0"/>
                          <a:cs typeface="Arial" panose="020B0604020202020204" pitchFamily="34" charset="0"/>
                        </a:rPr>
                        <a:t>-74.25 to -74.20</a:t>
                      </a:r>
                      <a:endParaRPr lang="en-CA" sz="20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538304284"/>
                  </a:ext>
                </a:extLst>
              </a:tr>
              <a:tr h="370840">
                <a:tc>
                  <a:txBody>
                    <a:bodyPr/>
                    <a:lstStyle/>
                    <a:p>
                      <a:pPr>
                        <a:lnSpc>
                          <a:spcPct val="107000"/>
                        </a:lnSpc>
                        <a:spcAft>
                          <a:spcPts val="800"/>
                        </a:spcAft>
                      </a:pPr>
                      <a:r>
                        <a:rPr lang="en-CA" sz="2000" b="1" kern="100">
                          <a:effectLst/>
                          <a:latin typeface="Cooper BT Bold" panose="020B0604020202020204" charset="0"/>
                          <a:ea typeface="Times New Roman" panose="02020603050405020304" pitchFamily="18" charset="0"/>
                          <a:cs typeface="Arial" panose="020B0604020202020204" pitchFamily="34" charset="0"/>
                        </a:rPr>
                        <a:t>Group14</a:t>
                      </a:r>
                      <a:endParaRPr lang="en-CA" sz="20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CA" sz="2000" kern="100">
                          <a:effectLst/>
                          <a:latin typeface="Cooper BT Bold" panose="020B0604020202020204" charset="0"/>
                          <a:ea typeface="Times New Roman" panose="02020603050405020304" pitchFamily="18" charset="0"/>
                          <a:cs typeface="Arial" panose="020B0604020202020204" pitchFamily="34" charset="0"/>
                        </a:rPr>
                        <a:t>40.65 - 40.70</a:t>
                      </a:r>
                      <a:endParaRPr lang="en-CA" sz="20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CA" sz="2000" kern="100">
                          <a:effectLst/>
                          <a:latin typeface="Cooper BT Bold" panose="020B0604020202020204" charset="0"/>
                          <a:ea typeface="Times New Roman" panose="02020603050405020304" pitchFamily="18" charset="0"/>
                          <a:cs typeface="Arial" panose="020B0604020202020204" pitchFamily="34" charset="0"/>
                        </a:rPr>
                        <a:t>-74.20 to -74.15</a:t>
                      </a:r>
                      <a:endParaRPr lang="en-CA" sz="20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4282077114"/>
                  </a:ext>
                </a:extLst>
              </a:tr>
              <a:tr h="370840">
                <a:tc>
                  <a:txBody>
                    <a:bodyPr/>
                    <a:lstStyle/>
                    <a:p>
                      <a:pPr>
                        <a:lnSpc>
                          <a:spcPct val="107000"/>
                        </a:lnSpc>
                        <a:spcAft>
                          <a:spcPts val="800"/>
                        </a:spcAft>
                      </a:pPr>
                      <a:r>
                        <a:rPr lang="en-CA" sz="2000" b="1" kern="100">
                          <a:effectLst/>
                          <a:latin typeface="Cooper BT Bold" panose="020B0604020202020204" charset="0"/>
                          <a:ea typeface="Times New Roman" panose="02020603050405020304" pitchFamily="18" charset="0"/>
                          <a:cs typeface="Arial" panose="020B0604020202020204" pitchFamily="34" charset="0"/>
                        </a:rPr>
                        <a:t>Group15</a:t>
                      </a:r>
                      <a:endParaRPr lang="en-CA" sz="20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CA" sz="2000" kern="100">
                          <a:effectLst/>
                          <a:latin typeface="Cooper BT Bold" panose="020B0604020202020204" charset="0"/>
                          <a:ea typeface="Times New Roman" panose="02020603050405020304" pitchFamily="18" charset="0"/>
                          <a:cs typeface="Arial" panose="020B0604020202020204" pitchFamily="34" charset="0"/>
                        </a:rPr>
                        <a:t>40.65 - 40.70</a:t>
                      </a:r>
                      <a:endParaRPr lang="en-CA" sz="20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CA" sz="2000" kern="100">
                          <a:effectLst/>
                          <a:latin typeface="Cooper BT Bold" panose="020B0604020202020204" charset="0"/>
                          <a:ea typeface="Times New Roman" panose="02020603050405020304" pitchFamily="18" charset="0"/>
                          <a:cs typeface="Arial" panose="020B0604020202020204" pitchFamily="34" charset="0"/>
                        </a:rPr>
                        <a:t>-74.15 to -74.10</a:t>
                      </a:r>
                      <a:endParaRPr lang="en-CA" sz="20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620179720"/>
                  </a:ext>
                </a:extLst>
              </a:tr>
              <a:tr h="370840">
                <a:tc>
                  <a:txBody>
                    <a:bodyPr/>
                    <a:lstStyle/>
                    <a:p>
                      <a:pPr>
                        <a:lnSpc>
                          <a:spcPct val="107000"/>
                        </a:lnSpc>
                        <a:spcAft>
                          <a:spcPts val="800"/>
                        </a:spcAft>
                      </a:pPr>
                      <a:r>
                        <a:rPr lang="en-CA" sz="2000" b="1" kern="100">
                          <a:effectLst/>
                          <a:latin typeface="Cooper BT Bold" panose="020B0604020202020204" charset="0"/>
                          <a:ea typeface="Times New Roman" panose="02020603050405020304" pitchFamily="18" charset="0"/>
                          <a:cs typeface="Arial" panose="020B0604020202020204" pitchFamily="34" charset="0"/>
                        </a:rPr>
                        <a:t>Group16</a:t>
                      </a:r>
                      <a:endParaRPr lang="en-CA" sz="20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CA" sz="2000" kern="100">
                          <a:effectLst/>
                          <a:latin typeface="Cooper BT Bold" panose="020B0604020202020204" charset="0"/>
                          <a:ea typeface="Times New Roman" panose="02020603050405020304" pitchFamily="18" charset="0"/>
                          <a:cs typeface="Arial" panose="020B0604020202020204" pitchFamily="34" charset="0"/>
                        </a:rPr>
                        <a:t>40.65 - 40.70</a:t>
                      </a:r>
                      <a:endParaRPr lang="en-CA" sz="20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CA" sz="2000" kern="100">
                          <a:effectLst/>
                          <a:latin typeface="Cooper BT Bold" panose="020B0604020202020204" charset="0"/>
                          <a:ea typeface="Times New Roman" panose="02020603050405020304" pitchFamily="18" charset="0"/>
                          <a:cs typeface="Arial" panose="020B0604020202020204" pitchFamily="34" charset="0"/>
                        </a:rPr>
                        <a:t>-74.10 to -73.80</a:t>
                      </a:r>
                      <a:endParaRPr lang="en-CA" sz="20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757957009"/>
                  </a:ext>
                </a:extLst>
              </a:tr>
              <a:tr h="370840">
                <a:tc>
                  <a:txBody>
                    <a:bodyPr/>
                    <a:lstStyle/>
                    <a:p>
                      <a:pPr>
                        <a:lnSpc>
                          <a:spcPct val="107000"/>
                        </a:lnSpc>
                        <a:spcAft>
                          <a:spcPts val="800"/>
                        </a:spcAft>
                      </a:pPr>
                      <a:r>
                        <a:rPr lang="en-CA" sz="2000" b="1" kern="100">
                          <a:effectLst/>
                          <a:latin typeface="Cooper BT Bold" panose="020B0604020202020204" charset="0"/>
                          <a:ea typeface="Times New Roman" panose="02020603050405020304" pitchFamily="18" charset="0"/>
                          <a:cs typeface="Arial" panose="020B0604020202020204" pitchFamily="34" charset="0"/>
                        </a:rPr>
                        <a:t>Group17</a:t>
                      </a:r>
                      <a:endParaRPr lang="en-CA" sz="20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CA" sz="2000" kern="100">
                          <a:effectLst/>
                          <a:latin typeface="Cooper BT Bold" panose="020B0604020202020204" charset="0"/>
                          <a:ea typeface="Times New Roman" panose="02020603050405020304" pitchFamily="18" charset="0"/>
                          <a:cs typeface="Arial" panose="020B0604020202020204" pitchFamily="34" charset="0"/>
                        </a:rPr>
                        <a:t>40.70 - 41.00</a:t>
                      </a:r>
                      <a:endParaRPr lang="en-CA" sz="20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CA" sz="2000" kern="100">
                          <a:effectLst/>
                          <a:latin typeface="Cooper BT Bold" panose="020B0604020202020204" charset="0"/>
                          <a:ea typeface="Times New Roman" panose="02020603050405020304" pitchFamily="18" charset="0"/>
                          <a:cs typeface="Arial" panose="020B0604020202020204" pitchFamily="34" charset="0"/>
                        </a:rPr>
                        <a:t>-74.25 to -73.80</a:t>
                      </a:r>
                      <a:endParaRPr lang="en-CA" sz="20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74126877"/>
                  </a:ext>
                </a:extLst>
              </a:tr>
              <a:tr h="370840">
                <a:tc>
                  <a:txBody>
                    <a:bodyPr/>
                    <a:lstStyle/>
                    <a:p>
                      <a:pPr>
                        <a:lnSpc>
                          <a:spcPct val="107000"/>
                        </a:lnSpc>
                        <a:spcAft>
                          <a:spcPts val="800"/>
                        </a:spcAft>
                      </a:pPr>
                      <a:r>
                        <a:rPr lang="en-CA" sz="2000" b="1" kern="100">
                          <a:effectLst/>
                          <a:latin typeface="Cooper BT Bold" panose="020B0604020202020204" charset="0"/>
                          <a:ea typeface="Times New Roman" panose="02020603050405020304" pitchFamily="18" charset="0"/>
                          <a:cs typeface="Arial" panose="020B0604020202020204" pitchFamily="34" charset="0"/>
                        </a:rPr>
                        <a:t>Error</a:t>
                      </a:r>
                      <a:endParaRPr lang="en-CA" sz="20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CA" sz="2000" kern="100">
                          <a:effectLst/>
                          <a:latin typeface="Cooper BT Bold" panose="020B0604020202020204" charset="0"/>
                          <a:ea typeface="Times New Roman" panose="02020603050405020304" pitchFamily="18" charset="0"/>
                          <a:cs typeface="Arial" panose="020B0604020202020204" pitchFamily="34" charset="0"/>
                        </a:rPr>
                        <a:t>Any other range</a:t>
                      </a:r>
                      <a:endParaRPr lang="en-CA" sz="20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CA" sz="2000" kern="100">
                          <a:effectLst/>
                          <a:latin typeface="Cooper BT Bold" panose="020B0604020202020204" charset="0"/>
                          <a:ea typeface="Times New Roman" panose="02020603050405020304" pitchFamily="18" charset="0"/>
                          <a:cs typeface="Arial" panose="020B0604020202020204" pitchFamily="34" charset="0"/>
                        </a:rPr>
                        <a:t>Any other range</a:t>
                      </a:r>
                      <a:endParaRPr lang="en-CA" sz="20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952038858"/>
                  </a:ext>
                </a:extLst>
              </a:tr>
            </a:tbl>
          </a:graphicData>
        </a:graphic>
      </p:graphicFrame>
    </p:spTree>
    <p:extLst>
      <p:ext uri="{BB962C8B-B14F-4D97-AF65-F5344CB8AC3E}">
        <p14:creationId xmlns:p14="http://schemas.microsoft.com/office/powerpoint/2010/main" val="3470642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38732B-7BEB-4F7D-11FD-1A604562A6E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3837997-3041-2357-0E67-DDB7A610D0E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grpSp>
        <p:nvGrpSpPr>
          <p:cNvPr id="3" name="Group 3">
            <a:extLst>
              <a:ext uri="{FF2B5EF4-FFF2-40B4-BE49-F238E27FC236}">
                <a16:creationId xmlns:a16="http://schemas.microsoft.com/office/drawing/2014/main" id="{7A85DAE3-8C7D-113B-4E17-57C5C9F2B4C2}"/>
              </a:ext>
            </a:extLst>
          </p:cNvPr>
          <p:cNvGrpSpPr/>
          <p:nvPr/>
        </p:nvGrpSpPr>
        <p:grpSpPr>
          <a:xfrm>
            <a:off x="0" y="459455"/>
            <a:ext cx="18006137" cy="8798845"/>
            <a:chOff x="0" y="0"/>
            <a:chExt cx="24008182" cy="11731793"/>
          </a:xfrm>
        </p:grpSpPr>
        <p:grpSp>
          <p:nvGrpSpPr>
            <p:cNvPr id="4" name="Group 4">
              <a:extLst>
                <a:ext uri="{FF2B5EF4-FFF2-40B4-BE49-F238E27FC236}">
                  <a16:creationId xmlns:a16="http://schemas.microsoft.com/office/drawing/2014/main" id="{7662252B-A967-9B69-E967-ED3F5A42050B}"/>
                </a:ext>
              </a:extLst>
            </p:cNvPr>
            <p:cNvGrpSpPr/>
            <p:nvPr/>
          </p:nvGrpSpPr>
          <p:grpSpPr>
            <a:xfrm>
              <a:off x="362874" y="1187004"/>
              <a:ext cx="23282434" cy="10544789"/>
              <a:chOff x="0" y="-38100"/>
              <a:chExt cx="3876776" cy="1755821"/>
            </a:xfrm>
          </p:grpSpPr>
          <p:sp>
            <p:nvSpPr>
              <p:cNvPr id="5" name="Freeform 5">
                <a:extLst>
                  <a:ext uri="{FF2B5EF4-FFF2-40B4-BE49-F238E27FC236}">
                    <a16:creationId xmlns:a16="http://schemas.microsoft.com/office/drawing/2014/main" id="{EE9D98C4-470A-A4CF-3B7C-8B5E11932926}"/>
                  </a:ext>
                </a:extLst>
              </p:cNvPr>
              <p:cNvSpPr/>
              <p:nvPr/>
            </p:nvSpPr>
            <p:spPr>
              <a:xfrm>
                <a:off x="0" y="0"/>
                <a:ext cx="3876776" cy="1717721"/>
              </a:xfrm>
              <a:custGeom>
                <a:avLst/>
                <a:gdLst/>
                <a:ahLst/>
                <a:cxnLst/>
                <a:rect l="l" t="t" r="r" b="b"/>
                <a:pathLst>
                  <a:path w="3876776" h="1717721">
                    <a:moveTo>
                      <a:pt x="52596" y="0"/>
                    </a:moveTo>
                    <a:lnTo>
                      <a:pt x="3824180" y="0"/>
                    </a:lnTo>
                    <a:cubicBezTo>
                      <a:pt x="3853228" y="0"/>
                      <a:pt x="3876776" y="23548"/>
                      <a:pt x="3876776" y="52596"/>
                    </a:cubicBezTo>
                    <a:lnTo>
                      <a:pt x="3876776" y="1665125"/>
                    </a:lnTo>
                    <a:cubicBezTo>
                      <a:pt x="3876776" y="1694173"/>
                      <a:pt x="3853228" y="1717721"/>
                      <a:pt x="3824180" y="1717721"/>
                    </a:cubicBezTo>
                    <a:lnTo>
                      <a:pt x="52596" y="1717721"/>
                    </a:lnTo>
                    <a:cubicBezTo>
                      <a:pt x="38647" y="1717721"/>
                      <a:pt x="25269" y="1712180"/>
                      <a:pt x="15405" y="1702316"/>
                    </a:cubicBezTo>
                    <a:cubicBezTo>
                      <a:pt x="5541" y="1692452"/>
                      <a:pt x="0" y="1679074"/>
                      <a:pt x="0" y="1665125"/>
                    </a:cubicBezTo>
                    <a:lnTo>
                      <a:pt x="0" y="52596"/>
                    </a:lnTo>
                    <a:cubicBezTo>
                      <a:pt x="0" y="23548"/>
                      <a:pt x="23548" y="0"/>
                      <a:pt x="52596" y="0"/>
                    </a:cubicBezTo>
                    <a:close/>
                  </a:path>
                </a:pathLst>
              </a:custGeom>
              <a:solidFill>
                <a:srgbClr val="9FCDFF"/>
              </a:solidFill>
            </p:spPr>
            <p:txBody>
              <a:bodyPr/>
              <a:lstStyle/>
              <a:p>
                <a:endParaRPr lang="en-US"/>
              </a:p>
              <a:p>
                <a:endParaRPr lang="en-CA"/>
              </a:p>
              <a:p>
                <a:endParaRPr lang="en-CA"/>
              </a:p>
              <a:p>
                <a:endParaRPr lang="en-CA"/>
              </a:p>
              <a:p>
                <a:endParaRPr lang="en-CA"/>
              </a:p>
              <a:p>
                <a:endParaRPr lang="en-CA"/>
              </a:p>
              <a:p>
                <a:endParaRPr lang="en-CA"/>
              </a:p>
              <a:p>
                <a:endParaRPr lang="en-CA"/>
              </a:p>
            </p:txBody>
          </p:sp>
          <p:sp>
            <p:nvSpPr>
              <p:cNvPr id="6" name="TextBox 6">
                <a:extLst>
                  <a:ext uri="{FF2B5EF4-FFF2-40B4-BE49-F238E27FC236}">
                    <a16:creationId xmlns:a16="http://schemas.microsoft.com/office/drawing/2014/main" id="{65B42716-97A7-AF93-4421-3A56750B96B6}"/>
                  </a:ext>
                </a:extLst>
              </p:cNvPr>
              <p:cNvSpPr txBox="1"/>
              <p:nvPr/>
            </p:nvSpPr>
            <p:spPr>
              <a:xfrm>
                <a:off x="0" y="-38100"/>
                <a:ext cx="3876776" cy="1755821"/>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a:extLst>
                <a:ext uri="{FF2B5EF4-FFF2-40B4-BE49-F238E27FC236}">
                  <a16:creationId xmlns:a16="http://schemas.microsoft.com/office/drawing/2014/main" id="{6325B8BC-2042-B359-2F6D-FEEA8305F4D2}"/>
                </a:ext>
              </a:extLst>
            </p:cNvPr>
            <p:cNvGrpSpPr/>
            <p:nvPr/>
          </p:nvGrpSpPr>
          <p:grpSpPr>
            <a:xfrm>
              <a:off x="3900598" y="0"/>
              <a:ext cx="16206987" cy="2907012"/>
              <a:chOff x="0" y="0"/>
              <a:chExt cx="2698638" cy="484049"/>
            </a:xfrm>
          </p:grpSpPr>
          <p:sp>
            <p:nvSpPr>
              <p:cNvPr id="8" name="Freeform 8">
                <a:extLst>
                  <a:ext uri="{FF2B5EF4-FFF2-40B4-BE49-F238E27FC236}">
                    <a16:creationId xmlns:a16="http://schemas.microsoft.com/office/drawing/2014/main" id="{6BB23E10-4851-E8B5-F70B-397033B65339}"/>
                  </a:ext>
                </a:extLst>
              </p:cNvPr>
              <p:cNvSpPr/>
              <p:nvPr/>
            </p:nvSpPr>
            <p:spPr>
              <a:xfrm>
                <a:off x="0" y="0"/>
                <a:ext cx="2698638" cy="484049"/>
              </a:xfrm>
              <a:custGeom>
                <a:avLst/>
                <a:gdLst/>
                <a:ahLst/>
                <a:cxnLst/>
                <a:rect l="l" t="t" r="r" b="b"/>
                <a:pathLst>
                  <a:path w="2698638" h="484049">
                    <a:moveTo>
                      <a:pt x="49112" y="0"/>
                    </a:moveTo>
                    <a:lnTo>
                      <a:pt x="2649525" y="0"/>
                    </a:lnTo>
                    <a:cubicBezTo>
                      <a:pt x="2676649" y="0"/>
                      <a:pt x="2698638" y="21988"/>
                      <a:pt x="2698638" y="49112"/>
                    </a:cubicBezTo>
                    <a:lnTo>
                      <a:pt x="2698638" y="434936"/>
                    </a:lnTo>
                    <a:cubicBezTo>
                      <a:pt x="2698638" y="447962"/>
                      <a:pt x="2693463" y="460454"/>
                      <a:pt x="2684253" y="469664"/>
                    </a:cubicBezTo>
                    <a:cubicBezTo>
                      <a:pt x="2675043" y="478875"/>
                      <a:pt x="2662551" y="484049"/>
                      <a:pt x="2649525" y="484049"/>
                    </a:cubicBezTo>
                    <a:lnTo>
                      <a:pt x="49112" y="484049"/>
                    </a:lnTo>
                    <a:cubicBezTo>
                      <a:pt x="21988" y="484049"/>
                      <a:pt x="0" y="462060"/>
                      <a:pt x="0" y="434936"/>
                    </a:cubicBezTo>
                    <a:lnTo>
                      <a:pt x="0" y="49112"/>
                    </a:lnTo>
                    <a:cubicBezTo>
                      <a:pt x="0" y="21988"/>
                      <a:pt x="21988" y="0"/>
                      <a:pt x="49112" y="0"/>
                    </a:cubicBezTo>
                    <a:close/>
                  </a:path>
                </a:pathLst>
              </a:custGeom>
              <a:solidFill>
                <a:srgbClr val="0F2F76"/>
              </a:solidFill>
            </p:spPr>
            <p:txBody>
              <a:bodyPr/>
              <a:lstStyle/>
              <a:p>
                <a:endParaRPr lang="en-CA"/>
              </a:p>
            </p:txBody>
          </p:sp>
          <p:sp>
            <p:nvSpPr>
              <p:cNvPr id="9" name="TextBox 9">
                <a:extLst>
                  <a:ext uri="{FF2B5EF4-FFF2-40B4-BE49-F238E27FC236}">
                    <a16:creationId xmlns:a16="http://schemas.microsoft.com/office/drawing/2014/main" id="{99F52205-381F-434C-DA48-9A9C87CC193A}"/>
                  </a:ext>
                </a:extLst>
              </p:cNvPr>
              <p:cNvSpPr txBox="1"/>
              <p:nvPr/>
            </p:nvSpPr>
            <p:spPr>
              <a:xfrm>
                <a:off x="0" y="-38100"/>
                <a:ext cx="2698638" cy="522149"/>
              </a:xfrm>
              <a:prstGeom prst="rect">
                <a:avLst/>
              </a:prstGeom>
            </p:spPr>
            <p:txBody>
              <a:bodyPr lIns="50800" tIns="50800" rIns="50800" bIns="50800" rtlCol="0" anchor="ctr"/>
              <a:lstStyle/>
              <a:p>
                <a:pPr algn="ctr">
                  <a:lnSpc>
                    <a:spcPts val="2659"/>
                  </a:lnSpc>
                </a:pPr>
                <a:endParaRPr/>
              </a:p>
            </p:txBody>
          </p:sp>
        </p:grpSp>
        <p:sp>
          <p:nvSpPr>
            <p:cNvPr id="10" name="TextBox 10">
              <a:extLst>
                <a:ext uri="{FF2B5EF4-FFF2-40B4-BE49-F238E27FC236}">
                  <a16:creationId xmlns:a16="http://schemas.microsoft.com/office/drawing/2014/main" id="{5BCAF127-2398-CF0F-0B26-9A5017BC44B5}"/>
                </a:ext>
              </a:extLst>
            </p:cNvPr>
            <p:cNvSpPr txBox="1"/>
            <p:nvPr/>
          </p:nvSpPr>
          <p:spPr>
            <a:xfrm>
              <a:off x="0" y="700560"/>
              <a:ext cx="24008182" cy="1591617"/>
            </a:xfrm>
            <a:prstGeom prst="rect">
              <a:avLst/>
            </a:prstGeom>
          </p:spPr>
          <p:txBody>
            <a:bodyPr lIns="0" tIns="0" rIns="0" bIns="0" rtlCol="0" anchor="t">
              <a:spAutoFit/>
            </a:bodyPr>
            <a:lstStyle/>
            <a:p>
              <a:pPr algn="ctr">
                <a:lnSpc>
                  <a:spcPts val="9134"/>
                </a:lnSpc>
              </a:pPr>
              <a:r>
                <a:rPr lang="en-US" sz="8304" spc="614">
                  <a:solidFill>
                    <a:srgbClr val="FFFFFF"/>
                  </a:solidFill>
                  <a:latin typeface="TAN St. Canard"/>
                  <a:ea typeface="TAN St. Canard"/>
                  <a:cs typeface="TAN St. Canard"/>
                  <a:sym typeface="TAN St. Canard"/>
                </a:rPr>
                <a:t>Data Preparation</a:t>
              </a:r>
            </a:p>
          </p:txBody>
        </p:sp>
      </p:grpSp>
      <p:sp>
        <p:nvSpPr>
          <p:cNvPr id="17" name="TextBox 16">
            <a:extLst>
              <a:ext uri="{FF2B5EF4-FFF2-40B4-BE49-F238E27FC236}">
                <a16:creationId xmlns:a16="http://schemas.microsoft.com/office/drawing/2014/main" id="{62C3F362-132F-6EDF-2BD7-7F2B4AE09BDF}"/>
              </a:ext>
            </a:extLst>
          </p:cNvPr>
          <p:cNvSpPr txBox="1"/>
          <p:nvPr/>
        </p:nvSpPr>
        <p:spPr>
          <a:xfrm>
            <a:off x="1228299" y="2742893"/>
            <a:ext cx="15203606" cy="1200329"/>
          </a:xfrm>
          <a:prstGeom prst="rect">
            <a:avLst/>
          </a:prstGeom>
          <a:noFill/>
        </p:spPr>
        <p:txBody>
          <a:bodyPr wrap="square" rtlCol="0">
            <a:spAutoFit/>
          </a:bodyPr>
          <a:lstStyle/>
          <a:p>
            <a:pPr algn="ctr"/>
            <a:r>
              <a:rPr lang="en-US" sz="4000" b="1" spc="179">
                <a:solidFill>
                  <a:srgbClr val="1C0140"/>
                </a:solidFill>
                <a:latin typeface="Cooper BT Bold"/>
                <a:ea typeface="+mn-lt"/>
                <a:cs typeface="+mn-lt"/>
              </a:rPr>
              <a:t>Format Data</a:t>
            </a:r>
          </a:p>
          <a:p>
            <a:endParaRPr lang="en-US" sz="3200" b="1" spc="179">
              <a:solidFill>
                <a:srgbClr val="1C0140"/>
              </a:solidFill>
              <a:latin typeface="Cooper BT Bold"/>
              <a:ea typeface="+mn-lt"/>
              <a:cs typeface="+mn-lt"/>
            </a:endParaRPr>
          </a:p>
        </p:txBody>
      </p:sp>
      <p:graphicFrame>
        <p:nvGraphicFramePr>
          <p:cNvPr id="20" name="Table 19">
            <a:extLst>
              <a:ext uri="{FF2B5EF4-FFF2-40B4-BE49-F238E27FC236}">
                <a16:creationId xmlns:a16="http://schemas.microsoft.com/office/drawing/2014/main" id="{BDC1359F-5906-16EF-CBFC-44C722E1C266}"/>
              </a:ext>
            </a:extLst>
          </p:cNvPr>
          <p:cNvGraphicFramePr>
            <a:graphicFrameLocks noGrp="1"/>
          </p:cNvGraphicFramePr>
          <p:nvPr>
            <p:extLst>
              <p:ext uri="{D42A27DB-BD31-4B8C-83A1-F6EECF244321}">
                <p14:modId xmlns:p14="http://schemas.microsoft.com/office/powerpoint/2010/main" val="4143571405"/>
              </p:ext>
            </p:extLst>
          </p:nvPr>
        </p:nvGraphicFramePr>
        <p:xfrm>
          <a:off x="2488441" y="3844030"/>
          <a:ext cx="12192000" cy="3436493"/>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4253433921"/>
                    </a:ext>
                  </a:extLst>
                </a:gridCol>
                <a:gridCol w="6096000">
                  <a:extLst>
                    <a:ext uri="{9D8B030D-6E8A-4147-A177-3AD203B41FA5}">
                      <a16:colId xmlns:a16="http://schemas.microsoft.com/office/drawing/2014/main" val="2899804712"/>
                    </a:ext>
                  </a:extLst>
                </a:gridCol>
              </a:tblGrid>
              <a:tr h="370840">
                <a:tc>
                  <a:txBody>
                    <a:bodyPr/>
                    <a:lstStyle/>
                    <a:p>
                      <a:pPr>
                        <a:lnSpc>
                          <a:spcPct val="107000"/>
                        </a:lnSpc>
                        <a:spcAft>
                          <a:spcPts val="800"/>
                        </a:spcAft>
                      </a:pPr>
                      <a:r>
                        <a:rPr lang="en-CA" sz="3200" kern="100">
                          <a:effectLst/>
                          <a:latin typeface="Cooper BT Bold" panose="020B0604020202020204" charset="0"/>
                          <a:ea typeface="Aptos" panose="020B0004020202020204" pitchFamily="34" charset="0"/>
                          <a:cs typeface="Arial" panose="020B0604020202020204" pitchFamily="34" charset="0"/>
                        </a:rPr>
                        <a:t>Attribute </a:t>
                      </a:r>
                    </a:p>
                  </a:txBody>
                  <a:tcPr marL="68580" marR="68580" marT="0" marB="0"/>
                </a:tc>
                <a:tc>
                  <a:txBody>
                    <a:bodyPr/>
                    <a:lstStyle/>
                    <a:p>
                      <a:pPr>
                        <a:lnSpc>
                          <a:spcPct val="107000"/>
                        </a:lnSpc>
                        <a:spcAft>
                          <a:spcPts val="800"/>
                        </a:spcAft>
                      </a:pPr>
                      <a:r>
                        <a:rPr lang="en-CA" sz="3200" kern="100">
                          <a:effectLst/>
                          <a:latin typeface="Cooper BT Bold" panose="020B0604020202020204" charset="0"/>
                          <a:ea typeface="Aptos" panose="020B0004020202020204" pitchFamily="34" charset="0"/>
                          <a:cs typeface="Arial" panose="020B0604020202020204" pitchFamily="34" charset="0"/>
                        </a:rPr>
                        <a:t>Conversion</a:t>
                      </a:r>
                    </a:p>
                  </a:txBody>
                  <a:tcPr marL="68580" marR="68580" marT="0" marB="0"/>
                </a:tc>
                <a:extLst>
                  <a:ext uri="{0D108BD9-81ED-4DB2-BD59-A6C34878D82A}">
                    <a16:rowId xmlns:a16="http://schemas.microsoft.com/office/drawing/2014/main" val="3889345010"/>
                  </a:ext>
                </a:extLst>
              </a:tr>
              <a:tr h="370840">
                <a:tc>
                  <a:txBody>
                    <a:bodyPr/>
                    <a:lstStyle/>
                    <a:p>
                      <a:pPr>
                        <a:lnSpc>
                          <a:spcPct val="107000"/>
                        </a:lnSpc>
                        <a:spcAft>
                          <a:spcPts val="800"/>
                        </a:spcAft>
                      </a:pPr>
                      <a:r>
                        <a:rPr lang="en-CA" sz="3200" b="1" kern="100" err="1">
                          <a:effectLst/>
                          <a:latin typeface="Cooper BT Bold" panose="020B0604020202020204" charset="0"/>
                          <a:ea typeface="Aptos" panose="020B0004020202020204" pitchFamily="34" charset="0"/>
                          <a:cs typeface="Arial" panose="020B0604020202020204" pitchFamily="34" charset="0"/>
                        </a:rPr>
                        <a:t>Start_Date</a:t>
                      </a:r>
                      <a:endParaRPr lang="en-CA" sz="32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CA" sz="3200" kern="100">
                          <a:effectLst/>
                          <a:latin typeface="Cooper BT Bold" panose="020B0604020202020204" charset="0"/>
                          <a:ea typeface="Aptos" panose="020B0004020202020204" pitchFamily="34" charset="0"/>
                          <a:cs typeface="Arial" panose="020B0604020202020204" pitchFamily="34" charset="0"/>
                        </a:rPr>
                        <a:t>Date-time to Numeric (days of the week)</a:t>
                      </a:r>
                    </a:p>
                  </a:txBody>
                  <a:tcPr marL="68580" marR="68580" marT="0" marB="0"/>
                </a:tc>
                <a:extLst>
                  <a:ext uri="{0D108BD9-81ED-4DB2-BD59-A6C34878D82A}">
                    <a16:rowId xmlns:a16="http://schemas.microsoft.com/office/drawing/2014/main" val="2801178462"/>
                  </a:ext>
                </a:extLst>
              </a:tr>
              <a:tr h="370840">
                <a:tc>
                  <a:txBody>
                    <a:bodyPr/>
                    <a:lstStyle/>
                    <a:p>
                      <a:pPr>
                        <a:lnSpc>
                          <a:spcPct val="107000"/>
                        </a:lnSpc>
                        <a:spcAft>
                          <a:spcPts val="800"/>
                        </a:spcAft>
                      </a:pPr>
                      <a:r>
                        <a:rPr lang="en-CA" sz="3200" b="1" kern="100" err="1">
                          <a:effectLst/>
                          <a:latin typeface="Cooper BT Bold" panose="020B0604020202020204" charset="0"/>
                          <a:ea typeface="Aptos" panose="020B0004020202020204" pitchFamily="34" charset="0"/>
                          <a:cs typeface="Arial" panose="020B0604020202020204" pitchFamily="34" charset="0"/>
                        </a:rPr>
                        <a:t>Report_Date</a:t>
                      </a:r>
                      <a:endParaRPr lang="en-CA" sz="32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CA" sz="3200" kern="100">
                          <a:effectLst/>
                          <a:latin typeface="Cooper BT Bold" panose="020B0604020202020204" charset="0"/>
                          <a:ea typeface="Aptos" panose="020B0004020202020204" pitchFamily="34" charset="0"/>
                          <a:cs typeface="Arial" panose="020B0604020202020204" pitchFamily="34" charset="0"/>
                        </a:rPr>
                        <a:t>Date-time to Numeric</a:t>
                      </a:r>
                    </a:p>
                  </a:txBody>
                  <a:tcPr marL="68580" marR="68580" marT="0" marB="0"/>
                </a:tc>
                <a:extLst>
                  <a:ext uri="{0D108BD9-81ED-4DB2-BD59-A6C34878D82A}">
                    <a16:rowId xmlns:a16="http://schemas.microsoft.com/office/drawing/2014/main" val="1478142006"/>
                  </a:ext>
                </a:extLst>
              </a:tr>
              <a:tr h="370840">
                <a:tc>
                  <a:txBody>
                    <a:bodyPr/>
                    <a:lstStyle/>
                    <a:p>
                      <a:pPr>
                        <a:lnSpc>
                          <a:spcPct val="107000"/>
                        </a:lnSpc>
                        <a:spcAft>
                          <a:spcPts val="800"/>
                        </a:spcAft>
                      </a:pPr>
                      <a:r>
                        <a:rPr lang="en-CA" sz="3200" b="1" kern="100">
                          <a:effectLst/>
                          <a:latin typeface="Cooper BT Bold" panose="020B0604020202020204" charset="0"/>
                          <a:ea typeface="Aptos" panose="020B0004020202020204" pitchFamily="34" charset="0"/>
                          <a:cs typeface="Arial" panose="020B0604020202020204" pitchFamily="34" charset="0"/>
                        </a:rPr>
                        <a:t>Precinct_Code</a:t>
                      </a:r>
                      <a:endParaRPr lang="en-CA" sz="32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CA" sz="3200" kern="100">
                          <a:effectLst/>
                          <a:latin typeface="Cooper BT Bold" panose="020B0604020202020204" charset="0"/>
                          <a:ea typeface="Aptos" panose="020B0004020202020204" pitchFamily="34" charset="0"/>
                          <a:cs typeface="Arial" panose="020B0604020202020204" pitchFamily="34" charset="0"/>
                        </a:rPr>
                        <a:t>Numerical to Nominal</a:t>
                      </a:r>
                    </a:p>
                  </a:txBody>
                  <a:tcPr marL="68580" marR="68580" marT="0" marB="0"/>
                </a:tc>
                <a:extLst>
                  <a:ext uri="{0D108BD9-81ED-4DB2-BD59-A6C34878D82A}">
                    <a16:rowId xmlns:a16="http://schemas.microsoft.com/office/drawing/2014/main" val="2329082986"/>
                  </a:ext>
                </a:extLst>
              </a:tr>
              <a:tr h="370840">
                <a:tc>
                  <a:txBody>
                    <a:bodyPr/>
                    <a:lstStyle/>
                    <a:p>
                      <a:pPr>
                        <a:lnSpc>
                          <a:spcPct val="107000"/>
                        </a:lnSpc>
                        <a:spcAft>
                          <a:spcPts val="800"/>
                        </a:spcAft>
                      </a:pPr>
                      <a:r>
                        <a:rPr lang="en-CA" sz="3200" b="1" kern="100">
                          <a:effectLst/>
                          <a:latin typeface="Cooper BT Bold" panose="020B0604020202020204" charset="0"/>
                          <a:ea typeface="Aptos" panose="020B0004020202020204" pitchFamily="34" charset="0"/>
                          <a:cs typeface="Arial" panose="020B0604020202020204" pitchFamily="34" charset="0"/>
                        </a:rPr>
                        <a:t>Report_Date</a:t>
                      </a:r>
                      <a:endParaRPr lang="en-CA" sz="32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CA" sz="3200" kern="100">
                          <a:effectLst/>
                          <a:latin typeface="Cooper BT Bold" panose="020B0604020202020204" charset="0"/>
                          <a:ea typeface="Aptos" panose="020B0004020202020204" pitchFamily="34" charset="0"/>
                          <a:cs typeface="Arial" panose="020B0604020202020204" pitchFamily="34" charset="0"/>
                        </a:rPr>
                        <a:t>Numerical to Nominal</a:t>
                      </a:r>
                    </a:p>
                  </a:txBody>
                  <a:tcPr marL="68580" marR="68580" marT="0" marB="0"/>
                </a:tc>
                <a:extLst>
                  <a:ext uri="{0D108BD9-81ED-4DB2-BD59-A6C34878D82A}">
                    <a16:rowId xmlns:a16="http://schemas.microsoft.com/office/drawing/2014/main" val="3538304284"/>
                  </a:ext>
                </a:extLst>
              </a:tr>
              <a:tr h="370840">
                <a:tc>
                  <a:txBody>
                    <a:bodyPr/>
                    <a:lstStyle/>
                    <a:p>
                      <a:pPr>
                        <a:lnSpc>
                          <a:spcPct val="107000"/>
                        </a:lnSpc>
                        <a:spcAft>
                          <a:spcPts val="800"/>
                        </a:spcAft>
                      </a:pPr>
                      <a:r>
                        <a:rPr lang="en-CA" sz="3200" b="1" kern="100">
                          <a:effectLst/>
                          <a:latin typeface="Cooper BT Bold" panose="020B0604020202020204" charset="0"/>
                          <a:ea typeface="Aptos" panose="020B0004020202020204" pitchFamily="34" charset="0"/>
                          <a:cs typeface="Arial" panose="020B0604020202020204" pitchFamily="34" charset="0"/>
                        </a:rPr>
                        <a:t>Start_Date</a:t>
                      </a:r>
                      <a:endParaRPr lang="en-CA" sz="3200" kern="100">
                        <a:effectLst/>
                        <a:latin typeface="Cooper BT Bold" panose="020B060402020202020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CA" sz="3200" kern="100">
                          <a:effectLst/>
                          <a:latin typeface="Cooper BT Bold" panose="020B0604020202020204" charset="0"/>
                          <a:ea typeface="Aptos" panose="020B0004020202020204" pitchFamily="34" charset="0"/>
                          <a:cs typeface="Arial" panose="020B0604020202020204" pitchFamily="34" charset="0"/>
                        </a:rPr>
                        <a:t>Numerical to Nominal</a:t>
                      </a:r>
                    </a:p>
                  </a:txBody>
                  <a:tcPr marL="68580" marR="68580" marT="0" marB="0"/>
                </a:tc>
                <a:extLst>
                  <a:ext uri="{0D108BD9-81ED-4DB2-BD59-A6C34878D82A}">
                    <a16:rowId xmlns:a16="http://schemas.microsoft.com/office/drawing/2014/main" val="4282077114"/>
                  </a:ext>
                </a:extLst>
              </a:tr>
            </a:tbl>
          </a:graphicData>
        </a:graphic>
      </p:graphicFrame>
      <p:grpSp>
        <p:nvGrpSpPr>
          <p:cNvPr id="25" name="Group 12">
            <a:extLst>
              <a:ext uri="{FF2B5EF4-FFF2-40B4-BE49-F238E27FC236}">
                <a16:creationId xmlns:a16="http://schemas.microsoft.com/office/drawing/2014/main" id="{0EF7479A-AC6D-7546-5E1D-898571DF3C5E}"/>
              </a:ext>
            </a:extLst>
          </p:cNvPr>
          <p:cNvGrpSpPr/>
          <p:nvPr/>
        </p:nvGrpSpPr>
        <p:grpSpPr>
          <a:xfrm>
            <a:off x="4616989" y="8438470"/>
            <a:ext cx="9277081" cy="2585325"/>
            <a:chOff x="0" y="0"/>
            <a:chExt cx="12369442" cy="3447100"/>
          </a:xfrm>
        </p:grpSpPr>
        <p:sp>
          <p:nvSpPr>
            <p:cNvPr id="19" name="Freeform 13">
              <a:extLst>
                <a:ext uri="{FF2B5EF4-FFF2-40B4-BE49-F238E27FC236}">
                  <a16:creationId xmlns:a16="http://schemas.microsoft.com/office/drawing/2014/main" id="{588B1188-9EA4-8903-0D95-DE332CED6526}"/>
                </a:ext>
              </a:extLst>
            </p:cNvPr>
            <p:cNvSpPr/>
            <p:nvPr/>
          </p:nvSpPr>
          <p:spPr>
            <a:xfrm>
              <a:off x="0" y="0"/>
              <a:ext cx="2858844" cy="3163313"/>
            </a:xfrm>
            <a:custGeom>
              <a:avLst/>
              <a:gdLst/>
              <a:ahLst/>
              <a:cxnLst/>
              <a:rect l="l" t="t" r="r" b="b"/>
              <a:pathLst>
                <a:path w="2858844" h="3163313">
                  <a:moveTo>
                    <a:pt x="0" y="0"/>
                  </a:moveTo>
                  <a:lnTo>
                    <a:pt x="2858844" y="0"/>
                  </a:lnTo>
                  <a:lnTo>
                    <a:pt x="2858844" y="3163313"/>
                  </a:lnTo>
                  <a:lnTo>
                    <a:pt x="0" y="3163313"/>
                  </a:lnTo>
                  <a:lnTo>
                    <a:pt x="0" y="0"/>
                  </a:lnTo>
                  <a:close/>
                </a:path>
              </a:pathLst>
            </a:custGeom>
            <a:blipFill>
              <a:blip r:embed="rId3"/>
              <a:stretch>
                <a:fillRect/>
              </a:stretch>
            </a:blipFill>
          </p:spPr>
          <p:txBody>
            <a:bodyPr/>
            <a:lstStyle/>
            <a:p>
              <a:endParaRPr lang="en-CA"/>
            </a:p>
          </p:txBody>
        </p:sp>
        <p:sp>
          <p:nvSpPr>
            <p:cNvPr id="21" name="Freeform 14">
              <a:extLst>
                <a:ext uri="{FF2B5EF4-FFF2-40B4-BE49-F238E27FC236}">
                  <a16:creationId xmlns:a16="http://schemas.microsoft.com/office/drawing/2014/main" id="{1931AA61-953B-027B-1C8D-F92BEDF3CE49}"/>
                </a:ext>
              </a:extLst>
            </p:cNvPr>
            <p:cNvSpPr/>
            <p:nvPr/>
          </p:nvSpPr>
          <p:spPr>
            <a:xfrm>
              <a:off x="2581478" y="0"/>
              <a:ext cx="2486221" cy="3447100"/>
            </a:xfrm>
            <a:custGeom>
              <a:avLst/>
              <a:gdLst/>
              <a:ahLst/>
              <a:cxnLst/>
              <a:rect l="l" t="t" r="r" b="b"/>
              <a:pathLst>
                <a:path w="2486221" h="3447100">
                  <a:moveTo>
                    <a:pt x="0" y="0"/>
                  </a:moveTo>
                  <a:lnTo>
                    <a:pt x="2486221" y="0"/>
                  </a:lnTo>
                  <a:lnTo>
                    <a:pt x="2486221" y="3447100"/>
                  </a:lnTo>
                  <a:lnTo>
                    <a:pt x="0" y="3447100"/>
                  </a:lnTo>
                  <a:lnTo>
                    <a:pt x="0" y="0"/>
                  </a:lnTo>
                  <a:close/>
                </a:path>
              </a:pathLst>
            </a:custGeom>
            <a:blipFill>
              <a:blip r:embed="rId4"/>
              <a:stretch>
                <a:fillRect/>
              </a:stretch>
            </a:blipFill>
          </p:spPr>
          <p:txBody>
            <a:bodyPr/>
            <a:lstStyle/>
            <a:p>
              <a:endParaRPr lang="en-CA"/>
            </a:p>
          </p:txBody>
        </p:sp>
        <p:sp>
          <p:nvSpPr>
            <p:cNvPr id="22" name="Freeform 15">
              <a:extLst>
                <a:ext uri="{FF2B5EF4-FFF2-40B4-BE49-F238E27FC236}">
                  <a16:creationId xmlns:a16="http://schemas.microsoft.com/office/drawing/2014/main" id="{593ADC4D-65B1-107F-598E-8D8CF651BB7D}"/>
                </a:ext>
              </a:extLst>
            </p:cNvPr>
            <p:cNvSpPr/>
            <p:nvPr/>
          </p:nvSpPr>
          <p:spPr>
            <a:xfrm flipH="1">
              <a:off x="4102982" y="11575"/>
              <a:ext cx="3038693" cy="3169432"/>
            </a:xfrm>
            <a:custGeom>
              <a:avLst/>
              <a:gdLst/>
              <a:ahLst/>
              <a:cxnLst/>
              <a:rect l="l" t="t" r="r" b="b"/>
              <a:pathLst>
                <a:path w="3038693" h="3169432">
                  <a:moveTo>
                    <a:pt x="3038693" y="0"/>
                  </a:moveTo>
                  <a:lnTo>
                    <a:pt x="0" y="0"/>
                  </a:lnTo>
                  <a:lnTo>
                    <a:pt x="0" y="3169432"/>
                  </a:lnTo>
                  <a:lnTo>
                    <a:pt x="3038693" y="3169432"/>
                  </a:lnTo>
                  <a:lnTo>
                    <a:pt x="3038693" y="0"/>
                  </a:lnTo>
                  <a:close/>
                </a:path>
              </a:pathLst>
            </a:custGeom>
            <a:blipFill>
              <a:blip r:embed="rId5"/>
              <a:stretch>
                <a:fillRect/>
              </a:stretch>
            </a:blipFill>
          </p:spPr>
          <p:txBody>
            <a:bodyPr/>
            <a:lstStyle/>
            <a:p>
              <a:endParaRPr lang="en-CA"/>
            </a:p>
          </p:txBody>
        </p:sp>
        <p:sp>
          <p:nvSpPr>
            <p:cNvPr id="23" name="Freeform 16">
              <a:extLst>
                <a:ext uri="{FF2B5EF4-FFF2-40B4-BE49-F238E27FC236}">
                  <a16:creationId xmlns:a16="http://schemas.microsoft.com/office/drawing/2014/main" id="{C896B39A-06DB-8CBA-5B4F-D3C2419F8A28}"/>
                </a:ext>
              </a:extLst>
            </p:cNvPr>
            <p:cNvSpPr/>
            <p:nvPr/>
          </p:nvSpPr>
          <p:spPr>
            <a:xfrm>
              <a:off x="6459249" y="66573"/>
              <a:ext cx="2693061" cy="3030167"/>
            </a:xfrm>
            <a:custGeom>
              <a:avLst/>
              <a:gdLst/>
              <a:ahLst/>
              <a:cxnLst/>
              <a:rect l="l" t="t" r="r" b="b"/>
              <a:pathLst>
                <a:path w="2693061" h="3030167">
                  <a:moveTo>
                    <a:pt x="0" y="0"/>
                  </a:moveTo>
                  <a:lnTo>
                    <a:pt x="2693061" y="0"/>
                  </a:lnTo>
                  <a:lnTo>
                    <a:pt x="2693061" y="3030167"/>
                  </a:lnTo>
                  <a:lnTo>
                    <a:pt x="0" y="3030167"/>
                  </a:lnTo>
                  <a:lnTo>
                    <a:pt x="0" y="0"/>
                  </a:lnTo>
                  <a:close/>
                </a:path>
              </a:pathLst>
            </a:custGeom>
            <a:blipFill>
              <a:blip r:embed="rId6"/>
              <a:stretch>
                <a:fillRect/>
              </a:stretch>
            </a:blipFill>
          </p:spPr>
          <p:txBody>
            <a:bodyPr/>
            <a:lstStyle/>
            <a:p>
              <a:endParaRPr lang="en-CA"/>
            </a:p>
          </p:txBody>
        </p:sp>
        <p:sp>
          <p:nvSpPr>
            <p:cNvPr id="24" name="Freeform 17">
              <a:extLst>
                <a:ext uri="{FF2B5EF4-FFF2-40B4-BE49-F238E27FC236}">
                  <a16:creationId xmlns:a16="http://schemas.microsoft.com/office/drawing/2014/main" id="{AD349493-8E1A-B2E2-1F7E-02E3110C95ED}"/>
                </a:ext>
              </a:extLst>
            </p:cNvPr>
            <p:cNvSpPr/>
            <p:nvPr/>
          </p:nvSpPr>
          <p:spPr>
            <a:xfrm>
              <a:off x="8932121" y="11575"/>
              <a:ext cx="3437321" cy="2517837"/>
            </a:xfrm>
            <a:custGeom>
              <a:avLst/>
              <a:gdLst/>
              <a:ahLst/>
              <a:cxnLst/>
              <a:rect l="l" t="t" r="r" b="b"/>
              <a:pathLst>
                <a:path w="3437321" h="2517837">
                  <a:moveTo>
                    <a:pt x="0" y="0"/>
                  </a:moveTo>
                  <a:lnTo>
                    <a:pt x="3437321" y="0"/>
                  </a:lnTo>
                  <a:lnTo>
                    <a:pt x="3437321" y="2517837"/>
                  </a:lnTo>
                  <a:lnTo>
                    <a:pt x="0" y="2517837"/>
                  </a:lnTo>
                  <a:lnTo>
                    <a:pt x="0" y="0"/>
                  </a:lnTo>
                  <a:close/>
                </a:path>
              </a:pathLst>
            </a:custGeom>
            <a:blipFill>
              <a:blip r:embed="rId7"/>
              <a:stretch>
                <a:fillRect/>
              </a:stretch>
            </a:blipFill>
          </p:spPr>
          <p:txBody>
            <a:bodyPr/>
            <a:lstStyle/>
            <a:p>
              <a:endParaRPr lang="en-CA"/>
            </a:p>
          </p:txBody>
        </p:sp>
      </p:grpSp>
    </p:spTree>
    <p:extLst>
      <p:ext uri="{BB962C8B-B14F-4D97-AF65-F5344CB8AC3E}">
        <p14:creationId xmlns:p14="http://schemas.microsoft.com/office/powerpoint/2010/main" val="3058495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D7436-024D-87EB-15CE-9B7362F67C4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0D41E99-197D-3D29-BF4B-29427F35897D}"/>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grpSp>
        <p:nvGrpSpPr>
          <p:cNvPr id="3" name="Group 3">
            <a:extLst>
              <a:ext uri="{FF2B5EF4-FFF2-40B4-BE49-F238E27FC236}">
                <a16:creationId xmlns:a16="http://schemas.microsoft.com/office/drawing/2014/main" id="{D117B666-6EB9-7329-5875-901527F70321}"/>
              </a:ext>
            </a:extLst>
          </p:cNvPr>
          <p:cNvGrpSpPr/>
          <p:nvPr/>
        </p:nvGrpSpPr>
        <p:grpSpPr>
          <a:xfrm>
            <a:off x="437931" y="1058842"/>
            <a:ext cx="17412138" cy="7714966"/>
            <a:chOff x="0" y="0"/>
            <a:chExt cx="3876776" cy="1717721"/>
          </a:xfrm>
        </p:grpSpPr>
        <p:sp>
          <p:nvSpPr>
            <p:cNvPr id="4" name="Freeform 4">
              <a:extLst>
                <a:ext uri="{FF2B5EF4-FFF2-40B4-BE49-F238E27FC236}">
                  <a16:creationId xmlns:a16="http://schemas.microsoft.com/office/drawing/2014/main" id="{451D6754-6E52-90C2-FB45-728CFC47597D}"/>
                </a:ext>
              </a:extLst>
            </p:cNvPr>
            <p:cNvSpPr/>
            <p:nvPr/>
          </p:nvSpPr>
          <p:spPr>
            <a:xfrm>
              <a:off x="0" y="0"/>
              <a:ext cx="3876776" cy="1717721"/>
            </a:xfrm>
            <a:custGeom>
              <a:avLst/>
              <a:gdLst/>
              <a:ahLst/>
              <a:cxnLst/>
              <a:rect l="l" t="t" r="r" b="b"/>
              <a:pathLst>
                <a:path w="3876776" h="1717721">
                  <a:moveTo>
                    <a:pt x="44463" y="0"/>
                  </a:moveTo>
                  <a:lnTo>
                    <a:pt x="3832313" y="0"/>
                  </a:lnTo>
                  <a:cubicBezTo>
                    <a:pt x="3844105" y="0"/>
                    <a:pt x="3855415" y="4684"/>
                    <a:pt x="3863753" y="13023"/>
                  </a:cubicBezTo>
                  <a:cubicBezTo>
                    <a:pt x="3872091" y="21361"/>
                    <a:pt x="3876776" y="32671"/>
                    <a:pt x="3876776" y="44463"/>
                  </a:cubicBezTo>
                  <a:lnTo>
                    <a:pt x="3876776" y="1673258"/>
                  </a:lnTo>
                  <a:cubicBezTo>
                    <a:pt x="3876776" y="1697814"/>
                    <a:pt x="3856869" y="1717721"/>
                    <a:pt x="3832313" y="1717721"/>
                  </a:cubicBezTo>
                  <a:lnTo>
                    <a:pt x="44463" y="1717721"/>
                  </a:lnTo>
                  <a:cubicBezTo>
                    <a:pt x="32671" y="1717721"/>
                    <a:pt x="21361" y="1713037"/>
                    <a:pt x="13023" y="1704698"/>
                  </a:cubicBezTo>
                  <a:cubicBezTo>
                    <a:pt x="4684" y="1696360"/>
                    <a:pt x="0" y="1685050"/>
                    <a:pt x="0" y="1673258"/>
                  </a:cubicBezTo>
                  <a:lnTo>
                    <a:pt x="0" y="44463"/>
                  </a:lnTo>
                  <a:cubicBezTo>
                    <a:pt x="0" y="32671"/>
                    <a:pt x="4684" y="21361"/>
                    <a:pt x="13023" y="13023"/>
                  </a:cubicBezTo>
                  <a:cubicBezTo>
                    <a:pt x="21361" y="4684"/>
                    <a:pt x="32671" y="0"/>
                    <a:pt x="44463" y="0"/>
                  </a:cubicBezTo>
                  <a:close/>
                </a:path>
              </a:pathLst>
            </a:custGeom>
            <a:solidFill>
              <a:srgbClr val="9FCDFF"/>
            </a:solidFill>
          </p:spPr>
          <p:txBody>
            <a:bodyPr/>
            <a:lstStyle/>
            <a:p>
              <a:endParaRPr lang="en-CA"/>
            </a:p>
          </p:txBody>
        </p:sp>
        <p:sp>
          <p:nvSpPr>
            <p:cNvPr id="5" name="TextBox 5">
              <a:extLst>
                <a:ext uri="{FF2B5EF4-FFF2-40B4-BE49-F238E27FC236}">
                  <a16:creationId xmlns:a16="http://schemas.microsoft.com/office/drawing/2014/main" id="{0DA70681-DE5C-A6AF-66F2-0D289F9F5147}"/>
                </a:ext>
              </a:extLst>
            </p:cNvPr>
            <p:cNvSpPr txBox="1"/>
            <p:nvPr/>
          </p:nvSpPr>
          <p:spPr>
            <a:xfrm>
              <a:off x="0" y="-38100"/>
              <a:ext cx="3876776" cy="1755821"/>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456A47EE-B8B4-852D-F416-6BA6DC12E6ED}"/>
              </a:ext>
            </a:extLst>
          </p:cNvPr>
          <p:cNvGrpSpPr/>
          <p:nvPr/>
        </p:nvGrpSpPr>
        <p:grpSpPr>
          <a:xfrm>
            <a:off x="5503194" y="-171122"/>
            <a:ext cx="7288832" cy="6083392"/>
            <a:chOff x="0" y="-38100"/>
            <a:chExt cx="1622843" cy="1354455"/>
          </a:xfrm>
        </p:grpSpPr>
        <p:sp>
          <p:nvSpPr>
            <p:cNvPr id="7" name="Freeform 7">
              <a:extLst>
                <a:ext uri="{FF2B5EF4-FFF2-40B4-BE49-F238E27FC236}">
                  <a16:creationId xmlns:a16="http://schemas.microsoft.com/office/drawing/2014/main" id="{285DE208-E514-9DB3-49A7-CCEFDCA2C30B}"/>
                </a:ext>
              </a:extLst>
            </p:cNvPr>
            <p:cNvSpPr/>
            <p:nvPr/>
          </p:nvSpPr>
          <p:spPr>
            <a:xfrm>
              <a:off x="0" y="832306"/>
              <a:ext cx="1622843" cy="484049"/>
            </a:xfrm>
            <a:custGeom>
              <a:avLst/>
              <a:gdLst/>
              <a:ahLst/>
              <a:cxnLst/>
              <a:rect l="l" t="t" r="r" b="b"/>
              <a:pathLst>
                <a:path w="1622843" h="484049">
                  <a:moveTo>
                    <a:pt x="69041" y="0"/>
                  </a:moveTo>
                  <a:lnTo>
                    <a:pt x="1553802" y="0"/>
                  </a:lnTo>
                  <a:cubicBezTo>
                    <a:pt x="1572113" y="0"/>
                    <a:pt x="1589674" y="7274"/>
                    <a:pt x="1602621" y="20222"/>
                  </a:cubicBezTo>
                  <a:cubicBezTo>
                    <a:pt x="1615569" y="33169"/>
                    <a:pt x="1622843" y="50730"/>
                    <a:pt x="1622843" y="69041"/>
                  </a:cubicBezTo>
                  <a:lnTo>
                    <a:pt x="1622843" y="415008"/>
                  </a:lnTo>
                  <a:cubicBezTo>
                    <a:pt x="1622843" y="433319"/>
                    <a:pt x="1615569" y="450880"/>
                    <a:pt x="1602621" y="463827"/>
                  </a:cubicBezTo>
                  <a:cubicBezTo>
                    <a:pt x="1589674" y="476775"/>
                    <a:pt x="1572113" y="484049"/>
                    <a:pt x="1553802" y="484049"/>
                  </a:cubicBezTo>
                  <a:lnTo>
                    <a:pt x="69041" y="484049"/>
                  </a:lnTo>
                  <a:cubicBezTo>
                    <a:pt x="50730" y="484049"/>
                    <a:pt x="33169" y="476775"/>
                    <a:pt x="20222" y="463827"/>
                  </a:cubicBezTo>
                  <a:cubicBezTo>
                    <a:pt x="7274" y="450880"/>
                    <a:pt x="0" y="433319"/>
                    <a:pt x="0" y="415008"/>
                  </a:cubicBezTo>
                  <a:lnTo>
                    <a:pt x="0" y="69041"/>
                  </a:lnTo>
                  <a:cubicBezTo>
                    <a:pt x="0" y="50730"/>
                    <a:pt x="7274" y="33169"/>
                    <a:pt x="20222" y="20222"/>
                  </a:cubicBezTo>
                  <a:cubicBezTo>
                    <a:pt x="33169" y="7274"/>
                    <a:pt x="50730" y="0"/>
                    <a:pt x="69041" y="0"/>
                  </a:cubicBezTo>
                  <a:close/>
                </a:path>
              </a:pathLst>
            </a:custGeom>
            <a:solidFill>
              <a:srgbClr val="0F2F76"/>
            </a:solidFill>
          </p:spPr>
          <p:txBody>
            <a:bodyPr/>
            <a:lstStyle/>
            <a:p>
              <a:endParaRPr lang="en-CA"/>
            </a:p>
          </p:txBody>
        </p:sp>
        <p:sp>
          <p:nvSpPr>
            <p:cNvPr id="8" name="TextBox 8">
              <a:extLst>
                <a:ext uri="{FF2B5EF4-FFF2-40B4-BE49-F238E27FC236}">
                  <a16:creationId xmlns:a16="http://schemas.microsoft.com/office/drawing/2014/main" id="{DBC2FA07-C053-6D90-3065-9D8603FF940B}"/>
                </a:ext>
              </a:extLst>
            </p:cNvPr>
            <p:cNvSpPr txBox="1"/>
            <p:nvPr/>
          </p:nvSpPr>
          <p:spPr>
            <a:xfrm>
              <a:off x="0" y="-38100"/>
              <a:ext cx="1622843" cy="522149"/>
            </a:xfrm>
            <a:prstGeom prst="rect">
              <a:avLst/>
            </a:prstGeom>
          </p:spPr>
          <p:txBody>
            <a:bodyPr lIns="50800" tIns="50800" rIns="50800" bIns="50800" rtlCol="0" anchor="ctr"/>
            <a:lstStyle/>
            <a:p>
              <a:pPr algn="ctr">
                <a:lnSpc>
                  <a:spcPts val="2659"/>
                </a:lnSpc>
              </a:pPr>
              <a:endParaRPr/>
            </a:p>
          </p:txBody>
        </p:sp>
      </p:grpSp>
      <p:sp>
        <p:nvSpPr>
          <p:cNvPr id="9" name="TextBox 9">
            <a:extLst>
              <a:ext uri="{FF2B5EF4-FFF2-40B4-BE49-F238E27FC236}">
                <a16:creationId xmlns:a16="http://schemas.microsoft.com/office/drawing/2014/main" id="{3D6C7754-3939-2925-8898-0C355DEA1601}"/>
              </a:ext>
            </a:extLst>
          </p:cNvPr>
          <p:cNvSpPr txBox="1"/>
          <p:nvPr/>
        </p:nvSpPr>
        <p:spPr>
          <a:xfrm>
            <a:off x="166550" y="4322449"/>
            <a:ext cx="17954900" cy="1187752"/>
          </a:xfrm>
          <a:prstGeom prst="rect">
            <a:avLst/>
          </a:prstGeom>
        </p:spPr>
        <p:txBody>
          <a:bodyPr lIns="0" tIns="0" rIns="0" bIns="0" rtlCol="0" anchor="t">
            <a:spAutoFit/>
          </a:bodyPr>
          <a:lstStyle/>
          <a:p>
            <a:pPr algn="ctr">
              <a:lnSpc>
                <a:spcPts val="9108"/>
              </a:lnSpc>
            </a:pPr>
            <a:r>
              <a:rPr lang="en-US" sz="8280" spc="612">
                <a:solidFill>
                  <a:srgbClr val="FFFFFF"/>
                </a:solidFill>
                <a:latin typeface="TAN St. Canard"/>
                <a:ea typeface="TAN St. Canard"/>
                <a:cs typeface="TAN St. Canard"/>
                <a:sym typeface="TAN St. Canard"/>
              </a:rPr>
              <a:t>Modeling</a:t>
            </a:r>
          </a:p>
        </p:txBody>
      </p:sp>
      <p:grpSp>
        <p:nvGrpSpPr>
          <p:cNvPr id="23" name="Group 11">
            <a:extLst>
              <a:ext uri="{FF2B5EF4-FFF2-40B4-BE49-F238E27FC236}">
                <a16:creationId xmlns:a16="http://schemas.microsoft.com/office/drawing/2014/main" id="{540B023B-A0F5-4365-E018-AC5C02CCB10F}"/>
              </a:ext>
            </a:extLst>
          </p:cNvPr>
          <p:cNvGrpSpPr/>
          <p:nvPr/>
        </p:nvGrpSpPr>
        <p:grpSpPr>
          <a:xfrm>
            <a:off x="4276510" y="8121249"/>
            <a:ext cx="9734981" cy="2274102"/>
            <a:chOff x="0" y="0"/>
            <a:chExt cx="12979974" cy="3032136"/>
          </a:xfrm>
        </p:grpSpPr>
        <p:sp>
          <p:nvSpPr>
            <p:cNvPr id="18" name="Freeform 12">
              <a:extLst>
                <a:ext uri="{FF2B5EF4-FFF2-40B4-BE49-F238E27FC236}">
                  <a16:creationId xmlns:a16="http://schemas.microsoft.com/office/drawing/2014/main" id="{2B7FB4F7-9AC4-F8FC-9458-83FAF890C1ED}"/>
                </a:ext>
              </a:extLst>
            </p:cNvPr>
            <p:cNvSpPr/>
            <p:nvPr/>
          </p:nvSpPr>
          <p:spPr>
            <a:xfrm>
              <a:off x="0" y="246679"/>
              <a:ext cx="2647021" cy="2779024"/>
            </a:xfrm>
            <a:custGeom>
              <a:avLst/>
              <a:gdLst/>
              <a:ahLst/>
              <a:cxnLst/>
              <a:rect l="l" t="t" r="r" b="b"/>
              <a:pathLst>
                <a:path w="2647021" h="2779024">
                  <a:moveTo>
                    <a:pt x="0" y="0"/>
                  </a:moveTo>
                  <a:lnTo>
                    <a:pt x="2647021" y="0"/>
                  </a:lnTo>
                  <a:lnTo>
                    <a:pt x="2647021" y="2779024"/>
                  </a:lnTo>
                  <a:lnTo>
                    <a:pt x="0" y="2779024"/>
                  </a:lnTo>
                  <a:lnTo>
                    <a:pt x="0" y="0"/>
                  </a:lnTo>
                  <a:close/>
                </a:path>
              </a:pathLst>
            </a:custGeom>
            <a:blipFill>
              <a:blip r:embed="rId3"/>
              <a:stretch>
                <a:fillRect/>
              </a:stretch>
            </a:blipFill>
          </p:spPr>
          <p:txBody>
            <a:bodyPr/>
            <a:lstStyle/>
            <a:p>
              <a:endParaRPr lang="en-CA"/>
            </a:p>
          </p:txBody>
        </p:sp>
        <p:sp>
          <p:nvSpPr>
            <p:cNvPr id="19" name="Freeform 13">
              <a:extLst>
                <a:ext uri="{FF2B5EF4-FFF2-40B4-BE49-F238E27FC236}">
                  <a16:creationId xmlns:a16="http://schemas.microsoft.com/office/drawing/2014/main" id="{D3F422B1-13C4-EBE7-5B84-16A62E07DB3B}"/>
                </a:ext>
              </a:extLst>
            </p:cNvPr>
            <p:cNvSpPr/>
            <p:nvPr/>
          </p:nvSpPr>
          <p:spPr>
            <a:xfrm>
              <a:off x="2369114" y="0"/>
              <a:ext cx="2689094" cy="3025703"/>
            </a:xfrm>
            <a:custGeom>
              <a:avLst/>
              <a:gdLst/>
              <a:ahLst/>
              <a:cxnLst/>
              <a:rect l="l" t="t" r="r" b="b"/>
              <a:pathLst>
                <a:path w="2689094" h="3025703">
                  <a:moveTo>
                    <a:pt x="0" y="0"/>
                  </a:moveTo>
                  <a:lnTo>
                    <a:pt x="2689094" y="0"/>
                  </a:lnTo>
                  <a:lnTo>
                    <a:pt x="2689094" y="3025703"/>
                  </a:lnTo>
                  <a:lnTo>
                    <a:pt x="0" y="3025703"/>
                  </a:lnTo>
                  <a:lnTo>
                    <a:pt x="0" y="0"/>
                  </a:lnTo>
                  <a:close/>
                </a:path>
              </a:pathLst>
            </a:custGeom>
            <a:blipFill>
              <a:blip r:embed="rId4"/>
              <a:stretch>
                <a:fillRect/>
              </a:stretch>
            </a:blipFill>
          </p:spPr>
          <p:txBody>
            <a:bodyPr/>
            <a:lstStyle/>
            <a:p>
              <a:endParaRPr lang="en-CA"/>
            </a:p>
          </p:txBody>
        </p:sp>
        <p:sp>
          <p:nvSpPr>
            <p:cNvPr id="20" name="Freeform 14">
              <a:extLst>
                <a:ext uri="{FF2B5EF4-FFF2-40B4-BE49-F238E27FC236}">
                  <a16:creationId xmlns:a16="http://schemas.microsoft.com/office/drawing/2014/main" id="{F8A4D47D-494D-F066-925F-7C7CA59147EB}"/>
                </a:ext>
              </a:extLst>
            </p:cNvPr>
            <p:cNvSpPr/>
            <p:nvPr/>
          </p:nvSpPr>
          <p:spPr>
            <a:xfrm>
              <a:off x="4813867" y="129772"/>
              <a:ext cx="3738955" cy="2902364"/>
            </a:xfrm>
            <a:custGeom>
              <a:avLst/>
              <a:gdLst/>
              <a:ahLst/>
              <a:cxnLst/>
              <a:rect l="l" t="t" r="r" b="b"/>
              <a:pathLst>
                <a:path w="3738955" h="2902364">
                  <a:moveTo>
                    <a:pt x="0" y="0"/>
                  </a:moveTo>
                  <a:lnTo>
                    <a:pt x="3738955" y="0"/>
                  </a:lnTo>
                  <a:lnTo>
                    <a:pt x="3738955" y="2902364"/>
                  </a:lnTo>
                  <a:lnTo>
                    <a:pt x="0" y="2902364"/>
                  </a:lnTo>
                  <a:lnTo>
                    <a:pt x="0" y="0"/>
                  </a:lnTo>
                  <a:close/>
                </a:path>
              </a:pathLst>
            </a:custGeom>
            <a:blipFill>
              <a:blip r:embed="rId5"/>
              <a:stretch>
                <a:fillRect/>
              </a:stretch>
            </a:blipFill>
          </p:spPr>
          <p:txBody>
            <a:bodyPr/>
            <a:lstStyle/>
            <a:p>
              <a:endParaRPr lang="en-CA"/>
            </a:p>
          </p:txBody>
        </p:sp>
        <p:sp>
          <p:nvSpPr>
            <p:cNvPr id="21" name="Freeform 15">
              <a:extLst>
                <a:ext uri="{FF2B5EF4-FFF2-40B4-BE49-F238E27FC236}">
                  <a16:creationId xmlns:a16="http://schemas.microsoft.com/office/drawing/2014/main" id="{43EB1794-28CB-4870-386D-10AEB322A6AB}"/>
                </a:ext>
              </a:extLst>
            </p:cNvPr>
            <p:cNvSpPr/>
            <p:nvPr/>
          </p:nvSpPr>
          <p:spPr>
            <a:xfrm>
              <a:off x="8254255" y="129772"/>
              <a:ext cx="2222627" cy="2895931"/>
            </a:xfrm>
            <a:custGeom>
              <a:avLst/>
              <a:gdLst/>
              <a:ahLst/>
              <a:cxnLst/>
              <a:rect l="l" t="t" r="r" b="b"/>
              <a:pathLst>
                <a:path w="2222627" h="2895931">
                  <a:moveTo>
                    <a:pt x="0" y="0"/>
                  </a:moveTo>
                  <a:lnTo>
                    <a:pt x="2222627" y="0"/>
                  </a:lnTo>
                  <a:lnTo>
                    <a:pt x="2222627" y="2895931"/>
                  </a:lnTo>
                  <a:lnTo>
                    <a:pt x="0" y="2895931"/>
                  </a:lnTo>
                  <a:lnTo>
                    <a:pt x="0" y="0"/>
                  </a:lnTo>
                  <a:close/>
                </a:path>
              </a:pathLst>
            </a:custGeom>
            <a:blipFill>
              <a:blip r:embed="rId6"/>
              <a:stretch>
                <a:fillRect/>
              </a:stretch>
            </a:blipFill>
          </p:spPr>
          <p:txBody>
            <a:bodyPr/>
            <a:lstStyle/>
            <a:p>
              <a:endParaRPr lang="en-CA"/>
            </a:p>
          </p:txBody>
        </p:sp>
        <p:sp>
          <p:nvSpPr>
            <p:cNvPr id="22" name="Freeform 16">
              <a:extLst>
                <a:ext uri="{FF2B5EF4-FFF2-40B4-BE49-F238E27FC236}">
                  <a16:creationId xmlns:a16="http://schemas.microsoft.com/office/drawing/2014/main" id="{C7801266-2D21-EC80-464A-2D0CEFFE8FA1}"/>
                </a:ext>
              </a:extLst>
            </p:cNvPr>
            <p:cNvSpPr/>
            <p:nvPr/>
          </p:nvSpPr>
          <p:spPr>
            <a:xfrm>
              <a:off x="10332953" y="246679"/>
              <a:ext cx="2647021" cy="2779024"/>
            </a:xfrm>
            <a:custGeom>
              <a:avLst/>
              <a:gdLst/>
              <a:ahLst/>
              <a:cxnLst/>
              <a:rect l="l" t="t" r="r" b="b"/>
              <a:pathLst>
                <a:path w="2647021" h="2779024">
                  <a:moveTo>
                    <a:pt x="0" y="0"/>
                  </a:moveTo>
                  <a:lnTo>
                    <a:pt x="2647021" y="0"/>
                  </a:lnTo>
                  <a:lnTo>
                    <a:pt x="2647021" y="2779024"/>
                  </a:lnTo>
                  <a:lnTo>
                    <a:pt x="0" y="2779024"/>
                  </a:lnTo>
                  <a:lnTo>
                    <a:pt x="0" y="0"/>
                  </a:lnTo>
                  <a:close/>
                </a:path>
              </a:pathLst>
            </a:custGeom>
            <a:blipFill>
              <a:blip r:embed="rId3"/>
              <a:stretch>
                <a:fillRect/>
              </a:stretch>
            </a:blipFill>
          </p:spPr>
          <p:txBody>
            <a:bodyPr/>
            <a:lstStyle/>
            <a:p>
              <a:endParaRPr lang="en-CA"/>
            </a:p>
          </p:txBody>
        </p:sp>
      </p:grpSp>
    </p:spTree>
    <p:extLst>
      <p:ext uri="{BB962C8B-B14F-4D97-AF65-F5344CB8AC3E}">
        <p14:creationId xmlns:p14="http://schemas.microsoft.com/office/powerpoint/2010/main" val="33835480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grpSp>
        <p:nvGrpSpPr>
          <p:cNvPr id="3" name="Group 3"/>
          <p:cNvGrpSpPr/>
          <p:nvPr/>
        </p:nvGrpSpPr>
        <p:grpSpPr>
          <a:xfrm>
            <a:off x="437931" y="1058842"/>
            <a:ext cx="17412138" cy="7714966"/>
            <a:chOff x="0" y="0"/>
            <a:chExt cx="3876776" cy="1717721"/>
          </a:xfrm>
        </p:grpSpPr>
        <p:sp>
          <p:nvSpPr>
            <p:cNvPr id="4" name="Freeform 4"/>
            <p:cNvSpPr/>
            <p:nvPr/>
          </p:nvSpPr>
          <p:spPr>
            <a:xfrm>
              <a:off x="0" y="0"/>
              <a:ext cx="3876776" cy="1717721"/>
            </a:xfrm>
            <a:custGeom>
              <a:avLst/>
              <a:gdLst/>
              <a:ahLst/>
              <a:cxnLst/>
              <a:rect l="l" t="t" r="r" b="b"/>
              <a:pathLst>
                <a:path w="3876776" h="1717721">
                  <a:moveTo>
                    <a:pt x="44463" y="0"/>
                  </a:moveTo>
                  <a:lnTo>
                    <a:pt x="3832313" y="0"/>
                  </a:lnTo>
                  <a:cubicBezTo>
                    <a:pt x="3844105" y="0"/>
                    <a:pt x="3855415" y="4684"/>
                    <a:pt x="3863753" y="13023"/>
                  </a:cubicBezTo>
                  <a:cubicBezTo>
                    <a:pt x="3872091" y="21361"/>
                    <a:pt x="3876776" y="32671"/>
                    <a:pt x="3876776" y="44463"/>
                  </a:cubicBezTo>
                  <a:lnTo>
                    <a:pt x="3876776" y="1673258"/>
                  </a:lnTo>
                  <a:cubicBezTo>
                    <a:pt x="3876776" y="1697814"/>
                    <a:pt x="3856869" y="1717721"/>
                    <a:pt x="3832313" y="1717721"/>
                  </a:cubicBezTo>
                  <a:lnTo>
                    <a:pt x="44463" y="1717721"/>
                  </a:lnTo>
                  <a:cubicBezTo>
                    <a:pt x="32671" y="1717721"/>
                    <a:pt x="21361" y="1713037"/>
                    <a:pt x="13023" y="1704698"/>
                  </a:cubicBezTo>
                  <a:cubicBezTo>
                    <a:pt x="4684" y="1696360"/>
                    <a:pt x="0" y="1685050"/>
                    <a:pt x="0" y="1673258"/>
                  </a:cubicBezTo>
                  <a:lnTo>
                    <a:pt x="0" y="44463"/>
                  </a:lnTo>
                  <a:cubicBezTo>
                    <a:pt x="0" y="32671"/>
                    <a:pt x="4684" y="21361"/>
                    <a:pt x="13023" y="13023"/>
                  </a:cubicBezTo>
                  <a:cubicBezTo>
                    <a:pt x="21361" y="4684"/>
                    <a:pt x="32671" y="0"/>
                    <a:pt x="44463" y="0"/>
                  </a:cubicBezTo>
                  <a:close/>
                </a:path>
              </a:pathLst>
            </a:custGeom>
            <a:solidFill>
              <a:srgbClr val="9FCDFF"/>
            </a:solidFill>
          </p:spPr>
          <p:txBody>
            <a:bodyPr/>
            <a:lstStyle/>
            <a:p>
              <a:endParaRPr lang="en-CA"/>
            </a:p>
          </p:txBody>
        </p:sp>
        <p:sp>
          <p:nvSpPr>
            <p:cNvPr id="5" name="TextBox 5"/>
            <p:cNvSpPr txBox="1"/>
            <p:nvPr/>
          </p:nvSpPr>
          <p:spPr>
            <a:xfrm>
              <a:off x="0" y="-38100"/>
              <a:ext cx="3876776" cy="1755821"/>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5503194" y="0"/>
            <a:ext cx="7288832" cy="2174055"/>
            <a:chOff x="0" y="0"/>
            <a:chExt cx="1622843" cy="484049"/>
          </a:xfrm>
        </p:grpSpPr>
        <p:sp>
          <p:nvSpPr>
            <p:cNvPr id="7" name="Freeform 7"/>
            <p:cNvSpPr/>
            <p:nvPr/>
          </p:nvSpPr>
          <p:spPr>
            <a:xfrm>
              <a:off x="0" y="0"/>
              <a:ext cx="1622843" cy="484049"/>
            </a:xfrm>
            <a:custGeom>
              <a:avLst/>
              <a:gdLst/>
              <a:ahLst/>
              <a:cxnLst/>
              <a:rect l="l" t="t" r="r" b="b"/>
              <a:pathLst>
                <a:path w="1622843" h="484049">
                  <a:moveTo>
                    <a:pt x="69041" y="0"/>
                  </a:moveTo>
                  <a:lnTo>
                    <a:pt x="1553802" y="0"/>
                  </a:lnTo>
                  <a:cubicBezTo>
                    <a:pt x="1572113" y="0"/>
                    <a:pt x="1589674" y="7274"/>
                    <a:pt x="1602621" y="20222"/>
                  </a:cubicBezTo>
                  <a:cubicBezTo>
                    <a:pt x="1615569" y="33169"/>
                    <a:pt x="1622843" y="50730"/>
                    <a:pt x="1622843" y="69041"/>
                  </a:cubicBezTo>
                  <a:lnTo>
                    <a:pt x="1622843" y="415008"/>
                  </a:lnTo>
                  <a:cubicBezTo>
                    <a:pt x="1622843" y="433319"/>
                    <a:pt x="1615569" y="450880"/>
                    <a:pt x="1602621" y="463827"/>
                  </a:cubicBezTo>
                  <a:cubicBezTo>
                    <a:pt x="1589674" y="476775"/>
                    <a:pt x="1572113" y="484049"/>
                    <a:pt x="1553802" y="484049"/>
                  </a:cubicBezTo>
                  <a:lnTo>
                    <a:pt x="69041" y="484049"/>
                  </a:lnTo>
                  <a:cubicBezTo>
                    <a:pt x="50730" y="484049"/>
                    <a:pt x="33169" y="476775"/>
                    <a:pt x="20222" y="463827"/>
                  </a:cubicBezTo>
                  <a:cubicBezTo>
                    <a:pt x="7274" y="450880"/>
                    <a:pt x="0" y="433319"/>
                    <a:pt x="0" y="415008"/>
                  </a:cubicBezTo>
                  <a:lnTo>
                    <a:pt x="0" y="69041"/>
                  </a:lnTo>
                  <a:cubicBezTo>
                    <a:pt x="0" y="50730"/>
                    <a:pt x="7274" y="33169"/>
                    <a:pt x="20222" y="20222"/>
                  </a:cubicBezTo>
                  <a:cubicBezTo>
                    <a:pt x="33169" y="7274"/>
                    <a:pt x="50730" y="0"/>
                    <a:pt x="69041" y="0"/>
                  </a:cubicBezTo>
                  <a:close/>
                </a:path>
              </a:pathLst>
            </a:custGeom>
            <a:solidFill>
              <a:srgbClr val="0F2F76"/>
            </a:solidFill>
          </p:spPr>
          <p:txBody>
            <a:bodyPr/>
            <a:lstStyle/>
            <a:p>
              <a:endParaRPr lang="en-CA"/>
            </a:p>
          </p:txBody>
        </p:sp>
        <p:sp>
          <p:nvSpPr>
            <p:cNvPr id="8" name="TextBox 8"/>
            <p:cNvSpPr txBox="1"/>
            <p:nvPr/>
          </p:nvSpPr>
          <p:spPr>
            <a:xfrm>
              <a:off x="0" y="-38100"/>
              <a:ext cx="1622843" cy="522149"/>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66550" y="526489"/>
            <a:ext cx="17954900" cy="1187752"/>
          </a:xfrm>
          <a:prstGeom prst="rect">
            <a:avLst/>
          </a:prstGeom>
        </p:spPr>
        <p:txBody>
          <a:bodyPr lIns="0" tIns="0" rIns="0" bIns="0" rtlCol="0" anchor="t">
            <a:spAutoFit/>
          </a:bodyPr>
          <a:lstStyle/>
          <a:p>
            <a:pPr algn="ctr">
              <a:lnSpc>
                <a:spcPts val="9108"/>
              </a:lnSpc>
            </a:pPr>
            <a:r>
              <a:rPr lang="en-US" sz="8280" spc="612">
                <a:solidFill>
                  <a:srgbClr val="FFFFFF"/>
                </a:solidFill>
                <a:latin typeface="TAN St. Canard"/>
                <a:ea typeface="TAN St. Canard"/>
                <a:cs typeface="TAN St. Canard"/>
                <a:sym typeface="TAN St. Canard"/>
              </a:rPr>
              <a:t>Modeling</a:t>
            </a:r>
          </a:p>
        </p:txBody>
      </p:sp>
      <p:sp>
        <p:nvSpPr>
          <p:cNvPr id="10" name="TextBox 10"/>
          <p:cNvSpPr txBox="1"/>
          <p:nvPr/>
        </p:nvSpPr>
        <p:spPr>
          <a:xfrm>
            <a:off x="2389383" y="3676523"/>
            <a:ext cx="13509234" cy="2963760"/>
          </a:xfrm>
          <a:prstGeom prst="rect">
            <a:avLst/>
          </a:prstGeom>
        </p:spPr>
        <p:txBody>
          <a:bodyPr lIns="0" tIns="0" rIns="0" bIns="0" rtlCol="0" anchor="t">
            <a:spAutoFit/>
          </a:bodyPr>
          <a:lstStyle/>
          <a:p>
            <a:pPr marL="838200" lvl="1" indent="-514350">
              <a:lnSpc>
                <a:spcPts val="3300"/>
              </a:lnSpc>
              <a:buFont typeface="+mj-lt"/>
              <a:buAutoNum type="arabicPeriod"/>
            </a:pPr>
            <a:r>
              <a:rPr lang="en-US" sz="3600" b="1" spc="179">
                <a:solidFill>
                  <a:srgbClr val="1C0140"/>
                </a:solidFill>
                <a:latin typeface="Cooper BT Bold"/>
                <a:ea typeface="Cooper BT Bold"/>
                <a:cs typeface="Cooper BT Bold"/>
                <a:sym typeface="Cooper BT Bold"/>
              </a:rPr>
              <a:t>Algorithms used: Decision Tree, Random Forest, and </a:t>
            </a:r>
            <a:r>
              <a:rPr lang="en-US" sz="3600" b="1" spc="179" err="1">
                <a:solidFill>
                  <a:srgbClr val="1C0140"/>
                </a:solidFill>
                <a:latin typeface="Cooper BT Bold"/>
                <a:ea typeface="Cooper BT Bold"/>
                <a:cs typeface="Cooper BT Bold"/>
                <a:sym typeface="Cooper BT Bold"/>
              </a:rPr>
              <a:t>kNN</a:t>
            </a:r>
            <a:r>
              <a:rPr lang="en-US" sz="3600" b="1" spc="179">
                <a:solidFill>
                  <a:srgbClr val="1C0140"/>
                </a:solidFill>
                <a:latin typeface="Cooper BT Bold"/>
                <a:ea typeface="Cooper BT Bold"/>
                <a:cs typeface="Cooper BT Bold"/>
                <a:sym typeface="Cooper BT Bold"/>
              </a:rPr>
              <a:t>.</a:t>
            </a:r>
          </a:p>
          <a:p>
            <a:pPr marL="838200" lvl="1" indent="-514350">
              <a:lnSpc>
                <a:spcPts val="3300"/>
              </a:lnSpc>
              <a:buFont typeface="+mj-lt"/>
              <a:buAutoNum type="arabicPeriod"/>
            </a:pPr>
            <a:endParaRPr lang="en-US" sz="3600" b="1" spc="179">
              <a:solidFill>
                <a:srgbClr val="1C0140"/>
              </a:solidFill>
              <a:latin typeface="Cooper BT Bold"/>
              <a:ea typeface="Cooper BT Bold"/>
              <a:cs typeface="Cooper BT Bold"/>
              <a:sym typeface="Cooper BT Bold"/>
            </a:endParaRPr>
          </a:p>
          <a:p>
            <a:pPr marL="838200" lvl="1" indent="-514350">
              <a:lnSpc>
                <a:spcPts val="3300"/>
              </a:lnSpc>
              <a:buFont typeface="+mj-lt"/>
              <a:buAutoNum type="arabicPeriod"/>
            </a:pPr>
            <a:r>
              <a:rPr lang="en-US" sz="3600" b="1" spc="179">
                <a:solidFill>
                  <a:srgbClr val="1C0140"/>
                </a:solidFill>
                <a:latin typeface="Cooper BT Bold"/>
                <a:ea typeface="Cooper BT Bold"/>
                <a:cs typeface="Cooper BT Bold"/>
                <a:sym typeface="Cooper BT Bold"/>
              </a:rPr>
              <a:t>Performance metrics: accuracy, precision, and recall.</a:t>
            </a:r>
          </a:p>
          <a:p>
            <a:pPr marL="838200" lvl="1" indent="-514350">
              <a:lnSpc>
                <a:spcPts val="3300"/>
              </a:lnSpc>
              <a:buFont typeface="+mj-lt"/>
              <a:buAutoNum type="arabicPeriod"/>
            </a:pPr>
            <a:endParaRPr lang="en-US" sz="3600" b="1" spc="179">
              <a:solidFill>
                <a:srgbClr val="1C0140"/>
              </a:solidFill>
              <a:latin typeface="Cooper BT Bold"/>
              <a:ea typeface="Cooper BT Bold"/>
              <a:cs typeface="Cooper BT Bold"/>
              <a:sym typeface="Cooper BT Bold"/>
            </a:endParaRPr>
          </a:p>
          <a:p>
            <a:pPr marL="838200" lvl="1" indent="-514350">
              <a:lnSpc>
                <a:spcPts val="3300"/>
              </a:lnSpc>
              <a:buFont typeface="+mj-lt"/>
              <a:buAutoNum type="arabicPeriod"/>
            </a:pPr>
            <a:r>
              <a:rPr lang="en-US" sz="3600" b="1" spc="179">
                <a:solidFill>
                  <a:srgbClr val="1C0140"/>
                </a:solidFill>
                <a:latin typeface="Cooper BT Bold"/>
                <a:ea typeface="Cooper BT Bold"/>
                <a:cs typeface="Cooper BT Bold"/>
                <a:sym typeface="Cooper BT Bold"/>
              </a:rPr>
              <a:t>Confusion matrices and key findings.</a:t>
            </a:r>
          </a:p>
        </p:txBody>
      </p:sp>
      <p:grpSp>
        <p:nvGrpSpPr>
          <p:cNvPr id="23" name="Group 11">
            <a:extLst>
              <a:ext uri="{FF2B5EF4-FFF2-40B4-BE49-F238E27FC236}">
                <a16:creationId xmlns:a16="http://schemas.microsoft.com/office/drawing/2014/main" id="{C55E20F3-4548-65A4-C07C-8BF40BD08A4B}"/>
              </a:ext>
            </a:extLst>
          </p:cNvPr>
          <p:cNvGrpSpPr/>
          <p:nvPr/>
        </p:nvGrpSpPr>
        <p:grpSpPr>
          <a:xfrm>
            <a:off x="4276510" y="8121249"/>
            <a:ext cx="9734981" cy="2274102"/>
            <a:chOff x="0" y="0"/>
            <a:chExt cx="12979974" cy="3032136"/>
          </a:xfrm>
        </p:grpSpPr>
        <p:sp>
          <p:nvSpPr>
            <p:cNvPr id="18" name="Freeform 12">
              <a:extLst>
                <a:ext uri="{FF2B5EF4-FFF2-40B4-BE49-F238E27FC236}">
                  <a16:creationId xmlns:a16="http://schemas.microsoft.com/office/drawing/2014/main" id="{5CDC759D-8D82-E741-C6CF-007CBB14FFAC}"/>
                </a:ext>
              </a:extLst>
            </p:cNvPr>
            <p:cNvSpPr/>
            <p:nvPr/>
          </p:nvSpPr>
          <p:spPr>
            <a:xfrm>
              <a:off x="0" y="246679"/>
              <a:ext cx="2647021" cy="2779024"/>
            </a:xfrm>
            <a:custGeom>
              <a:avLst/>
              <a:gdLst/>
              <a:ahLst/>
              <a:cxnLst/>
              <a:rect l="l" t="t" r="r" b="b"/>
              <a:pathLst>
                <a:path w="2647021" h="2779024">
                  <a:moveTo>
                    <a:pt x="0" y="0"/>
                  </a:moveTo>
                  <a:lnTo>
                    <a:pt x="2647021" y="0"/>
                  </a:lnTo>
                  <a:lnTo>
                    <a:pt x="2647021" y="2779024"/>
                  </a:lnTo>
                  <a:lnTo>
                    <a:pt x="0" y="2779024"/>
                  </a:lnTo>
                  <a:lnTo>
                    <a:pt x="0" y="0"/>
                  </a:lnTo>
                  <a:close/>
                </a:path>
              </a:pathLst>
            </a:custGeom>
            <a:blipFill>
              <a:blip r:embed="rId3"/>
              <a:stretch>
                <a:fillRect/>
              </a:stretch>
            </a:blipFill>
          </p:spPr>
          <p:txBody>
            <a:bodyPr/>
            <a:lstStyle/>
            <a:p>
              <a:endParaRPr lang="en-CA"/>
            </a:p>
          </p:txBody>
        </p:sp>
        <p:sp>
          <p:nvSpPr>
            <p:cNvPr id="19" name="Freeform 13">
              <a:extLst>
                <a:ext uri="{FF2B5EF4-FFF2-40B4-BE49-F238E27FC236}">
                  <a16:creationId xmlns:a16="http://schemas.microsoft.com/office/drawing/2014/main" id="{DB09C116-4F95-DC8D-EB4C-2D245A9D4011}"/>
                </a:ext>
              </a:extLst>
            </p:cNvPr>
            <p:cNvSpPr/>
            <p:nvPr/>
          </p:nvSpPr>
          <p:spPr>
            <a:xfrm>
              <a:off x="2369114" y="0"/>
              <a:ext cx="2689094" cy="3025703"/>
            </a:xfrm>
            <a:custGeom>
              <a:avLst/>
              <a:gdLst/>
              <a:ahLst/>
              <a:cxnLst/>
              <a:rect l="l" t="t" r="r" b="b"/>
              <a:pathLst>
                <a:path w="2689094" h="3025703">
                  <a:moveTo>
                    <a:pt x="0" y="0"/>
                  </a:moveTo>
                  <a:lnTo>
                    <a:pt x="2689094" y="0"/>
                  </a:lnTo>
                  <a:lnTo>
                    <a:pt x="2689094" y="3025703"/>
                  </a:lnTo>
                  <a:lnTo>
                    <a:pt x="0" y="3025703"/>
                  </a:lnTo>
                  <a:lnTo>
                    <a:pt x="0" y="0"/>
                  </a:lnTo>
                  <a:close/>
                </a:path>
              </a:pathLst>
            </a:custGeom>
            <a:blipFill>
              <a:blip r:embed="rId4"/>
              <a:stretch>
                <a:fillRect/>
              </a:stretch>
            </a:blipFill>
          </p:spPr>
          <p:txBody>
            <a:bodyPr/>
            <a:lstStyle/>
            <a:p>
              <a:endParaRPr lang="en-CA"/>
            </a:p>
          </p:txBody>
        </p:sp>
        <p:sp>
          <p:nvSpPr>
            <p:cNvPr id="20" name="Freeform 14">
              <a:extLst>
                <a:ext uri="{FF2B5EF4-FFF2-40B4-BE49-F238E27FC236}">
                  <a16:creationId xmlns:a16="http://schemas.microsoft.com/office/drawing/2014/main" id="{3EF74078-9133-44CC-6287-05F2AE85FE06}"/>
                </a:ext>
              </a:extLst>
            </p:cNvPr>
            <p:cNvSpPr/>
            <p:nvPr/>
          </p:nvSpPr>
          <p:spPr>
            <a:xfrm>
              <a:off x="4813867" y="129772"/>
              <a:ext cx="3738955" cy="2902364"/>
            </a:xfrm>
            <a:custGeom>
              <a:avLst/>
              <a:gdLst/>
              <a:ahLst/>
              <a:cxnLst/>
              <a:rect l="l" t="t" r="r" b="b"/>
              <a:pathLst>
                <a:path w="3738955" h="2902364">
                  <a:moveTo>
                    <a:pt x="0" y="0"/>
                  </a:moveTo>
                  <a:lnTo>
                    <a:pt x="3738955" y="0"/>
                  </a:lnTo>
                  <a:lnTo>
                    <a:pt x="3738955" y="2902364"/>
                  </a:lnTo>
                  <a:lnTo>
                    <a:pt x="0" y="2902364"/>
                  </a:lnTo>
                  <a:lnTo>
                    <a:pt x="0" y="0"/>
                  </a:lnTo>
                  <a:close/>
                </a:path>
              </a:pathLst>
            </a:custGeom>
            <a:blipFill>
              <a:blip r:embed="rId5"/>
              <a:stretch>
                <a:fillRect/>
              </a:stretch>
            </a:blipFill>
          </p:spPr>
          <p:txBody>
            <a:bodyPr/>
            <a:lstStyle/>
            <a:p>
              <a:endParaRPr lang="en-CA"/>
            </a:p>
          </p:txBody>
        </p:sp>
        <p:sp>
          <p:nvSpPr>
            <p:cNvPr id="21" name="Freeform 15">
              <a:extLst>
                <a:ext uri="{FF2B5EF4-FFF2-40B4-BE49-F238E27FC236}">
                  <a16:creationId xmlns:a16="http://schemas.microsoft.com/office/drawing/2014/main" id="{9A602F6E-206C-A6EB-BDC3-AC0767BAC68A}"/>
                </a:ext>
              </a:extLst>
            </p:cNvPr>
            <p:cNvSpPr/>
            <p:nvPr/>
          </p:nvSpPr>
          <p:spPr>
            <a:xfrm>
              <a:off x="8254255" y="129772"/>
              <a:ext cx="2222627" cy="2895931"/>
            </a:xfrm>
            <a:custGeom>
              <a:avLst/>
              <a:gdLst/>
              <a:ahLst/>
              <a:cxnLst/>
              <a:rect l="l" t="t" r="r" b="b"/>
              <a:pathLst>
                <a:path w="2222627" h="2895931">
                  <a:moveTo>
                    <a:pt x="0" y="0"/>
                  </a:moveTo>
                  <a:lnTo>
                    <a:pt x="2222627" y="0"/>
                  </a:lnTo>
                  <a:lnTo>
                    <a:pt x="2222627" y="2895931"/>
                  </a:lnTo>
                  <a:lnTo>
                    <a:pt x="0" y="2895931"/>
                  </a:lnTo>
                  <a:lnTo>
                    <a:pt x="0" y="0"/>
                  </a:lnTo>
                  <a:close/>
                </a:path>
              </a:pathLst>
            </a:custGeom>
            <a:blipFill>
              <a:blip r:embed="rId6"/>
              <a:stretch>
                <a:fillRect/>
              </a:stretch>
            </a:blipFill>
          </p:spPr>
          <p:txBody>
            <a:bodyPr/>
            <a:lstStyle/>
            <a:p>
              <a:endParaRPr lang="en-CA"/>
            </a:p>
          </p:txBody>
        </p:sp>
        <p:sp>
          <p:nvSpPr>
            <p:cNvPr id="22" name="Freeform 16">
              <a:extLst>
                <a:ext uri="{FF2B5EF4-FFF2-40B4-BE49-F238E27FC236}">
                  <a16:creationId xmlns:a16="http://schemas.microsoft.com/office/drawing/2014/main" id="{6C358FD1-B3D2-4BEC-F8EA-3C543FAD4B34}"/>
                </a:ext>
              </a:extLst>
            </p:cNvPr>
            <p:cNvSpPr/>
            <p:nvPr/>
          </p:nvSpPr>
          <p:spPr>
            <a:xfrm>
              <a:off x="10332953" y="246679"/>
              <a:ext cx="2647021" cy="2779024"/>
            </a:xfrm>
            <a:custGeom>
              <a:avLst/>
              <a:gdLst/>
              <a:ahLst/>
              <a:cxnLst/>
              <a:rect l="l" t="t" r="r" b="b"/>
              <a:pathLst>
                <a:path w="2647021" h="2779024">
                  <a:moveTo>
                    <a:pt x="0" y="0"/>
                  </a:moveTo>
                  <a:lnTo>
                    <a:pt x="2647021" y="0"/>
                  </a:lnTo>
                  <a:lnTo>
                    <a:pt x="2647021" y="2779024"/>
                  </a:lnTo>
                  <a:lnTo>
                    <a:pt x="0" y="2779024"/>
                  </a:lnTo>
                  <a:lnTo>
                    <a:pt x="0" y="0"/>
                  </a:lnTo>
                  <a:close/>
                </a:path>
              </a:pathLst>
            </a:custGeom>
            <a:blipFill>
              <a:blip r:embed="rId3"/>
              <a:stretch>
                <a:fillRect/>
              </a:stretch>
            </a:blipFill>
          </p:spPr>
          <p:txBody>
            <a:bodyPr/>
            <a:lstStyle/>
            <a:p>
              <a:endParaRPr lang="en-CA"/>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C2675A-A257-C234-3CD4-73D62D41B32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78BC381-2A51-BBA7-4C78-F32EAA9FB32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grpSp>
        <p:nvGrpSpPr>
          <p:cNvPr id="3" name="Group 3">
            <a:extLst>
              <a:ext uri="{FF2B5EF4-FFF2-40B4-BE49-F238E27FC236}">
                <a16:creationId xmlns:a16="http://schemas.microsoft.com/office/drawing/2014/main" id="{F1FB4E4E-6709-CB59-A44B-905A355F6A18}"/>
              </a:ext>
            </a:extLst>
          </p:cNvPr>
          <p:cNvGrpSpPr/>
          <p:nvPr/>
        </p:nvGrpSpPr>
        <p:grpSpPr>
          <a:xfrm>
            <a:off x="437931" y="1058842"/>
            <a:ext cx="17412138" cy="7714966"/>
            <a:chOff x="0" y="0"/>
            <a:chExt cx="3876776" cy="1717721"/>
          </a:xfrm>
        </p:grpSpPr>
        <p:sp>
          <p:nvSpPr>
            <p:cNvPr id="4" name="Freeform 4">
              <a:extLst>
                <a:ext uri="{FF2B5EF4-FFF2-40B4-BE49-F238E27FC236}">
                  <a16:creationId xmlns:a16="http://schemas.microsoft.com/office/drawing/2014/main" id="{0B3BB412-5EE6-3015-0B1A-23A9ED6DB467}"/>
                </a:ext>
              </a:extLst>
            </p:cNvPr>
            <p:cNvSpPr/>
            <p:nvPr/>
          </p:nvSpPr>
          <p:spPr>
            <a:xfrm>
              <a:off x="0" y="0"/>
              <a:ext cx="3876776" cy="1717721"/>
            </a:xfrm>
            <a:custGeom>
              <a:avLst/>
              <a:gdLst/>
              <a:ahLst/>
              <a:cxnLst/>
              <a:rect l="l" t="t" r="r" b="b"/>
              <a:pathLst>
                <a:path w="3876776" h="1717721">
                  <a:moveTo>
                    <a:pt x="44463" y="0"/>
                  </a:moveTo>
                  <a:lnTo>
                    <a:pt x="3832313" y="0"/>
                  </a:lnTo>
                  <a:cubicBezTo>
                    <a:pt x="3844105" y="0"/>
                    <a:pt x="3855415" y="4684"/>
                    <a:pt x="3863753" y="13023"/>
                  </a:cubicBezTo>
                  <a:cubicBezTo>
                    <a:pt x="3872091" y="21361"/>
                    <a:pt x="3876776" y="32671"/>
                    <a:pt x="3876776" y="44463"/>
                  </a:cubicBezTo>
                  <a:lnTo>
                    <a:pt x="3876776" y="1673258"/>
                  </a:lnTo>
                  <a:cubicBezTo>
                    <a:pt x="3876776" y="1697814"/>
                    <a:pt x="3856869" y="1717721"/>
                    <a:pt x="3832313" y="1717721"/>
                  </a:cubicBezTo>
                  <a:lnTo>
                    <a:pt x="44463" y="1717721"/>
                  </a:lnTo>
                  <a:cubicBezTo>
                    <a:pt x="32671" y="1717721"/>
                    <a:pt x="21361" y="1713037"/>
                    <a:pt x="13023" y="1704698"/>
                  </a:cubicBezTo>
                  <a:cubicBezTo>
                    <a:pt x="4684" y="1696360"/>
                    <a:pt x="0" y="1685050"/>
                    <a:pt x="0" y="1673258"/>
                  </a:cubicBezTo>
                  <a:lnTo>
                    <a:pt x="0" y="44463"/>
                  </a:lnTo>
                  <a:cubicBezTo>
                    <a:pt x="0" y="32671"/>
                    <a:pt x="4684" y="21361"/>
                    <a:pt x="13023" y="13023"/>
                  </a:cubicBezTo>
                  <a:cubicBezTo>
                    <a:pt x="21361" y="4684"/>
                    <a:pt x="32671" y="0"/>
                    <a:pt x="44463" y="0"/>
                  </a:cubicBezTo>
                  <a:close/>
                </a:path>
              </a:pathLst>
            </a:custGeom>
            <a:solidFill>
              <a:srgbClr val="9FCDFF"/>
            </a:solidFill>
          </p:spPr>
          <p:txBody>
            <a:bodyPr/>
            <a:lstStyle/>
            <a:p>
              <a:endParaRPr lang="en-CA"/>
            </a:p>
          </p:txBody>
        </p:sp>
        <p:sp>
          <p:nvSpPr>
            <p:cNvPr id="5" name="TextBox 5">
              <a:extLst>
                <a:ext uri="{FF2B5EF4-FFF2-40B4-BE49-F238E27FC236}">
                  <a16:creationId xmlns:a16="http://schemas.microsoft.com/office/drawing/2014/main" id="{CA5DE565-AC80-2728-0D42-CF0C7BFA5367}"/>
                </a:ext>
              </a:extLst>
            </p:cNvPr>
            <p:cNvSpPr txBox="1"/>
            <p:nvPr/>
          </p:nvSpPr>
          <p:spPr>
            <a:xfrm>
              <a:off x="0" y="-38100"/>
              <a:ext cx="3876776" cy="1755821"/>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C69BEDDE-2AB1-6B70-4235-BD967164B927}"/>
              </a:ext>
            </a:extLst>
          </p:cNvPr>
          <p:cNvGrpSpPr/>
          <p:nvPr/>
        </p:nvGrpSpPr>
        <p:grpSpPr>
          <a:xfrm>
            <a:off x="5503194" y="0"/>
            <a:ext cx="7288832" cy="2174055"/>
            <a:chOff x="0" y="0"/>
            <a:chExt cx="1622843" cy="484049"/>
          </a:xfrm>
        </p:grpSpPr>
        <p:sp>
          <p:nvSpPr>
            <p:cNvPr id="7" name="Freeform 7">
              <a:extLst>
                <a:ext uri="{FF2B5EF4-FFF2-40B4-BE49-F238E27FC236}">
                  <a16:creationId xmlns:a16="http://schemas.microsoft.com/office/drawing/2014/main" id="{140BE416-5A3E-FA73-72B9-7F7FAB24E0EE}"/>
                </a:ext>
              </a:extLst>
            </p:cNvPr>
            <p:cNvSpPr/>
            <p:nvPr/>
          </p:nvSpPr>
          <p:spPr>
            <a:xfrm>
              <a:off x="0" y="0"/>
              <a:ext cx="1622843" cy="484049"/>
            </a:xfrm>
            <a:custGeom>
              <a:avLst/>
              <a:gdLst/>
              <a:ahLst/>
              <a:cxnLst/>
              <a:rect l="l" t="t" r="r" b="b"/>
              <a:pathLst>
                <a:path w="1622843" h="484049">
                  <a:moveTo>
                    <a:pt x="69041" y="0"/>
                  </a:moveTo>
                  <a:lnTo>
                    <a:pt x="1553802" y="0"/>
                  </a:lnTo>
                  <a:cubicBezTo>
                    <a:pt x="1572113" y="0"/>
                    <a:pt x="1589674" y="7274"/>
                    <a:pt x="1602621" y="20222"/>
                  </a:cubicBezTo>
                  <a:cubicBezTo>
                    <a:pt x="1615569" y="33169"/>
                    <a:pt x="1622843" y="50730"/>
                    <a:pt x="1622843" y="69041"/>
                  </a:cubicBezTo>
                  <a:lnTo>
                    <a:pt x="1622843" y="415008"/>
                  </a:lnTo>
                  <a:cubicBezTo>
                    <a:pt x="1622843" y="433319"/>
                    <a:pt x="1615569" y="450880"/>
                    <a:pt x="1602621" y="463827"/>
                  </a:cubicBezTo>
                  <a:cubicBezTo>
                    <a:pt x="1589674" y="476775"/>
                    <a:pt x="1572113" y="484049"/>
                    <a:pt x="1553802" y="484049"/>
                  </a:cubicBezTo>
                  <a:lnTo>
                    <a:pt x="69041" y="484049"/>
                  </a:lnTo>
                  <a:cubicBezTo>
                    <a:pt x="50730" y="484049"/>
                    <a:pt x="33169" y="476775"/>
                    <a:pt x="20222" y="463827"/>
                  </a:cubicBezTo>
                  <a:cubicBezTo>
                    <a:pt x="7274" y="450880"/>
                    <a:pt x="0" y="433319"/>
                    <a:pt x="0" y="415008"/>
                  </a:cubicBezTo>
                  <a:lnTo>
                    <a:pt x="0" y="69041"/>
                  </a:lnTo>
                  <a:cubicBezTo>
                    <a:pt x="0" y="50730"/>
                    <a:pt x="7274" y="33169"/>
                    <a:pt x="20222" y="20222"/>
                  </a:cubicBezTo>
                  <a:cubicBezTo>
                    <a:pt x="33169" y="7274"/>
                    <a:pt x="50730" y="0"/>
                    <a:pt x="69041" y="0"/>
                  </a:cubicBezTo>
                  <a:close/>
                </a:path>
              </a:pathLst>
            </a:custGeom>
            <a:solidFill>
              <a:srgbClr val="0F2F76"/>
            </a:solidFill>
          </p:spPr>
          <p:txBody>
            <a:bodyPr/>
            <a:lstStyle/>
            <a:p>
              <a:endParaRPr lang="en-CA"/>
            </a:p>
          </p:txBody>
        </p:sp>
        <p:sp>
          <p:nvSpPr>
            <p:cNvPr id="8" name="TextBox 8">
              <a:extLst>
                <a:ext uri="{FF2B5EF4-FFF2-40B4-BE49-F238E27FC236}">
                  <a16:creationId xmlns:a16="http://schemas.microsoft.com/office/drawing/2014/main" id="{D929202B-B884-846F-C859-50691FF05349}"/>
                </a:ext>
              </a:extLst>
            </p:cNvPr>
            <p:cNvSpPr txBox="1"/>
            <p:nvPr/>
          </p:nvSpPr>
          <p:spPr>
            <a:xfrm>
              <a:off x="0" y="-38100"/>
              <a:ext cx="1622843" cy="522149"/>
            </a:xfrm>
            <a:prstGeom prst="rect">
              <a:avLst/>
            </a:prstGeom>
          </p:spPr>
          <p:txBody>
            <a:bodyPr lIns="50800" tIns="50800" rIns="50800" bIns="50800" rtlCol="0" anchor="ctr"/>
            <a:lstStyle/>
            <a:p>
              <a:pPr algn="ctr">
                <a:lnSpc>
                  <a:spcPts val="2659"/>
                </a:lnSpc>
              </a:pPr>
              <a:endParaRPr/>
            </a:p>
          </p:txBody>
        </p:sp>
      </p:grpSp>
      <p:sp>
        <p:nvSpPr>
          <p:cNvPr id="9" name="TextBox 9">
            <a:extLst>
              <a:ext uri="{FF2B5EF4-FFF2-40B4-BE49-F238E27FC236}">
                <a16:creationId xmlns:a16="http://schemas.microsoft.com/office/drawing/2014/main" id="{000E13B2-69B0-F92E-9E0A-870A5749040B}"/>
              </a:ext>
            </a:extLst>
          </p:cNvPr>
          <p:cNvSpPr txBox="1"/>
          <p:nvPr/>
        </p:nvSpPr>
        <p:spPr>
          <a:xfrm>
            <a:off x="166550" y="526489"/>
            <a:ext cx="17954900" cy="1187752"/>
          </a:xfrm>
          <a:prstGeom prst="rect">
            <a:avLst/>
          </a:prstGeom>
        </p:spPr>
        <p:txBody>
          <a:bodyPr lIns="0" tIns="0" rIns="0" bIns="0" rtlCol="0" anchor="t">
            <a:spAutoFit/>
          </a:bodyPr>
          <a:lstStyle/>
          <a:p>
            <a:pPr algn="ctr">
              <a:lnSpc>
                <a:spcPts val="9108"/>
              </a:lnSpc>
            </a:pPr>
            <a:r>
              <a:rPr lang="en-US" sz="8280" spc="612">
                <a:solidFill>
                  <a:srgbClr val="FFFFFF"/>
                </a:solidFill>
                <a:latin typeface="TAN St. Canard"/>
                <a:ea typeface="TAN St. Canard"/>
                <a:cs typeface="TAN St. Canard"/>
                <a:sym typeface="TAN St. Canard"/>
              </a:rPr>
              <a:t>Modeling</a:t>
            </a:r>
          </a:p>
        </p:txBody>
      </p:sp>
      <p:grpSp>
        <p:nvGrpSpPr>
          <p:cNvPr id="23" name="Group 11">
            <a:extLst>
              <a:ext uri="{FF2B5EF4-FFF2-40B4-BE49-F238E27FC236}">
                <a16:creationId xmlns:a16="http://schemas.microsoft.com/office/drawing/2014/main" id="{B375EB66-3862-454E-3D84-607AA650AEF4}"/>
              </a:ext>
            </a:extLst>
          </p:cNvPr>
          <p:cNvGrpSpPr/>
          <p:nvPr/>
        </p:nvGrpSpPr>
        <p:grpSpPr>
          <a:xfrm>
            <a:off x="4276510" y="8121249"/>
            <a:ext cx="9734981" cy="2274102"/>
            <a:chOff x="0" y="0"/>
            <a:chExt cx="12979974" cy="3032136"/>
          </a:xfrm>
        </p:grpSpPr>
        <p:sp>
          <p:nvSpPr>
            <p:cNvPr id="18" name="Freeform 12">
              <a:extLst>
                <a:ext uri="{FF2B5EF4-FFF2-40B4-BE49-F238E27FC236}">
                  <a16:creationId xmlns:a16="http://schemas.microsoft.com/office/drawing/2014/main" id="{565CA3A7-5C71-9FA6-C667-4683E50F9059}"/>
                </a:ext>
              </a:extLst>
            </p:cNvPr>
            <p:cNvSpPr/>
            <p:nvPr/>
          </p:nvSpPr>
          <p:spPr>
            <a:xfrm>
              <a:off x="0" y="246679"/>
              <a:ext cx="2647021" cy="2779024"/>
            </a:xfrm>
            <a:custGeom>
              <a:avLst/>
              <a:gdLst/>
              <a:ahLst/>
              <a:cxnLst/>
              <a:rect l="l" t="t" r="r" b="b"/>
              <a:pathLst>
                <a:path w="2647021" h="2779024">
                  <a:moveTo>
                    <a:pt x="0" y="0"/>
                  </a:moveTo>
                  <a:lnTo>
                    <a:pt x="2647021" y="0"/>
                  </a:lnTo>
                  <a:lnTo>
                    <a:pt x="2647021" y="2779024"/>
                  </a:lnTo>
                  <a:lnTo>
                    <a:pt x="0" y="2779024"/>
                  </a:lnTo>
                  <a:lnTo>
                    <a:pt x="0" y="0"/>
                  </a:lnTo>
                  <a:close/>
                </a:path>
              </a:pathLst>
            </a:custGeom>
            <a:blipFill>
              <a:blip r:embed="rId3"/>
              <a:stretch>
                <a:fillRect/>
              </a:stretch>
            </a:blipFill>
          </p:spPr>
          <p:txBody>
            <a:bodyPr/>
            <a:lstStyle/>
            <a:p>
              <a:endParaRPr lang="en-CA"/>
            </a:p>
          </p:txBody>
        </p:sp>
        <p:sp>
          <p:nvSpPr>
            <p:cNvPr id="19" name="Freeform 13">
              <a:extLst>
                <a:ext uri="{FF2B5EF4-FFF2-40B4-BE49-F238E27FC236}">
                  <a16:creationId xmlns:a16="http://schemas.microsoft.com/office/drawing/2014/main" id="{F7733E3D-1DF1-2326-8EC9-60A88C8E4C8E}"/>
                </a:ext>
              </a:extLst>
            </p:cNvPr>
            <p:cNvSpPr/>
            <p:nvPr/>
          </p:nvSpPr>
          <p:spPr>
            <a:xfrm>
              <a:off x="2369114" y="0"/>
              <a:ext cx="2689094" cy="3025703"/>
            </a:xfrm>
            <a:custGeom>
              <a:avLst/>
              <a:gdLst/>
              <a:ahLst/>
              <a:cxnLst/>
              <a:rect l="l" t="t" r="r" b="b"/>
              <a:pathLst>
                <a:path w="2689094" h="3025703">
                  <a:moveTo>
                    <a:pt x="0" y="0"/>
                  </a:moveTo>
                  <a:lnTo>
                    <a:pt x="2689094" y="0"/>
                  </a:lnTo>
                  <a:lnTo>
                    <a:pt x="2689094" y="3025703"/>
                  </a:lnTo>
                  <a:lnTo>
                    <a:pt x="0" y="3025703"/>
                  </a:lnTo>
                  <a:lnTo>
                    <a:pt x="0" y="0"/>
                  </a:lnTo>
                  <a:close/>
                </a:path>
              </a:pathLst>
            </a:custGeom>
            <a:blipFill>
              <a:blip r:embed="rId4"/>
              <a:stretch>
                <a:fillRect/>
              </a:stretch>
            </a:blipFill>
          </p:spPr>
          <p:txBody>
            <a:bodyPr/>
            <a:lstStyle/>
            <a:p>
              <a:endParaRPr lang="en-CA"/>
            </a:p>
          </p:txBody>
        </p:sp>
        <p:sp>
          <p:nvSpPr>
            <p:cNvPr id="20" name="Freeform 14">
              <a:extLst>
                <a:ext uri="{FF2B5EF4-FFF2-40B4-BE49-F238E27FC236}">
                  <a16:creationId xmlns:a16="http://schemas.microsoft.com/office/drawing/2014/main" id="{A1A3D086-2914-1903-B382-DCAEE65FD646}"/>
                </a:ext>
              </a:extLst>
            </p:cNvPr>
            <p:cNvSpPr/>
            <p:nvPr/>
          </p:nvSpPr>
          <p:spPr>
            <a:xfrm>
              <a:off x="4813867" y="129772"/>
              <a:ext cx="3738955" cy="2902364"/>
            </a:xfrm>
            <a:custGeom>
              <a:avLst/>
              <a:gdLst/>
              <a:ahLst/>
              <a:cxnLst/>
              <a:rect l="l" t="t" r="r" b="b"/>
              <a:pathLst>
                <a:path w="3738955" h="2902364">
                  <a:moveTo>
                    <a:pt x="0" y="0"/>
                  </a:moveTo>
                  <a:lnTo>
                    <a:pt x="3738955" y="0"/>
                  </a:lnTo>
                  <a:lnTo>
                    <a:pt x="3738955" y="2902364"/>
                  </a:lnTo>
                  <a:lnTo>
                    <a:pt x="0" y="2902364"/>
                  </a:lnTo>
                  <a:lnTo>
                    <a:pt x="0" y="0"/>
                  </a:lnTo>
                  <a:close/>
                </a:path>
              </a:pathLst>
            </a:custGeom>
            <a:blipFill>
              <a:blip r:embed="rId5"/>
              <a:stretch>
                <a:fillRect/>
              </a:stretch>
            </a:blipFill>
          </p:spPr>
          <p:txBody>
            <a:bodyPr/>
            <a:lstStyle/>
            <a:p>
              <a:endParaRPr lang="en-CA"/>
            </a:p>
          </p:txBody>
        </p:sp>
        <p:sp>
          <p:nvSpPr>
            <p:cNvPr id="21" name="Freeform 15">
              <a:extLst>
                <a:ext uri="{FF2B5EF4-FFF2-40B4-BE49-F238E27FC236}">
                  <a16:creationId xmlns:a16="http://schemas.microsoft.com/office/drawing/2014/main" id="{C767AED8-D410-6E8C-B3AF-1397C1058E84}"/>
                </a:ext>
              </a:extLst>
            </p:cNvPr>
            <p:cNvSpPr/>
            <p:nvPr/>
          </p:nvSpPr>
          <p:spPr>
            <a:xfrm>
              <a:off x="8254255" y="129772"/>
              <a:ext cx="2222627" cy="2895931"/>
            </a:xfrm>
            <a:custGeom>
              <a:avLst/>
              <a:gdLst/>
              <a:ahLst/>
              <a:cxnLst/>
              <a:rect l="l" t="t" r="r" b="b"/>
              <a:pathLst>
                <a:path w="2222627" h="2895931">
                  <a:moveTo>
                    <a:pt x="0" y="0"/>
                  </a:moveTo>
                  <a:lnTo>
                    <a:pt x="2222627" y="0"/>
                  </a:lnTo>
                  <a:lnTo>
                    <a:pt x="2222627" y="2895931"/>
                  </a:lnTo>
                  <a:lnTo>
                    <a:pt x="0" y="2895931"/>
                  </a:lnTo>
                  <a:lnTo>
                    <a:pt x="0" y="0"/>
                  </a:lnTo>
                  <a:close/>
                </a:path>
              </a:pathLst>
            </a:custGeom>
            <a:blipFill>
              <a:blip r:embed="rId6"/>
              <a:stretch>
                <a:fillRect/>
              </a:stretch>
            </a:blipFill>
          </p:spPr>
          <p:txBody>
            <a:bodyPr/>
            <a:lstStyle/>
            <a:p>
              <a:endParaRPr lang="en-CA"/>
            </a:p>
          </p:txBody>
        </p:sp>
        <p:sp>
          <p:nvSpPr>
            <p:cNvPr id="22" name="Freeform 16">
              <a:extLst>
                <a:ext uri="{FF2B5EF4-FFF2-40B4-BE49-F238E27FC236}">
                  <a16:creationId xmlns:a16="http://schemas.microsoft.com/office/drawing/2014/main" id="{6CE1DD7E-B929-AA01-7F03-76C813EAF5B0}"/>
                </a:ext>
              </a:extLst>
            </p:cNvPr>
            <p:cNvSpPr/>
            <p:nvPr/>
          </p:nvSpPr>
          <p:spPr>
            <a:xfrm>
              <a:off x="10332953" y="246679"/>
              <a:ext cx="2647021" cy="2779024"/>
            </a:xfrm>
            <a:custGeom>
              <a:avLst/>
              <a:gdLst/>
              <a:ahLst/>
              <a:cxnLst/>
              <a:rect l="l" t="t" r="r" b="b"/>
              <a:pathLst>
                <a:path w="2647021" h="2779024">
                  <a:moveTo>
                    <a:pt x="0" y="0"/>
                  </a:moveTo>
                  <a:lnTo>
                    <a:pt x="2647021" y="0"/>
                  </a:lnTo>
                  <a:lnTo>
                    <a:pt x="2647021" y="2779024"/>
                  </a:lnTo>
                  <a:lnTo>
                    <a:pt x="0" y="2779024"/>
                  </a:lnTo>
                  <a:lnTo>
                    <a:pt x="0" y="0"/>
                  </a:lnTo>
                  <a:close/>
                </a:path>
              </a:pathLst>
            </a:custGeom>
            <a:blipFill>
              <a:blip r:embed="rId3"/>
              <a:stretch>
                <a:fillRect/>
              </a:stretch>
            </a:blipFill>
          </p:spPr>
          <p:txBody>
            <a:bodyPr/>
            <a:lstStyle/>
            <a:p>
              <a:endParaRPr lang="en-CA"/>
            </a:p>
          </p:txBody>
        </p:sp>
      </p:grpSp>
      <p:pic>
        <p:nvPicPr>
          <p:cNvPr id="12" name="Picture 11">
            <a:extLst>
              <a:ext uri="{FF2B5EF4-FFF2-40B4-BE49-F238E27FC236}">
                <a16:creationId xmlns:a16="http://schemas.microsoft.com/office/drawing/2014/main" id="{05C2AB2F-F9C3-5A4C-8FEB-DA53031C1F68}"/>
              </a:ext>
            </a:extLst>
          </p:cNvPr>
          <p:cNvPicPr>
            <a:picLocks noChangeAspect="1"/>
          </p:cNvPicPr>
          <p:nvPr/>
        </p:nvPicPr>
        <p:blipFill>
          <a:blip r:embed="rId7"/>
          <a:stretch>
            <a:fillRect/>
          </a:stretch>
        </p:blipFill>
        <p:spPr>
          <a:xfrm>
            <a:off x="4427256" y="2259641"/>
            <a:ext cx="8897034" cy="5812944"/>
          </a:xfrm>
          <a:prstGeom prst="rect">
            <a:avLst/>
          </a:prstGeom>
        </p:spPr>
      </p:pic>
    </p:spTree>
    <p:extLst>
      <p:ext uri="{BB962C8B-B14F-4D97-AF65-F5344CB8AC3E}">
        <p14:creationId xmlns:p14="http://schemas.microsoft.com/office/powerpoint/2010/main" val="34282280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424C36-5733-87DE-728D-630D5E44912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F1ABEBE-37DE-9F7E-7FA5-F9D9AA6D12B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grpSp>
        <p:nvGrpSpPr>
          <p:cNvPr id="3" name="Group 3">
            <a:extLst>
              <a:ext uri="{FF2B5EF4-FFF2-40B4-BE49-F238E27FC236}">
                <a16:creationId xmlns:a16="http://schemas.microsoft.com/office/drawing/2014/main" id="{F771E37C-67F1-AFAC-6000-D60B2876D4BF}"/>
              </a:ext>
            </a:extLst>
          </p:cNvPr>
          <p:cNvGrpSpPr/>
          <p:nvPr/>
        </p:nvGrpSpPr>
        <p:grpSpPr>
          <a:xfrm>
            <a:off x="437931" y="1058842"/>
            <a:ext cx="17412138" cy="7714966"/>
            <a:chOff x="0" y="0"/>
            <a:chExt cx="3876776" cy="1717721"/>
          </a:xfrm>
        </p:grpSpPr>
        <p:sp>
          <p:nvSpPr>
            <p:cNvPr id="4" name="Freeform 4">
              <a:extLst>
                <a:ext uri="{FF2B5EF4-FFF2-40B4-BE49-F238E27FC236}">
                  <a16:creationId xmlns:a16="http://schemas.microsoft.com/office/drawing/2014/main" id="{9EF3CD67-4164-CED0-D5E0-CE42183C6BF9}"/>
                </a:ext>
              </a:extLst>
            </p:cNvPr>
            <p:cNvSpPr/>
            <p:nvPr/>
          </p:nvSpPr>
          <p:spPr>
            <a:xfrm>
              <a:off x="0" y="0"/>
              <a:ext cx="3876776" cy="1717721"/>
            </a:xfrm>
            <a:custGeom>
              <a:avLst/>
              <a:gdLst/>
              <a:ahLst/>
              <a:cxnLst/>
              <a:rect l="l" t="t" r="r" b="b"/>
              <a:pathLst>
                <a:path w="3876776" h="1717721">
                  <a:moveTo>
                    <a:pt x="44463" y="0"/>
                  </a:moveTo>
                  <a:lnTo>
                    <a:pt x="3832313" y="0"/>
                  </a:lnTo>
                  <a:cubicBezTo>
                    <a:pt x="3844105" y="0"/>
                    <a:pt x="3855415" y="4684"/>
                    <a:pt x="3863753" y="13023"/>
                  </a:cubicBezTo>
                  <a:cubicBezTo>
                    <a:pt x="3872091" y="21361"/>
                    <a:pt x="3876776" y="32671"/>
                    <a:pt x="3876776" y="44463"/>
                  </a:cubicBezTo>
                  <a:lnTo>
                    <a:pt x="3876776" y="1673258"/>
                  </a:lnTo>
                  <a:cubicBezTo>
                    <a:pt x="3876776" y="1697814"/>
                    <a:pt x="3856869" y="1717721"/>
                    <a:pt x="3832313" y="1717721"/>
                  </a:cubicBezTo>
                  <a:lnTo>
                    <a:pt x="44463" y="1717721"/>
                  </a:lnTo>
                  <a:cubicBezTo>
                    <a:pt x="32671" y="1717721"/>
                    <a:pt x="21361" y="1713037"/>
                    <a:pt x="13023" y="1704698"/>
                  </a:cubicBezTo>
                  <a:cubicBezTo>
                    <a:pt x="4684" y="1696360"/>
                    <a:pt x="0" y="1685050"/>
                    <a:pt x="0" y="1673258"/>
                  </a:cubicBezTo>
                  <a:lnTo>
                    <a:pt x="0" y="44463"/>
                  </a:lnTo>
                  <a:cubicBezTo>
                    <a:pt x="0" y="32671"/>
                    <a:pt x="4684" y="21361"/>
                    <a:pt x="13023" y="13023"/>
                  </a:cubicBezTo>
                  <a:cubicBezTo>
                    <a:pt x="21361" y="4684"/>
                    <a:pt x="32671" y="0"/>
                    <a:pt x="44463" y="0"/>
                  </a:cubicBezTo>
                  <a:close/>
                </a:path>
              </a:pathLst>
            </a:custGeom>
            <a:solidFill>
              <a:srgbClr val="9FCDFF"/>
            </a:solidFill>
          </p:spPr>
          <p:txBody>
            <a:bodyPr/>
            <a:lstStyle/>
            <a:p>
              <a:endParaRPr lang="en-CA"/>
            </a:p>
          </p:txBody>
        </p:sp>
        <p:sp>
          <p:nvSpPr>
            <p:cNvPr id="5" name="TextBox 5">
              <a:extLst>
                <a:ext uri="{FF2B5EF4-FFF2-40B4-BE49-F238E27FC236}">
                  <a16:creationId xmlns:a16="http://schemas.microsoft.com/office/drawing/2014/main" id="{E1D653EF-F732-3798-B716-924BA3686682}"/>
                </a:ext>
              </a:extLst>
            </p:cNvPr>
            <p:cNvSpPr txBox="1"/>
            <p:nvPr/>
          </p:nvSpPr>
          <p:spPr>
            <a:xfrm>
              <a:off x="0" y="-38100"/>
              <a:ext cx="3876776" cy="1755821"/>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4B18C9F3-9F81-2A36-5B8D-FDD673483ADA}"/>
              </a:ext>
            </a:extLst>
          </p:cNvPr>
          <p:cNvGrpSpPr/>
          <p:nvPr/>
        </p:nvGrpSpPr>
        <p:grpSpPr>
          <a:xfrm>
            <a:off x="5503194" y="0"/>
            <a:ext cx="7288832" cy="2174055"/>
            <a:chOff x="0" y="0"/>
            <a:chExt cx="1622843" cy="484049"/>
          </a:xfrm>
        </p:grpSpPr>
        <p:sp>
          <p:nvSpPr>
            <p:cNvPr id="7" name="Freeform 7">
              <a:extLst>
                <a:ext uri="{FF2B5EF4-FFF2-40B4-BE49-F238E27FC236}">
                  <a16:creationId xmlns:a16="http://schemas.microsoft.com/office/drawing/2014/main" id="{4271C0FD-DC40-C1BA-4C9B-F55EAE36A64E}"/>
                </a:ext>
              </a:extLst>
            </p:cNvPr>
            <p:cNvSpPr/>
            <p:nvPr/>
          </p:nvSpPr>
          <p:spPr>
            <a:xfrm>
              <a:off x="0" y="0"/>
              <a:ext cx="1622843" cy="484049"/>
            </a:xfrm>
            <a:custGeom>
              <a:avLst/>
              <a:gdLst/>
              <a:ahLst/>
              <a:cxnLst/>
              <a:rect l="l" t="t" r="r" b="b"/>
              <a:pathLst>
                <a:path w="1622843" h="484049">
                  <a:moveTo>
                    <a:pt x="69041" y="0"/>
                  </a:moveTo>
                  <a:lnTo>
                    <a:pt x="1553802" y="0"/>
                  </a:lnTo>
                  <a:cubicBezTo>
                    <a:pt x="1572113" y="0"/>
                    <a:pt x="1589674" y="7274"/>
                    <a:pt x="1602621" y="20222"/>
                  </a:cubicBezTo>
                  <a:cubicBezTo>
                    <a:pt x="1615569" y="33169"/>
                    <a:pt x="1622843" y="50730"/>
                    <a:pt x="1622843" y="69041"/>
                  </a:cubicBezTo>
                  <a:lnTo>
                    <a:pt x="1622843" y="415008"/>
                  </a:lnTo>
                  <a:cubicBezTo>
                    <a:pt x="1622843" y="433319"/>
                    <a:pt x="1615569" y="450880"/>
                    <a:pt x="1602621" y="463827"/>
                  </a:cubicBezTo>
                  <a:cubicBezTo>
                    <a:pt x="1589674" y="476775"/>
                    <a:pt x="1572113" y="484049"/>
                    <a:pt x="1553802" y="484049"/>
                  </a:cubicBezTo>
                  <a:lnTo>
                    <a:pt x="69041" y="484049"/>
                  </a:lnTo>
                  <a:cubicBezTo>
                    <a:pt x="50730" y="484049"/>
                    <a:pt x="33169" y="476775"/>
                    <a:pt x="20222" y="463827"/>
                  </a:cubicBezTo>
                  <a:cubicBezTo>
                    <a:pt x="7274" y="450880"/>
                    <a:pt x="0" y="433319"/>
                    <a:pt x="0" y="415008"/>
                  </a:cubicBezTo>
                  <a:lnTo>
                    <a:pt x="0" y="69041"/>
                  </a:lnTo>
                  <a:cubicBezTo>
                    <a:pt x="0" y="50730"/>
                    <a:pt x="7274" y="33169"/>
                    <a:pt x="20222" y="20222"/>
                  </a:cubicBezTo>
                  <a:cubicBezTo>
                    <a:pt x="33169" y="7274"/>
                    <a:pt x="50730" y="0"/>
                    <a:pt x="69041" y="0"/>
                  </a:cubicBezTo>
                  <a:close/>
                </a:path>
              </a:pathLst>
            </a:custGeom>
            <a:solidFill>
              <a:srgbClr val="0F2F76"/>
            </a:solidFill>
          </p:spPr>
          <p:txBody>
            <a:bodyPr/>
            <a:lstStyle/>
            <a:p>
              <a:endParaRPr lang="en-CA"/>
            </a:p>
          </p:txBody>
        </p:sp>
        <p:sp>
          <p:nvSpPr>
            <p:cNvPr id="8" name="TextBox 8">
              <a:extLst>
                <a:ext uri="{FF2B5EF4-FFF2-40B4-BE49-F238E27FC236}">
                  <a16:creationId xmlns:a16="http://schemas.microsoft.com/office/drawing/2014/main" id="{C7984823-C714-5EB5-7FEC-FD2E3C256E88}"/>
                </a:ext>
              </a:extLst>
            </p:cNvPr>
            <p:cNvSpPr txBox="1"/>
            <p:nvPr/>
          </p:nvSpPr>
          <p:spPr>
            <a:xfrm>
              <a:off x="0" y="-38100"/>
              <a:ext cx="1622843" cy="522149"/>
            </a:xfrm>
            <a:prstGeom prst="rect">
              <a:avLst/>
            </a:prstGeom>
          </p:spPr>
          <p:txBody>
            <a:bodyPr lIns="50800" tIns="50800" rIns="50800" bIns="50800" rtlCol="0" anchor="ctr"/>
            <a:lstStyle/>
            <a:p>
              <a:pPr algn="ctr">
                <a:lnSpc>
                  <a:spcPts val="2659"/>
                </a:lnSpc>
              </a:pPr>
              <a:endParaRPr/>
            </a:p>
          </p:txBody>
        </p:sp>
      </p:grpSp>
      <p:sp>
        <p:nvSpPr>
          <p:cNvPr id="9" name="TextBox 9">
            <a:extLst>
              <a:ext uri="{FF2B5EF4-FFF2-40B4-BE49-F238E27FC236}">
                <a16:creationId xmlns:a16="http://schemas.microsoft.com/office/drawing/2014/main" id="{09019293-209B-1E93-5C27-E7864A3D8BFC}"/>
              </a:ext>
            </a:extLst>
          </p:cNvPr>
          <p:cNvSpPr txBox="1"/>
          <p:nvPr/>
        </p:nvSpPr>
        <p:spPr>
          <a:xfrm>
            <a:off x="166550" y="526489"/>
            <a:ext cx="17954900" cy="1098442"/>
          </a:xfrm>
          <a:prstGeom prst="rect">
            <a:avLst/>
          </a:prstGeom>
        </p:spPr>
        <p:txBody>
          <a:bodyPr lIns="0" tIns="0" rIns="0" bIns="0" rtlCol="0" anchor="t">
            <a:spAutoFit/>
          </a:bodyPr>
          <a:lstStyle/>
          <a:p>
            <a:pPr algn="ctr">
              <a:lnSpc>
                <a:spcPts val="9108"/>
              </a:lnSpc>
            </a:pPr>
            <a:r>
              <a:rPr lang="en-US" sz="6000" spc="612">
                <a:solidFill>
                  <a:srgbClr val="FFFFFF"/>
                </a:solidFill>
                <a:latin typeface="TAN St. Canard"/>
                <a:ea typeface="TAN St. Canard"/>
                <a:cs typeface="TAN St. Canard"/>
                <a:sym typeface="TAN St. Canard"/>
              </a:rPr>
              <a:t>Decision Tree</a:t>
            </a:r>
          </a:p>
        </p:txBody>
      </p:sp>
      <p:grpSp>
        <p:nvGrpSpPr>
          <p:cNvPr id="11" name="Group 11">
            <a:extLst>
              <a:ext uri="{FF2B5EF4-FFF2-40B4-BE49-F238E27FC236}">
                <a16:creationId xmlns:a16="http://schemas.microsoft.com/office/drawing/2014/main" id="{318BC1CA-5172-0E51-E58F-4DF02C429203}"/>
              </a:ext>
            </a:extLst>
          </p:cNvPr>
          <p:cNvGrpSpPr/>
          <p:nvPr/>
        </p:nvGrpSpPr>
        <p:grpSpPr>
          <a:xfrm>
            <a:off x="4616989" y="8438470"/>
            <a:ext cx="9277081" cy="2585325"/>
            <a:chOff x="0" y="0"/>
            <a:chExt cx="12369442" cy="3447100"/>
          </a:xfrm>
        </p:grpSpPr>
        <p:sp>
          <p:nvSpPr>
            <p:cNvPr id="12" name="Freeform 12">
              <a:extLst>
                <a:ext uri="{FF2B5EF4-FFF2-40B4-BE49-F238E27FC236}">
                  <a16:creationId xmlns:a16="http://schemas.microsoft.com/office/drawing/2014/main" id="{19284603-6491-9DAB-751B-7788DEDB9200}"/>
                </a:ext>
              </a:extLst>
            </p:cNvPr>
            <p:cNvSpPr/>
            <p:nvPr/>
          </p:nvSpPr>
          <p:spPr>
            <a:xfrm>
              <a:off x="0" y="0"/>
              <a:ext cx="2858844" cy="3163313"/>
            </a:xfrm>
            <a:custGeom>
              <a:avLst/>
              <a:gdLst/>
              <a:ahLst/>
              <a:cxnLst/>
              <a:rect l="l" t="t" r="r" b="b"/>
              <a:pathLst>
                <a:path w="2858844" h="3163313">
                  <a:moveTo>
                    <a:pt x="0" y="0"/>
                  </a:moveTo>
                  <a:lnTo>
                    <a:pt x="2858844" y="0"/>
                  </a:lnTo>
                  <a:lnTo>
                    <a:pt x="2858844" y="3163313"/>
                  </a:lnTo>
                  <a:lnTo>
                    <a:pt x="0" y="3163313"/>
                  </a:lnTo>
                  <a:lnTo>
                    <a:pt x="0" y="0"/>
                  </a:lnTo>
                  <a:close/>
                </a:path>
              </a:pathLst>
            </a:custGeom>
            <a:blipFill>
              <a:blip r:embed="rId3"/>
              <a:stretch>
                <a:fillRect/>
              </a:stretch>
            </a:blipFill>
          </p:spPr>
          <p:txBody>
            <a:bodyPr/>
            <a:lstStyle/>
            <a:p>
              <a:endParaRPr lang="en-CA"/>
            </a:p>
          </p:txBody>
        </p:sp>
        <p:sp>
          <p:nvSpPr>
            <p:cNvPr id="13" name="Freeform 13">
              <a:extLst>
                <a:ext uri="{FF2B5EF4-FFF2-40B4-BE49-F238E27FC236}">
                  <a16:creationId xmlns:a16="http://schemas.microsoft.com/office/drawing/2014/main" id="{C92F3E46-3B3F-52A6-D2EE-1B96E33F1FD7}"/>
                </a:ext>
              </a:extLst>
            </p:cNvPr>
            <p:cNvSpPr/>
            <p:nvPr/>
          </p:nvSpPr>
          <p:spPr>
            <a:xfrm>
              <a:off x="2581478" y="0"/>
              <a:ext cx="2486221" cy="3447100"/>
            </a:xfrm>
            <a:custGeom>
              <a:avLst/>
              <a:gdLst/>
              <a:ahLst/>
              <a:cxnLst/>
              <a:rect l="l" t="t" r="r" b="b"/>
              <a:pathLst>
                <a:path w="2486221" h="3447100">
                  <a:moveTo>
                    <a:pt x="0" y="0"/>
                  </a:moveTo>
                  <a:lnTo>
                    <a:pt x="2486221" y="0"/>
                  </a:lnTo>
                  <a:lnTo>
                    <a:pt x="2486221" y="3447100"/>
                  </a:lnTo>
                  <a:lnTo>
                    <a:pt x="0" y="3447100"/>
                  </a:lnTo>
                  <a:lnTo>
                    <a:pt x="0" y="0"/>
                  </a:lnTo>
                  <a:close/>
                </a:path>
              </a:pathLst>
            </a:custGeom>
            <a:blipFill>
              <a:blip r:embed="rId4"/>
              <a:stretch>
                <a:fillRect/>
              </a:stretch>
            </a:blipFill>
          </p:spPr>
          <p:txBody>
            <a:bodyPr/>
            <a:lstStyle/>
            <a:p>
              <a:endParaRPr lang="en-CA"/>
            </a:p>
          </p:txBody>
        </p:sp>
        <p:sp>
          <p:nvSpPr>
            <p:cNvPr id="14" name="Freeform 14">
              <a:extLst>
                <a:ext uri="{FF2B5EF4-FFF2-40B4-BE49-F238E27FC236}">
                  <a16:creationId xmlns:a16="http://schemas.microsoft.com/office/drawing/2014/main" id="{B43D63BA-6F38-A2BB-54FF-D8B622588115}"/>
                </a:ext>
              </a:extLst>
            </p:cNvPr>
            <p:cNvSpPr/>
            <p:nvPr/>
          </p:nvSpPr>
          <p:spPr>
            <a:xfrm flipH="1">
              <a:off x="4102982" y="11575"/>
              <a:ext cx="3038693" cy="3169432"/>
            </a:xfrm>
            <a:custGeom>
              <a:avLst/>
              <a:gdLst/>
              <a:ahLst/>
              <a:cxnLst/>
              <a:rect l="l" t="t" r="r" b="b"/>
              <a:pathLst>
                <a:path w="3038693" h="3169432">
                  <a:moveTo>
                    <a:pt x="3038693" y="0"/>
                  </a:moveTo>
                  <a:lnTo>
                    <a:pt x="0" y="0"/>
                  </a:lnTo>
                  <a:lnTo>
                    <a:pt x="0" y="3169432"/>
                  </a:lnTo>
                  <a:lnTo>
                    <a:pt x="3038693" y="3169432"/>
                  </a:lnTo>
                  <a:lnTo>
                    <a:pt x="3038693" y="0"/>
                  </a:lnTo>
                  <a:close/>
                </a:path>
              </a:pathLst>
            </a:custGeom>
            <a:blipFill>
              <a:blip r:embed="rId5"/>
              <a:stretch>
                <a:fillRect/>
              </a:stretch>
            </a:blipFill>
          </p:spPr>
          <p:txBody>
            <a:bodyPr/>
            <a:lstStyle/>
            <a:p>
              <a:endParaRPr lang="en-CA"/>
            </a:p>
          </p:txBody>
        </p:sp>
        <p:sp>
          <p:nvSpPr>
            <p:cNvPr id="15" name="Freeform 15">
              <a:extLst>
                <a:ext uri="{FF2B5EF4-FFF2-40B4-BE49-F238E27FC236}">
                  <a16:creationId xmlns:a16="http://schemas.microsoft.com/office/drawing/2014/main" id="{E55F0DEB-5C30-CEA0-5297-73C0A1EA4E45}"/>
                </a:ext>
              </a:extLst>
            </p:cNvPr>
            <p:cNvSpPr/>
            <p:nvPr/>
          </p:nvSpPr>
          <p:spPr>
            <a:xfrm>
              <a:off x="6459249" y="66573"/>
              <a:ext cx="2693061" cy="3030167"/>
            </a:xfrm>
            <a:custGeom>
              <a:avLst/>
              <a:gdLst/>
              <a:ahLst/>
              <a:cxnLst/>
              <a:rect l="l" t="t" r="r" b="b"/>
              <a:pathLst>
                <a:path w="2693061" h="3030167">
                  <a:moveTo>
                    <a:pt x="0" y="0"/>
                  </a:moveTo>
                  <a:lnTo>
                    <a:pt x="2693061" y="0"/>
                  </a:lnTo>
                  <a:lnTo>
                    <a:pt x="2693061" y="3030167"/>
                  </a:lnTo>
                  <a:lnTo>
                    <a:pt x="0" y="3030167"/>
                  </a:lnTo>
                  <a:lnTo>
                    <a:pt x="0" y="0"/>
                  </a:lnTo>
                  <a:close/>
                </a:path>
              </a:pathLst>
            </a:custGeom>
            <a:blipFill>
              <a:blip r:embed="rId6"/>
              <a:stretch>
                <a:fillRect/>
              </a:stretch>
            </a:blipFill>
          </p:spPr>
          <p:txBody>
            <a:bodyPr/>
            <a:lstStyle/>
            <a:p>
              <a:endParaRPr lang="en-CA"/>
            </a:p>
          </p:txBody>
        </p:sp>
        <p:sp>
          <p:nvSpPr>
            <p:cNvPr id="16" name="Freeform 16">
              <a:extLst>
                <a:ext uri="{FF2B5EF4-FFF2-40B4-BE49-F238E27FC236}">
                  <a16:creationId xmlns:a16="http://schemas.microsoft.com/office/drawing/2014/main" id="{B54A02E1-1F58-043B-53D0-3F6E6EA1981A}"/>
                </a:ext>
              </a:extLst>
            </p:cNvPr>
            <p:cNvSpPr/>
            <p:nvPr/>
          </p:nvSpPr>
          <p:spPr>
            <a:xfrm>
              <a:off x="8932121" y="11575"/>
              <a:ext cx="3437321" cy="2517837"/>
            </a:xfrm>
            <a:custGeom>
              <a:avLst/>
              <a:gdLst/>
              <a:ahLst/>
              <a:cxnLst/>
              <a:rect l="l" t="t" r="r" b="b"/>
              <a:pathLst>
                <a:path w="3437321" h="2517837">
                  <a:moveTo>
                    <a:pt x="0" y="0"/>
                  </a:moveTo>
                  <a:lnTo>
                    <a:pt x="3437321" y="0"/>
                  </a:lnTo>
                  <a:lnTo>
                    <a:pt x="3437321" y="2517837"/>
                  </a:lnTo>
                  <a:lnTo>
                    <a:pt x="0" y="2517837"/>
                  </a:lnTo>
                  <a:lnTo>
                    <a:pt x="0" y="0"/>
                  </a:lnTo>
                  <a:close/>
                </a:path>
              </a:pathLst>
            </a:custGeom>
            <a:blipFill>
              <a:blip r:embed="rId7"/>
              <a:stretch>
                <a:fillRect/>
              </a:stretch>
            </a:blipFill>
          </p:spPr>
          <p:txBody>
            <a:bodyPr/>
            <a:lstStyle/>
            <a:p>
              <a:endParaRPr lang="en-CA"/>
            </a:p>
          </p:txBody>
        </p:sp>
      </p:grpSp>
      <p:sp>
        <p:nvSpPr>
          <p:cNvPr id="17" name="TextBox 16">
            <a:extLst>
              <a:ext uri="{FF2B5EF4-FFF2-40B4-BE49-F238E27FC236}">
                <a16:creationId xmlns:a16="http://schemas.microsoft.com/office/drawing/2014/main" id="{6BB1EE1F-B2F5-571E-C9D2-B25D3FC1D849}"/>
              </a:ext>
            </a:extLst>
          </p:cNvPr>
          <p:cNvSpPr txBox="1"/>
          <p:nvPr/>
        </p:nvSpPr>
        <p:spPr>
          <a:xfrm>
            <a:off x="1228299" y="2235018"/>
            <a:ext cx="15203606" cy="707886"/>
          </a:xfrm>
          <a:prstGeom prst="rect">
            <a:avLst/>
          </a:prstGeom>
          <a:noFill/>
        </p:spPr>
        <p:txBody>
          <a:bodyPr wrap="square" rtlCol="0">
            <a:spAutoFit/>
          </a:bodyPr>
          <a:lstStyle/>
          <a:p>
            <a:pPr algn="ctr"/>
            <a:r>
              <a:rPr lang="en-US" sz="4000" b="1" spc="179">
                <a:solidFill>
                  <a:srgbClr val="1C0140"/>
                </a:solidFill>
                <a:latin typeface="Cooper BT Bold"/>
                <a:ea typeface="+mn-lt"/>
                <a:cs typeface="+mn-lt"/>
              </a:rPr>
              <a:t>Introduction</a:t>
            </a:r>
          </a:p>
        </p:txBody>
      </p:sp>
      <p:sp>
        <p:nvSpPr>
          <p:cNvPr id="19" name="TextBox 18">
            <a:extLst>
              <a:ext uri="{FF2B5EF4-FFF2-40B4-BE49-F238E27FC236}">
                <a16:creationId xmlns:a16="http://schemas.microsoft.com/office/drawing/2014/main" id="{2FB7378A-AC5F-A068-2F4F-BE04FCAA7DA1}"/>
              </a:ext>
            </a:extLst>
          </p:cNvPr>
          <p:cNvSpPr txBox="1"/>
          <p:nvPr/>
        </p:nvSpPr>
        <p:spPr>
          <a:xfrm>
            <a:off x="1228299" y="2942904"/>
            <a:ext cx="16008823" cy="4708981"/>
          </a:xfrm>
          <a:prstGeom prst="rect">
            <a:avLst/>
          </a:prstGeom>
          <a:noFill/>
        </p:spPr>
        <p:txBody>
          <a:bodyPr wrap="square">
            <a:spAutoFit/>
          </a:bodyPr>
          <a:lstStyle/>
          <a:p>
            <a:pPr marL="285750" indent="-285750">
              <a:buFont typeface="Arial" panose="020B0604020202020204" pitchFamily="34" charset="0"/>
              <a:buChar char="•"/>
            </a:pPr>
            <a:r>
              <a:rPr lang="en-US" sz="3600" b="1">
                <a:latin typeface="Cooper BT Bold" panose="020B0604020202020204" charset="0"/>
              </a:rPr>
              <a:t>Definition</a:t>
            </a:r>
            <a:r>
              <a:rPr lang="en-US" sz="3600">
                <a:latin typeface="Cooper BT Bold" panose="020B0604020202020204" charset="0"/>
              </a:rPr>
              <a:t>:</a:t>
            </a:r>
            <a:r>
              <a:rPr lang="en-US" sz="3200">
                <a:latin typeface="Cooper BT Bold" panose="020B0604020202020204" charset="0"/>
              </a:rPr>
              <a:t> Decision Tree is a supervised machine learning technique used for classification and regression tasks by splitting data into branches based on feature values.</a:t>
            </a:r>
          </a:p>
          <a:p>
            <a:pPr marL="285750" indent="-285750">
              <a:buFont typeface="Arial" panose="020B0604020202020204" pitchFamily="34" charset="0"/>
              <a:buChar char="•"/>
            </a:pPr>
            <a:endParaRPr lang="en-US" sz="3200">
              <a:latin typeface="Cooper BT Bold" panose="020B0604020202020204" charset="0"/>
            </a:endParaRPr>
          </a:p>
          <a:p>
            <a:pPr marL="285750" indent="-285750">
              <a:buFont typeface="Arial" panose="020B0604020202020204" pitchFamily="34" charset="0"/>
              <a:buChar char="•"/>
            </a:pPr>
            <a:r>
              <a:rPr lang="en-US" sz="3600" b="1">
                <a:latin typeface="Cooper BT Bold" panose="020B0604020202020204" charset="0"/>
              </a:rPr>
              <a:t>Purpose</a:t>
            </a:r>
            <a:r>
              <a:rPr lang="en-US" sz="3600">
                <a:latin typeface="Cooper BT Bold" panose="020B0604020202020204" charset="0"/>
              </a:rPr>
              <a:t>:</a:t>
            </a:r>
            <a:r>
              <a:rPr lang="en-US" sz="3200">
                <a:latin typeface="Cooper BT Bold" panose="020B0604020202020204" charset="0"/>
              </a:rPr>
              <a:t> Provides a clear, interpretable model for making predictions or decisions.</a:t>
            </a:r>
          </a:p>
          <a:p>
            <a:pPr marL="285750" indent="-285750">
              <a:buFont typeface="Arial" panose="020B0604020202020204" pitchFamily="34" charset="0"/>
              <a:buChar char="•"/>
            </a:pPr>
            <a:endParaRPr lang="en-US" sz="3200">
              <a:latin typeface="Cooper BT Bold" panose="020B0604020202020204" charset="0"/>
            </a:endParaRPr>
          </a:p>
          <a:p>
            <a:pPr marL="285750" indent="-285750">
              <a:buFont typeface="Arial" panose="020B0604020202020204" pitchFamily="34" charset="0"/>
              <a:buChar char="•"/>
            </a:pPr>
            <a:r>
              <a:rPr lang="en-US" sz="3600" b="1">
                <a:latin typeface="Cooper BT Bold" panose="020B0604020202020204" charset="0"/>
              </a:rPr>
              <a:t>Benefits</a:t>
            </a:r>
            <a:r>
              <a:rPr lang="en-US" sz="3600">
                <a:latin typeface="Cooper BT Bold" panose="020B0604020202020204" charset="0"/>
              </a:rPr>
              <a:t>:</a:t>
            </a:r>
            <a:r>
              <a:rPr lang="en-US" sz="3200">
                <a:latin typeface="Cooper BT Bold" panose="020B0604020202020204" charset="0"/>
              </a:rPr>
              <a:t> Easy to understand and visualize, handles both numerical and categorical data, and captures non-linear relationships effectively.</a:t>
            </a:r>
            <a:endParaRPr lang="en-CA" sz="3200">
              <a:latin typeface="Cooper BT Bold" panose="020B0604020202020204" charset="0"/>
            </a:endParaRPr>
          </a:p>
        </p:txBody>
      </p:sp>
    </p:spTree>
    <p:extLst>
      <p:ext uri="{BB962C8B-B14F-4D97-AF65-F5344CB8AC3E}">
        <p14:creationId xmlns:p14="http://schemas.microsoft.com/office/powerpoint/2010/main" val="18887765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A32AE-DE13-0C8B-251E-8BB61CEE8EB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CCCAC66-23C7-C6CA-267F-423085B8265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grpSp>
        <p:nvGrpSpPr>
          <p:cNvPr id="3" name="Group 3">
            <a:extLst>
              <a:ext uri="{FF2B5EF4-FFF2-40B4-BE49-F238E27FC236}">
                <a16:creationId xmlns:a16="http://schemas.microsoft.com/office/drawing/2014/main" id="{3C34FB23-A3E5-B2B3-108C-DB9F053EE771}"/>
              </a:ext>
            </a:extLst>
          </p:cNvPr>
          <p:cNvGrpSpPr/>
          <p:nvPr/>
        </p:nvGrpSpPr>
        <p:grpSpPr>
          <a:xfrm>
            <a:off x="437931" y="1058842"/>
            <a:ext cx="17412138" cy="7714966"/>
            <a:chOff x="0" y="0"/>
            <a:chExt cx="3876776" cy="1717721"/>
          </a:xfrm>
        </p:grpSpPr>
        <p:sp>
          <p:nvSpPr>
            <p:cNvPr id="4" name="Freeform 4">
              <a:extLst>
                <a:ext uri="{FF2B5EF4-FFF2-40B4-BE49-F238E27FC236}">
                  <a16:creationId xmlns:a16="http://schemas.microsoft.com/office/drawing/2014/main" id="{E543EEEA-FAE1-2B56-B073-5DF79EA0E57C}"/>
                </a:ext>
              </a:extLst>
            </p:cNvPr>
            <p:cNvSpPr/>
            <p:nvPr/>
          </p:nvSpPr>
          <p:spPr>
            <a:xfrm>
              <a:off x="0" y="0"/>
              <a:ext cx="3876776" cy="1717721"/>
            </a:xfrm>
            <a:custGeom>
              <a:avLst/>
              <a:gdLst/>
              <a:ahLst/>
              <a:cxnLst/>
              <a:rect l="l" t="t" r="r" b="b"/>
              <a:pathLst>
                <a:path w="3876776" h="1717721">
                  <a:moveTo>
                    <a:pt x="44463" y="0"/>
                  </a:moveTo>
                  <a:lnTo>
                    <a:pt x="3832313" y="0"/>
                  </a:lnTo>
                  <a:cubicBezTo>
                    <a:pt x="3844105" y="0"/>
                    <a:pt x="3855415" y="4684"/>
                    <a:pt x="3863753" y="13023"/>
                  </a:cubicBezTo>
                  <a:cubicBezTo>
                    <a:pt x="3872091" y="21361"/>
                    <a:pt x="3876776" y="32671"/>
                    <a:pt x="3876776" y="44463"/>
                  </a:cubicBezTo>
                  <a:lnTo>
                    <a:pt x="3876776" y="1673258"/>
                  </a:lnTo>
                  <a:cubicBezTo>
                    <a:pt x="3876776" y="1697814"/>
                    <a:pt x="3856869" y="1717721"/>
                    <a:pt x="3832313" y="1717721"/>
                  </a:cubicBezTo>
                  <a:lnTo>
                    <a:pt x="44463" y="1717721"/>
                  </a:lnTo>
                  <a:cubicBezTo>
                    <a:pt x="32671" y="1717721"/>
                    <a:pt x="21361" y="1713037"/>
                    <a:pt x="13023" y="1704698"/>
                  </a:cubicBezTo>
                  <a:cubicBezTo>
                    <a:pt x="4684" y="1696360"/>
                    <a:pt x="0" y="1685050"/>
                    <a:pt x="0" y="1673258"/>
                  </a:cubicBezTo>
                  <a:lnTo>
                    <a:pt x="0" y="44463"/>
                  </a:lnTo>
                  <a:cubicBezTo>
                    <a:pt x="0" y="32671"/>
                    <a:pt x="4684" y="21361"/>
                    <a:pt x="13023" y="13023"/>
                  </a:cubicBezTo>
                  <a:cubicBezTo>
                    <a:pt x="21361" y="4684"/>
                    <a:pt x="32671" y="0"/>
                    <a:pt x="44463" y="0"/>
                  </a:cubicBezTo>
                  <a:close/>
                </a:path>
              </a:pathLst>
            </a:custGeom>
            <a:solidFill>
              <a:srgbClr val="9FCDFF"/>
            </a:solidFill>
          </p:spPr>
          <p:txBody>
            <a:bodyPr/>
            <a:lstStyle/>
            <a:p>
              <a:endParaRPr lang="en-CA"/>
            </a:p>
          </p:txBody>
        </p:sp>
        <p:sp>
          <p:nvSpPr>
            <p:cNvPr id="5" name="TextBox 5">
              <a:extLst>
                <a:ext uri="{FF2B5EF4-FFF2-40B4-BE49-F238E27FC236}">
                  <a16:creationId xmlns:a16="http://schemas.microsoft.com/office/drawing/2014/main" id="{065D29BC-5ABA-F579-6BA6-319AF15FF253}"/>
                </a:ext>
              </a:extLst>
            </p:cNvPr>
            <p:cNvSpPr txBox="1"/>
            <p:nvPr/>
          </p:nvSpPr>
          <p:spPr>
            <a:xfrm>
              <a:off x="0" y="-38100"/>
              <a:ext cx="3876776" cy="1755821"/>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6934B7E3-4E15-6D59-825E-399B19FF0039}"/>
              </a:ext>
            </a:extLst>
          </p:cNvPr>
          <p:cNvGrpSpPr/>
          <p:nvPr/>
        </p:nvGrpSpPr>
        <p:grpSpPr>
          <a:xfrm>
            <a:off x="5503194" y="0"/>
            <a:ext cx="7288832" cy="2174055"/>
            <a:chOff x="0" y="0"/>
            <a:chExt cx="1622843" cy="484049"/>
          </a:xfrm>
        </p:grpSpPr>
        <p:sp>
          <p:nvSpPr>
            <p:cNvPr id="7" name="Freeform 7">
              <a:extLst>
                <a:ext uri="{FF2B5EF4-FFF2-40B4-BE49-F238E27FC236}">
                  <a16:creationId xmlns:a16="http://schemas.microsoft.com/office/drawing/2014/main" id="{64CD78DD-7226-E633-39CC-AFCB22BDC239}"/>
                </a:ext>
              </a:extLst>
            </p:cNvPr>
            <p:cNvSpPr/>
            <p:nvPr/>
          </p:nvSpPr>
          <p:spPr>
            <a:xfrm>
              <a:off x="0" y="0"/>
              <a:ext cx="1622843" cy="484049"/>
            </a:xfrm>
            <a:custGeom>
              <a:avLst/>
              <a:gdLst/>
              <a:ahLst/>
              <a:cxnLst/>
              <a:rect l="l" t="t" r="r" b="b"/>
              <a:pathLst>
                <a:path w="1622843" h="484049">
                  <a:moveTo>
                    <a:pt x="69041" y="0"/>
                  </a:moveTo>
                  <a:lnTo>
                    <a:pt x="1553802" y="0"/>
                  </a:lnTo>
                  <a:cubicBezTo>
                    <a:pt x="1572113" y="0"/>
                    <a:pt x="1589674" y="7274"/>
                    <a:pt x="1602621" y="20222"/>
                  </a:cubicBezTo>
                  <a:cubicBezTo>
                    <a:pt x="1615569" y="33169"/>
                    <a:pt x="1622843" y="50730"/>
                    <a:pt x="1622843" y="69041"/>
                  </a:cubicBezTo>
                  <a:lnTo>
                    <a:pt x="1622843" y="415008"/>
                  </a:lnTo>
                  <a:cubicBezTo>
                    <a:pt x="1622843" y="433319"/>
                    <a:pt x="1615569" y="450880"/>
                    <a:pt x="1602621" y="463827"/>
                  </a:cubicBezTo>
                  <a:cubicBezTo>
                    <a:pt x="1589674" y="476775"/>
                    <a:pt x="1572113" y="484049"/>
                    <a:pt x="1553802" y="484049"/>
                  </a:cubicBezTo>
                  <a:lnTo>
                    <a:pt x="69041" y="484049"/>
                  </a:lnTo>
                  <a:cubicBezTo>
                    <a:pt x="50730" y="484049"/>
                    <a:pt x="33169" y="476775"/>
                    <a:pt x="20222" y="463827"/>
                  </a:cubicBezTo>
                  <a:cubicBezTo>
                    <a:pt x="7274" y="450880"/>
                    <a:pt x="0" y="433319"/>
                    <a:pt x="0" y="415008"/>
                  </a:cubicBezTo>
                  <a:lnTo>
                    <a:pt x="0" y="69041"/>
                  </a:lnTo>
                  <a:cubicBezTo>
                    <a:pt x="0" y="50730"/>
                    <a:pt x="7274" y="33169"/>
                    <a:pt x="20222" y="20222"/>
                  </a:cubicBezTo>
                  <a:cubicBezTo>
                    <a:pt x="33169" y="7274"/>
                    <a:pt x="50730" y="0"/>
                    <a:pt x="69041" y="0"/>
                  </a:cubicBezTo>
                  <a:close/>
                </a:path>
              </a:pathLst>
            </a:custGeom>
            <a:solidFill>
              <a:srgbClr val="0F2F76"/>
            </a:solidFill>
          </p:spPr>
          <p:txBody>
            <a:bodyPr/>
            <a:lstStyle/>
            <a:p>
              <a:endParaRPr lang="en-CA"/>
            </a:p>
          </p:txBody>
        </p:sp>
        <p:sp>
          <p:nvSpPr>
            <p:cNvPr id="8" name="TextBox 8">
              <a:extLst>
                <a:ext uri="{FF2B5EF4-FFF2-40B4-BE49-F238E27FC236}">
                  <a16:creationId xmlns:a16="http://schemas.microsoft.com/office/drawing/2014/main" id="{1B9C33F1-A753-7275-56C3-E110A9B2F13A}"/>
                </a:ext>
              </a:extLst>
            </p:cNvPr>
            <p:cNvSpPr txBox="1"/>
            <p:nvPr/>
          </p:nvSpPr>
          <p:spPr>
            <a:xfrm>
              <a:off x="0" y="-38100"/>
              <a:ext cx="1622843" cy="522149"/>
            </a:xfrm>
            <a:prstGeom prst="rect">
              <a:avLst/>
            </a:prstGeom>
          </p:spPr>
          <p:txBody>
            <a:bodyPr lIns="50800" tIns="50800" rIns="50800" bIns="50800" rtlCol="0" anchor="ctr"/>
            <a:lstStyle/>
            <a:p>
              <a:pPr algn="ctr">
                <a:lnSpc>
                  <a:spcPts val="2659"/>
                </a:lnSpc>
              </a:pPr>
              <a:endParaRPr/>
            </a:p>
          </p:txBody>
        </p:sp>
      </p:grpSp>
      <p:sp>
        <p:nvSpPr>
          <p:cNvPr id="9" name="TextBox 9">
            <a:extLst>
              <a:ext uri="{FF2B5EF4-FFF2-40B4-BE49-F238E27FC236}">
                <a16:creationId xmlns:a16="http://schemas.microsoft.com/office/drawing/2014/main" id="{522A2F78-6249-825F-6FEC-693F94212B70}"/>
              </a:ext>
            </a:extLst>
          </p:cNvPr>
          <p:cNvSpPr txBox="1"/>
          <p:nvPr/>
        </p:nvSpPr>
        <p:spPr>
          <a:xfrm>
            <a:off x="166550" y="526489"/>
            <a:ext cx="17954900" cy="1098442"/>
          </a:xfrm>
          <a:prstGeom prst="rect">
            <a:avLst/>
          </a:prstGeom>
        </p:spPr>
        <p:txBody>
          <a:bodyPr lIns="0" tIns="0" rIns="0" bIns="0" rtlCol="0" anchor="t">
            <a:spAutoFit/>
          </a:bodyPr>
          <a:lstStyle/>
          <a:p>
            <a:pPr algn="ctr">
              <a:lnSpc>
                <a:spcPts val="9108"/>
              </a:lnSpc>
            </a:pPr>
            <a:r>
              <a:rPr lang="en-US" sz="6000" spc="612">
                <a:solidFill>
                  <a:srgbClr val="FFFFFF"/>
                </a:solidFill>
                <a:latin typeface="TAN St. Canard"/>
                <a:ea typeface="TAN St. Canard"/>
                <a:cs typeface="TAN St. Canard"/>
                <a:sym typeface="TAN St. Canard"/>
              </a:rPr>
              <a:t>Decision Tree</a:t>
            </a:r>
          </a:p>
        </p:txBody>
      </p:sp>
      <p:sp>
        <p:nvSpPr>
          <p:cNvPr id="17" name="TextBox 16">
            <a:extLst>
              <a:ext uri="{FF2B5EF4-FFF2-40B4-BE49-F238E27FC236}">
                <a16:creationId xmlns:a16="http://schemas.microsoft.com/office/drawing/2014/main" id="{FCABD318-F027-C762-46F2-C34AB5CAC18E}"/>
              </a:ext>
            </a:extLst>
          </p:cNvPr>
          <p:cNvSpPr txBox="1"/>
          <p:nvPr/>
        </p:nvSpPr>
        <p:spPr>
          <a:xfrm>
            <a:off x="1228299" y="2742893"/>
            <a:ext cx="15203606" cy="4832092"/>
          </a:xfrm>
          <a:prstGeom prst="rect">
            <a:avLst/>
          </a:prstGeom>
          <a:noFill/>
        </p:spPr>
        <p:txBody>
          <a:bodyPr wrap="square" rtlCol="0">
            <a:spAutoFit/>
          </a:bodyPr>
          <a:lstStyle/>
          <a:p>
            <a:pPr algn="ctr"/>
            <a:r>
              <a:rPr lang="en-US" sz="4000" b="1" spc="179">
                <a:solidFill>
                  <a:srgbClr val="1C0140"/>
                </a:solidFill>
                <a:latin typeface="Cooper BT Bold"/>
                <a:ea typeface="+mn-lt"/>
                <a:cs typeface="+mn-lt"/>
              </a:rPr>
              <a:t>Data Preparation</a:t>
            </a:r>
          </a:p>
          <a:p>
            <a:pPr algn="ctr"/>
            <a:endParaRPr lang="en-US" sz="4000" b="1" spc="179">
              <a:solidFill>
                <a:srgbClr val="1C0140"/>
              </a:solidFill>
              <a:latin typeface="Cooper BT Bold"/>
              <a:ea typeface="+mn-lt"/>
              <a:cs typeface="+mn-lt"/>
            </a:endParaRPr>
          </a:p>
          <a:p>
            <a:pPr marL="571500" indent="-571500">
              <a:buFont typeface="Arial" panose="020B0604020202020204" pitchFamily="34" charset="0"/>
              <a:buChar char="•"/>
            </a:pPr>
            <a:r>
              <a:rPr lang="en-US" sz="3600" b="1" spc="179">
                <a:solidFill>
                  <a:srgbClr val="1C0140"/>
                </a:solidFill>
                <a:latin typeface="Cooper BT Bold"/>
                <a:ea typeface="+mn-lt"/>
                <a:cs typeface="+mn-lt"/>
              </a:rPr>
              <a:t>Selected Attribute:</a:t>
            </a:r>
            <a:r>
              <a:rPr lang="en-US" sz="3200" b="1" spc="179">
                <a:solidFill>
                  <a:srgbClr val="1C0140"/>
                </a:solidFill>
                <a:latin typeface="Cooper BT Bold"/>
                <a:ea typeface="+mn-lt"/>
                <a:cs typeface="+mn-lt"/>
              </a:rPr>
              <a:t> </a:t>
            </a:r>
            <a:r>
              <a:rPr lang="en-US" sz="3200" b="1" spc="179" err="1">
                <a:solidFill>
                  <a:srgbClr val="1C0140"/>
                </a:solidFill>
                <a:latin typeface="Cooper BT Bold"/>
                <a:ea typeface="+mn-lt"/>
                <a:cs typeface="+mn-lt"/>
              </a:rPr>
              <a:t>AgeGroup_Victim</a:t>
            </a:r>
            <a:r>
              <a:rPr lang="en-US" sz="3200" b="1" spc="179">
                <a:solidFill>
                  <a:srgbClr val="1C0140"/>
                </a:solidFill>
                <a:latin typeface="Cooper BT Bold"/>
                <a:ea typeface="+mn-lt"/>
                <a:cs typeface="+mn-lt"/>
              </a:rPr>
              <a:t>, Borough, </a:t>
            </a:r>
            <a:r>
              <a:rPr lang="en-US" sz="3200" b="1" spc="179" err="1">
                <a:solidFill>
                  <a:srgbClr val="1C0140"/>
                </a:solidFill>
                <a:latin typeface="Cooper BT Bold"/>
                <a:ea typeface="+mn-lt"/>
                <a:cs typeface="+mn-lt"/>
              </a:rPr>
              <a:t>Crime_Completion_Status</a:t>
            </a:r>
            <a:r>
              <a:rPr lang="en-US" sz="3200" b="1" spc="179">
                <a:solidFill>
                  <a:srgbClr val="1C0140"/>
                </a:solidFill>
                <a:latin typeface="Cooper BT Bold"/>
                <a:ea typeface="+mn-lt"/>
                <a:cs typeface="+mn-lt"/>
              </a:rPr>
              <a:t>, id, </a:t>
            </a:r>
            <a:r>
              <a:rPr lang="en-US" sz="3200" b="1" spc="179" err="1">
                <a:solidFill>
                  <a:srgbClr val="1C0140"/>
                </a:solidFill>
                <a:latin typeface="Cooper BT Bold"/>
                <a:ea typeface="+mn-lt"/>
                <a:cs typeface="+mn-lt"/>
              </a:rPr>
              <a:t>Jurisdiction_Description</a:t>
            </a:r>
            <a:r>
              <a:rPr lang="en-US" sz="3200" b="1" spc="179">
                <a:solidFill>
                  <a:srgbClr val="1C0140"/>
                </a:solidFill>
                <a:latin typeface="Cooper BT Bold"/>
                <a:ea typeface="+mn-lt"/>
                <a:cs typeface="+mn-lt"/>
              </a:rPr>
              <a:t>, Location, </a:t>
            </a:r>
            <a:r>
              <a:rPr lang="en-US" sz="3200" b="1" spc="179" err="1">
                <a:solidFill>
                  <a:srgbClr val="1C0140"/>
                </a:solidFill>
                <a:latin typeface="Cooper BT Bold"/>
                <a:ea typeface="+mn-lt"/>
                <a:cs typeface="+mn-lt"/>
              </a:rPr>
              <a:t>Offense_Description</a:t>
            </a:r>
            <a:r>
              <a:rPr lang="en-US" sz="3200" b="1" spc="179">
                <a:solidFill>
                  <a:srgbClr val="1C0140"/>
                </a:solidFill>
                <a:latin typeface="Cooper BT Bold"/>
                <a:ea typeface="+mn-lt"/>
                <a:cs typeface="+mn-lt"/>
              </a:rPr>
              <a:t>, </a:t>
            </a:r>
            <a:r>
              <a:rPr lang="en-US" sz="3200" b="1" spc="179" err="1">
                <a:solidFill>
                  <a:srgbClr val="1C0140"/>
                </a:solidFill>
                <a:latin typeface="Cooper BT Bold"/>
                <a:ea typeface="+mn-lt"/>
                <a:cs typeface="+mn-lt"/>
              </a:rPr>
              <a:t>Offense_Level</a:t>
            </a:r>
            <a:r>
              <a:rPr lang="en-US" sz="3200" b="1" spc="179">
                <a:solidFill>
                  <a:srgbClr val="1C0140"/>
                </a:solidFill>
                <a:latin typeface="Cooper BT Bold"/>
                <a:ea typeface="+mn-lt"/>
                <a:cs typeface="+mn-lt"/>
              </a:rPr>
              <a:t>, </a:t>
            </a:r>
            <a:r>
              <a:rPr lang="en-US" sz="3200" b="1" spc="179" err="1">
                <a:solidFill>
                  <a:srgbClr val="1C0140"/>
                </a:solidFill>
                <a:latin typeface="Cooper BT Bold"/>
                <a:ea typeface="+mn-lt"/>
                <a:cs typeface="+mn-lt"/>
              </a:rPr>
              <a:t>Patrol_Borough</a:t>
            </a:r>
            <a:r>
              <a:rPr lang="en-US" sz="3200" b="1" spc="179">
                <a:solidFill>
                  <a:srgbClr val="1C0140"/>
                </a:solidFill>
                <a:latin typeface="Cooper BT Bold"/>
                <a:ea typeface="+mn-lt"/>
                <a:cs typeface="+mn-lt"/>
              </a:rPr>
              <a:t>, </a:t>
            </a:r>
            <a:r>
              <a:rPr lang="en-US" sz="3200" b="1" spc="179" err="1">
                <a:solidFill>
                  <a:srgbClr val="1C0140"/>
                </a:solidFill>
                <a:latin typeface="Cooper BT Bold"/>
                <a:ea typeface="+mn-lt"/>
                <a:cs typeface="+mn-lt"/>
              </a:rPr>
              <a:t>Precinct_Code</a:t>
            </a:r>
            <a:r>
              <a:rPr lang="en-US" sz="3200" b="1" spc="179">
                <a:solidFill>
                  <a:srgbClr val="1C0140"/>
                </a:solidFill>
                <a:latin typeface="Cooper BT Bold"/>
                <a:ea typeface="+mn-lt"/>
                <a:cs typeface="+mn-lt"/>
              </a:rPr>
              <a:t>, </a:t>
            </a:r>
            <a:r>
              <a:rPr lang="en-US" sz="3200" b="1" spc="179" err="1">
                <a:solidFill>
                  <a:srgbClr val="1C0140"/>
                </a:solidFill>
                <a:latin typeface="Cooper BT Bold"/>
                <a:ea typeface="+mn-lt"/>
                <a:cs typeface="+mn-lt"/>
              </a:rPr>
              <a:t>Report_Date</a:t>
            </a:r>
            <a:r>
              <a:rPr lang="en-US" sz="3200" b="1" spc="179">
                <a:solidFill>
                  <a:srgbClr val="1C0140"/>
                </a:solidFill>
                <a:latin typeface="Cooper BT Bold"/>
                <a:ea typeface="+mn-lt"/>
                <a:cs typeface="+mn-lt"/>
              </a:rPr>
              <a:t>, </a:t>
            </a:r>
            <a:r>
              <a:rPr lang="en-US" sz="3200" b="1" spc="179" err="1">
                <a:solidFill>
                  <a:srgbClr val="1C0140"/>
                </a:solidFill>
                <a:latin typeface="Cooper BT Bold"/>
                <a:ea typeface="+mn-lt"/>
                <a:cs typeface="+mn-lt"/>
              </a:rPr>
              <a:t>Start_Date</a:t>
            </a:r>
            <a:r>
              <a:rPr lang="en-US" sz="3200" b="1" spc="179">
                <a:solidFill>
                  <a:srgbClr val="1C0140"/>
                </a:solidFill>
                <a:latin typeface="Cooper BT Bold"/>
                <a:ea typeface="+mn-lt"/>
                <a:cs typeface="+mn-lt"/>
              </a:rPr>
              <a:t>, </a:t>
            </a:r>
            <a:r>
              <a:rPr lang="en-US" sz="3200" b="1" spc="179" err="1">
                <a:solidFill>
                  <a:srgbClr val="1C0140"/>
                </a:solidFill>
                <a:latin typeface="Cooper BT Bold"/>
                <a:ea typeface="+mn-lt"/>
                <a:cs typeface="+mn-lt"/>
              </a:rPr>
              <a:t>Time_Group</a:t>
            </a:r>
            <a:r>
              <a:rPr lang="en-US" sz="3200" b="1" spc="179">
                <a:solidFill>
                  <a:srgbClr val="1C0140"/>
                </a:solidFill>
                <a:latin typeface="Cooper BT Bold"/>
                <a:ea typeface="+mn-lt"/>
                <a:cs typeface="+mn-lt"/>
              </a:rPr>
              <a:t>, </a:t>
            </a:r>
            <a:r>
              <a:rPr lang="en-US" sz="3200" b="1" spc="179" err="1">
                <a:solidFill>
                  <a:srgbClr val="1C0140"/>
                </a:solidFill>
                <a:latin typeface="Cooper BT Bold"/>
                <a:ea typeface="+mn-lt"/>
                <a:cs typeface="+mn-lt"/>
              </a:rPr>
              <a:t>Victim_Race</a:t>
            </a:r>
            <a:r>
              <a:rPr lang="en-US" sz="3200" b="1" spc="179">
                <a:solidFill>
                  <a:srgbClr val="1C0140"/>
                </a:solidFill>
                <a:latin typeface="Cooper BT Bold"/>
                <a:ea typeface="+mn-lt"/>
                <a:cs typeface="+mn-lt"/>
              </a:rPr>
              <a:t>, </a:t>
            </a:r>
            <a:r>
              <a:rPr lang="en-US" sz="3200" b="1" spc="179" err="1">
                <a:solidFill>
                  <a:srgbClr val="1C0140"/>
                </a:solidFill>
                <a:latin typeface="Cooper BT Bold"/>
                <a:ea typeface="+mn-lt"/>
                <a:cs typeface="+mn-lt"/>
              </a:rPr>
              <a:t>Victim_Sex</a:t>
            </a:r>
            <a:r>
              <a:rPr lang="en-US" sz="3200" b="1" spc="179">
                <a:solidFill>
                  <a:srgbClr val="1C0140"/>
                </a:solidFill>
                <a:latin typeface="Cooper BT Bold"/>
                <a:ea typeface="+mn-lt"/>
                <a:cs typeface="+mn-lt"/>
              </a:rPr>
              <a:t>.</a:t>
            </a:r>
          </a:p>
          <a:p>
            <a:pPr marL="571500" indent="-571500">
              <a:buFont typeface="Arial" panose="020B0604020202020204" pitchFamily="34" charset="0"/>
              <a:buChar char="•"/>
            </a:pPr>
            <a:endParaRPr lang="en-US" sz="3200" b="1" spc="179">
              <a:solidFill>
                <a:srgbClr val="1C0140"/>
              </a:solidFill>
              <a:latin typeface="Cooper BT Bold"/>
              <a:ea typeface="+mn-lt"/>
              <a:cs typeface="+mn-lt"/>
            </a:endParaRPr>
          </a:p>
          <a:p>
            <a:pPr marL="571500" indent="-571500">
              <a:buFont typeface="Arial" panose="020B0604020202020204" pitchFamily="34" charset="0"/>
              <a:buChar char="•"/>
            </a:pPr>
            <a:r>
              <a:rPr lang="en-US" sz="3200" b="1" spc="179">
                <a:solidFill>
                  <a:srgbClr val="1C0140"/>
                </a:solidFill>
                <a:latin typeface="Cooper BT Bold"/>
                <a:ea typeface="+mn-lt"/>
                <a:cs typeface="+mn-lt"/>
              </a:rPr>
              <a:t>No additional data preparation is required for the decision tree.</a:t>
            </a:r>
          </a:p>
        </p:txBody>
      </p:sp>
      <p:grpSp>
        <p:nvGrpSpPr>
          <p:cNvPr id="23" name="Group 11">
            <a:extLst>
              <a:ext uri="{FF2B5EF4-FFF2-40B4-BE49-F238E27FC236}">
                <a16:creationId xmlns:a16="http://schemas.microsoft.com/office/drawing/2014/main" id="{43810293-6D0A-5530-6998-822AF5A78FDE}"/>
              </a:ext>
            </a:extLst>
          </p:cNvPr>
          <p:cNvGrpSpPr/>
          <p:nvPr/>
        </p:nvGrpSpPr>
        <p:grpSpPr>
          <a:xfrm>
            <a:off x="4276510" y="8121249"/>
            <a:ext cx="9734981" cy="2274102"/>
            <a:chOff x="0" y="0"/>
            <a:chExt cx="12979974" cy="3032136"/>
          </a:xfrm>
        </p:grpSpPr>
        <p:sp>
          <p:nvSpPr>
            <p:cNvPr id="18" name="Freeform 12">
              <a:extLst>
                <a:ext uri="{FF2B5EF4-FFF2-40B4-BE49-F238E27FC236}">
                  <a16:creationId xmlns:a16="http://schemas.microsoft.com/office/drawing/2014/main" id="{EE5CE826-CFCB-8C86-17D3-0DB3CE572772}"/>
                </a:ext>
              </a:extLst>
            </p:cNvPr>
            <p:cNvSpPr/>
            <p:nvPr/>
          </p:nvSpPr>
          <p:spPr>
            <a:xfrm>
              <a:off x="0" y="246679"/>
              <a:ext cx="2647021" cy="2779024"/>
            </a:xfrm>
            <a:custGeom>
              <a:avLst/>
              <a:gdLst/>
              <a:ahLst/>
              <a:cxnLst/>
              <a:rect l="l" t="t" r="r" b="b"/>
              <a:pathLst>
                <a:path w="2647021" h="2779024">
                  <a:moveTo>
                    <a:pt x="0" y="0"/>
                  </a:moveTo>
                  <a:lnTo>
                    <a:pt x="2647021" y="0"/>
                  </a:lnTo>
                  <a:lnTo>
                    <a:pt x="2647021" y="2779024"/>
                  </a:lnTo>
                  <a:lnTo>
                    <a:pt x="0" y="2779024"/>
                  </a:lnTo>
                  <a:lnTo>
                    <a:pt x="0" y="0"/>
                  </a:lnTo>
                  <a:close/>
                </a:path>
              </a:pathLst>
            </a:custGeom>
            <a:blipFill>
              <a:blip r:embed="rId3"/>
              <a:stretch>
                <a:fillRect/>
              </a:stretch>
            </a:blipFill>
          </p:spPr>
          <p:txBody>
            <a:bodyPr/>
            <a:lstStyle/>
            <a:p>
              <a:endParaRPr lang="en-CA"/>
            </a:p>
          </p:txBody>
        </p:sp>
        <p:sp>
          <p:nvSpPr>
            <p:cNvPr id="19" name="Freeform 13">
              <a:extLst>
                <a:ext uri="{FF2B5EF4-FFF2-40B4-BE49-F238E27FC236}">
                  <a16:creationId xmlns:a16="http://schemas.microsoft.com/office/drawing/2014/main" id="{A272855F-9945-B757-86E8-35FB332192E2}"/>
                </a:ext>
              </a:extLst>
            </p:cNvPr>
            <p:cNvSpPr/>
            <p:nvPr/>
          </p:nvSpPr>
          <p:spPr>
            <a:xfrm>
              <a:off x="2369114" y="0"/>
              <a:ext cx="2689094" cy="3025703"/>
            </a:xfrm>
            <a:custGeom>
              <a:avLst/>
              <a:gdLst/>
              <a:ahLst/>
              <a:cxnLst/>
              <a:rect l="l" t="t" r="r" b="b"/>
              <a:pathLst>
                <a:path w="2689094" h="3025703">
                  <a:moveTo>
                    <a:pt x="0" y="0"/>
                  </a:moveTo>
                  <a:lnTo>
                    <a:pt x="2689094" y="0"/>
                  </a:lnTo>
                  <a:lnTo>
                    <a:pt x="2689094" y="3025703"/>
                  </a:lnTo>
                  <a:lnTo>
                    <a:pt x="0" y="3025703"/>
                  </a:lnTo>
                  <a:lnTo>
                    <a:pt x="0" y="0"/>
                  </a:lnTo>
                  <a:close/>
                </a:path>
              </a:pathLst>
            </a:custGeom>
            <a:blipFill>
              <a:blip r:embed="rId4"/>
              <a:stretch>
                <a:fillRect/>
              </a:stretch>
            </a:blipFill>
          </p:spPr>
          <p:txBody>
            <a:bodyPr/>
            <a:lstStyle/>
            <a:p>
              <a:endParaRPr lang="en-CA"/>
            </a:p>
          </p:txBody>
        </p:sp>
        <p:sp>
          <p:nvSpPr>
            <p:cNvPr id="20" name="Freeform 14">
              <a:extLst>
                <a:ext uri="{FF2B5EF4-FFF2-40B4-BE49-F238E27FC236}">
                  <a16:creationId xmlns:a16="http://schemas.microsoft.com/office/drawing/2014/main" id="{61DEF3E1-0882-C947-5FFC-244D46BE9F09}"/>
                </a:ext>
              </a:extLst>
            </p:cNvPr>
            <p:cNvSpPr/>
            <p:nvPr/>
          </p:nvSpPr>
          <p:spPr>
            <a:xfrm>
              <a:off x="4813867" y="129772"/>
              <a:ext cx="3738955" cy="2902364"/>
            </a:xfrm>
            <a:custGeom>
              <a:avLst/>
              <a:gdLst/>
              <a:ahLst/>
              <a:cxnLst/>
              <a:rect l="l" t="t" r="r" b="b"/>
              <a:pathLst>
                <a:path w="3738955" h="2902364">
                  <a:moveTo>
                    <a:pt x="0" y="0"/>
                  </a:moveTo>
                  <a:lnTo>
                    <a:pt x="3738955" y="0"/>
                  </a:lnTo>
                  <a:lnTo>
                    <a:pt x="3738955" y="2902364"/>
                  </a:lnTo>
                  <a:lnTo>
                    <a:pt x="0" y="2902364"/>
                  </a:lnTo>
                  <a:lnTo>
                    <a:pt x="0" y="0"/>
                  </a:lnTo>
                  <a:close/>
                </a:path>
              </a:pathLst>
            </a:custGeom>
            <a:blipFill>
              <a:blip r:embed="rId5"/>
              <a:stretch>
                <a:fillRect/>
              </a:stretch>
            </a:blipFill>
          </p:spPr>
          <p:txBody>
            <a:bodyPr/>
            <a:lstStyle/>
            <a:p>
              <a:endParaRPr lang="en-CA"/>
            </a:p>
          </p:txBody>
        </p:sp>
        <p:sp>
          <p:nvSpPr>
            <p:cNvPr id="21" name="Freeform 15">
              <a:extLst>
                <a:ext uri="{FF2B5EF4-FFF2-40B4-BE49-F238E27FC236}">
                  <a16:creationId xmlns:a16="http://schemas.microsoft.com/office/drawing/2014/main" id="{66815194-AF2F-86B5-21DF-4EDD94337110}"/>
                </a:ext>
              </a:extLst>
            </p:cNvPr>
            <p:cNvSpPr/>
            <p:nvPr/>
          </p:nvSpPr>
          <p:spPr>
            <a:xfrm>
              <a:off x="8254255" y="129772"/>
              <a:ext cx="2222627" cy="2895931"/>
            </a:xfrm>
            <a:custGeom>
              <a:avLst/>
              <a:gdLst/>
              <a:ahLst/>
              <a:cxnLst/>
              <a:rect l="l" t="t" r="r" b="b"/>
              <a:pathLst>
                <a:path w="2222627" h="2895931">
                  <a:moveTo>
                    <a:pt x="0" y="0"/>
                  </a:moveTo>
                  <a:lnTo>
                    <a:pt x="2222627" y="0"/>
                  </a:lnTo>
                  <a:lnTo>
                    <a:pt x="2222627" y="2895931"/>
                  </a:lnTo>
                  <a:lnTo>
                    <a:pt x="0" y="2895931"/>
                  </a:lnTo>
                  <a:lnTo>
                    <a:pt x="0" y="0"/>
                  </a:lnTo>
                  <a:close/>
                </a:path>
              </a:pathLst>
            </a:custGeom>
            <a:blipFill>
              <a:blip r:embed="rId6"/>
              <a:stretch>
                <a:fillRect/>
              </a:stretch>
            </a:blipFill>
          </p:spPr>
          <p:txBody>
            <a:bodyPr/>
            <a:lstStyle/>
            <a:p>
              <a:endParaRPr lang="en-CA"/>
            </a:p>
          </p:txBody>
        </p:sp>
        <p:sp>
          <p:nvSpPr>
            <p:cNvPr id="22" name="Freeform 16">
              <a:extLst>
                <a:ext uri="{FF2B5EF4-FFF2-40B4-BE49-F238E27FC236}">
                  <a16:creationId xmlns:a16="http://schemas.microsoft.com/office/drawing/2014/main" id="{8AD19AAF-CF3D-1EB3-0BFE-EB6A77C184F7}"/>
                </a:ext>
              </a:extLst>
            </p:cNvPr>
            <p:cNvSpPr/>
            <p:nvPr/>
          </p:nvSpPr>
          <p:spPr>
            <a:xfrm>
              <a:off x="10332953" y="246679"/>
              <a:ext cx="2647021" cy="2779024"/>
            </a:xfrm>
            <a:custGeom>
              <a:avLst/>
              <a:gdLst/>
              <a:ahLst/>
              <a:cxnLst/>
              <a:rect l="l" t="t" r="r" b="b"/>
              <a:pathLst>
                <a:path w="2647021" h="2779024">
                  <a:moveTo>
                    <a:pt x="0" y="0"/>
                  </a:moveTo>
                  <a:lnTo>
                    <a:pt x="2647021" y="0"/>
                  </a:lnTo>
                  <a:lnTo>
                    <a:pt x="2647021" y="2779024"/>
                  </a:lnTo>
                  <a:lnTo>
                    <a:pt x="0" y="2779024"/>
                  </a:lnTo>
                  <a:lnTo>
                    <a:pt x="0" y="0"/>
                  </a:lnTo>
                  <a:close/>
                </a:path>
              </a:pathLst>
            </a:custGeom>
            <a:blipFill>
              <a:blip r:embed="rId3"/>
              <a:stretch>
                <a:fillRect/>
              </a:stretch>
            </a:blipFill>
          </p:spPr>
          <p:txBody>
            <a:bodyPr/>
            <a:lstStyle/>
            <a:p>
              <a:endParaRPr lang="en-CA"/>
            </a:p>
          </p:txBody>
        </p:sp>
      </p:grpSp>
    </p:spTree>
    <p:extLst>
      <p:ext uri="{BB962C8B-B14F-4D97-AF65-F5344CB8AC3E}">
        <p14:creationId xmlns:p14="http://schemas.microsoft.com/office/powerpoint/2010/main" val="1780813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424C36-5733-87DE-728D-630D5E44912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F1ABEBE-37DE-9F7E-7FA5-F9D9AA6D12B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grpSp>
        <p:nvGrpSpPr>
          <p:cNvPr id="3" name="Group 3">
            <a:extLst>
              <a:ext uri="{FF2B5EF4-FFF2-40B4-BE49-F238E27FC236}">
                <a16:creationId xmlns:a16="http://schemas.microsoft.com/office/drawing/2014/main" id="{F771E37C-67F1-AFAC-6000-D60B2876D4BF}"/>
              </a:ext>
            </a:extLst>
          </p:cNvPr>
          <p:cNvGrpSpPr/>
          <p:nvPr/>
        </p:nvGrpSpPr>
        <p:grpSpPr>
          <a:xfrm>
            <a:off x="437931" y="1058842"/>
            <a:ext cx="17412138" cy="7714966"/>
            <a:chOff x="0" y="0"/>
            <a:chExt cx="3876776" cy="1717721"/>
          </a:xfrm>
        </p:grpSpPr>
        <p:sp>
          <p:nvSpPr>
            <p:cNvPr id="4" name="Freeform 4">
              <a:extLst>
                <a:ext uri="{FF2B5EF4-FFF2-40B4-BE49-F238E27FC236}">
                  <a16:creationId xmlns:a16="http://schemas.microsoft.com/office/drawing/2014/main" id="{9EF3CD67-4164-CED0-D5E0-CE42183C6BF9}"/>
                </a:ext>
              </a:extLst>
            </p:cNvPr>
            <p:cNvSpPr/>
            <p:nvPr/>
          </p:nvSpPr>
          <p:spPr>
            <a:xfrm>
              <a:off x="0" y="0"/>
              <a:ext cx="3876776" cy="1717721"/>
            </a:xfrm>
            <a:custGeom>
              <a:avLst/>
              <a:gdLst/>
              <a:ahLst/>
              <a:cxnLst/>
              <a:rect l="l" t="t" r="r" b="b"/>
              <a:pathLst>
                <a:path w="3876776" h="1717721">
                  <a:moveTo>
                    <a:pt x="44463" y="0"/>
                  </a:moveTo>
                  <a:lnTo>
                    <a:pt x="3832313" y="0"/>
                  </a:lnTo>
                  <a:cubicBezTo>
                    <a:pt x="3844105" y="0"/>
                    <a:pt x="3855415" y="4684"/>
                    <a:pt x="3863753" y="13023"/>
                  </a:cubicBezTo>
                  <a:cubicBezTo>
                    <a:pt x="3872091" y="21361"/>
                    <a:pt x="3876776" y="32671"/>
                    <a:pt x="3876776" y="44463"/>
                  </a:cubicBezTo>
                  <a:lnTo>
                    <a:pt x="3876776" y="1673258"/>
                  </a:lnTo>
                  <a:cubicBezTo>
                    <a:pt x="3876776" y="1697814"/>
                    <a:pt x="3856869" y="1717721"/>
                    <a:pt x="3832313" y="1717721"/>
                  </a:cubicBezTo>
                  <a:lnTo>
                    <a:pt x="44463" y="1717721"/>
                  </a:lnTo>
                  <a:cubicBezTo>
                    <a:pt x="32671" y="1717721"/>
                    <a:pt x="21361" y="1713037"/>
                    <a:pt x="13023" y="1704698"/>
                  </a:cubicBezTo>
                  <a:cubicBezTo>
                    <a:pt x="4684" y="1696360"/>
                    <a:pt x="0" y="1685050"/>
                    <a:pt x="0" y="1673258"/>
                  </a:cubicBezTo>
                  <a:lnTo>
                    <a:pt x="0" y="44463"/>
                  </a:lnTo>
                  <a:cubicBezTo>
                    <a:pt x="0" y="32671"/>
                    <a:pt x="4684" y="21361"/>
                    <a:pt x="13023" y="13023"/>
                  </a:cubicBezTo>
                  <a:cubicBezTo>
                    <a:pt x="21361" y="4684"/>
                    <a:pt x="32671" y="0"/>
                    <a:pt x="44463" y="0"/>
                  </a:cubicBezTo>
                  <a:close/>
                </a:path>
              </a:pathLst>
            </a:custGeom>
            <a:solidFill>
              <a:srgbClr val="9FCDFF"/>
            </a:solidFill>
          </p:spPr>
          <p:txBody>
            <a:bodyPr/>
            <a:lstStyle/>
            <a:p>
              <a:endParaRPr lang="en-CA"/>
            </a:p>
          </p:txBody>
        </p:sp>
        <p:sp>
          <p:nvSpPr>
            <p:cNvPr id="5" name="TextBox 5">
              <a:extLst>
                <a:ext uri="{FF2B5EF4-FFF2-40B4-BE49-F238E27FC236}">
                  <a16:creationId xmlns:a16="http://schemas.microsoft.com/office/drawing/2014/main" id="{E1D653EF-F732-3798-B716-924BA3686682}"/>
                </a:ext>
              </a:extLst>
            </p:cNvPr>
            <p:cNvSpPr txBox="1"/>
            <p:nvPr/>
          </p:nvSpPr>
          <p:spPr>
            <a:xfrm>
              <a:off x="0" y="-38100"/>
              <a:ext cx="3876776" cy="1755821"/>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4B18C9F3-9F81-2A36-5B8D-FDD673483ADA}"/>
              </a:ext>
            </a:extLst>
          </p:cNvPr>
          <p:cNvGrpSpPr/>
          <p:nvPr/>
        </p:nvGrpSpPr>
        <p:grpSpPr>
          <a:xfrm>
            <a:off x="5503194" y="0"/>
            <a:ext cx="7288832" cy="2174055"/>
            <a:chOff x="0" y="0"/>
            <a:chExt cx="1622843" cy="484049"/>
          </a:xfrm>
        </p:grpSpPr>
        <p:sp>
          <p:nvSpPr>
            <p:cNvPr id="7" name="Freeform 7">
              <a:extLst>
                <a:ext uri="{FF2B5EF4-FFF2-40B4-BE49-F238E27FC236}">
                  <a16:creationId xmlns:a16="http://schemas.microsoft.com/office/drawing/2014/main" id="{4271C0FD-DC40-C1BA-4C9B-F55EAE36A64E}"/>
                </a:ext>
              </a:extLst>
            </p:cNvPr>
            <p:cNvSpPr/>
            <p:nvPr/>
          </p:nvSpPr>
          <p:spPr>
            <a:xfrm>
              <a:off x="0" y="0"/>
              <a:ext cx="1622843" cy="484049"/>
            </a:xfrm>
            <a:custGeom>
              <a:avLst/>
              <a:gdLst/>
              <a:ahLst/>
              <a:cxnLst/>
              <a:rect l="l" t="t" r="r" b="b"/>
              <a:pathLst>
                <a:path w="1622843" h="484049">
                  <a:moveTo>
                    <a:pt x="69041" y="0"/>
                  </a:moveTo>
                  <a:lnTo>
                    <a:pt x="1553802" y="0"/>
                  </a:lnTo>
                  <a:cubicBezTo>
                    <a:pt x="1572113" y="0"/>
                    <a:pt x="1589674" y="7274"/>
                    <a:pt x="1602621" y="20222"/>
                  </a:cubicBezTo>
                  <a:cubicBezTo>
                    <a:pt x="1615569" y="33169"/>
                    <a:pt x="1622843" y="50730"/>
                    <a:pt x="1622843" y="69041"/>
                  </a:cubicBezTo>
                  <a:lnTo>
                    <a:pt x="1622843" y="415008"/>
                  </a:lnTo>
                  <a:cubicBezTo>
                    <a:pt x="1622843" y="433319"/>
                    <a:pt x="1615569" y="450880"/>
                    <a:pt x="1602621" y="463827"/>
                  </a:cubicBezTo>
                  <a:cubicBezTo>
                    <a:pt x="1589674" y="476775"/>
                    <a:pt x="1572113" y="484049"/>
                    <a:pt x="1553802" y="484049"/>
                  </a:cubicBezTo>
                  <a:lnTo>
                    <a:pt x="69041" y="484049"/>
                  </a:lnTo>
                  <a:cubicBezTo>
                    <a:pt x="50730" y="484049"/>
                    <a:pt x="33169" y="476775"/>
                    <a:pt x="20222" y="463827"/>
                  </a:cubicBezTo>
                  <a:cubicBezTo>
                    <a:pt x="7274" y="450880"/>
                    <a:pt x="0" y="433319"/>
                    <a:pt x="0" y="415008"/>
                  </a:cubicBezTo>
                  <a:lnTo>
                    <a:pt x="0" y="69041"/>
                  </a:lnTo>
                  <a:cubicBezTo>
                    <a:pt x="0" y="50730"/>
                    <a:pt x="7274" y="33169"/>
                    <a:pt x="20222" y="20222"/>
                  </a:cubicBezTo>
                  <a:cubicBezTo>
                    <a:pt x="33169" y="7274"/>
                    <a:pt x="50730" y="0"/>
                    <a:pt x="69041" y="0"/>
                  </a:cubicBezTo>
                  <a:close/>
                </a:path>
              </a:pathLst>
            </a:custGeom>
            <a:solidFill>
              <a:srgbClr val="0F2F76"/>
            </a:solidFill>
          </p:spPr>
          <p:txBody>
            <a:bodyPr/>
            <a:lstStyle/>
            <a:p>
              <a:endParaRPr lang="en-CA"/>
            </a:p>
          </p:txBody>
        </p:sp>
        <p:sp>
          <p:nvSpPr>
            <p:cNvPr id="8" name="TextBox 8">
              <a:extLst>
                <a:ext uri="{FF2B5EF4-FFF2-40B4-BE49-F238E27FC236}">
                  <a16:creationId xmlns:a16="http://schemas.microsoft.com/office/drawing/2014/main" id="{C7984823-C714-5EB5-7FEC-FD2E3C256E88}"/>
                </a:ext>
              </a:extLst>
            </p:cNvPr>
            <p:cNvSpPr txBox="1"/>
            <p:nvPr/>
          </p:nvSpPr>
          <p:spPr>
            <a:xfrm>
              <a:off x="0" y="-38100"/>
              <a:ext cx="1622843" cy="522149"/>
            </a:xfrm>
            <a:prstGeom prst="rect">
              <a:avLst/>
            </a:prstGeom>
          </p:spPr>
          <p:txBody>
            <a:bodyPr lIns="50800" tIns="50800" rIns="50800" bIns="50800" rtlCol="0" anchor="ctr"/>
            <a:lstStyle/>
            <a:p>
              <a:pPr algn="ctr">
                <a:lnSpc>
                  <a:spcPts val="2659"/>
                </a:lnSpc>
              </a:pPr>
              <a:endParaRPr/>
            </a:p>
          </p:txBody>
        </p:sp>
      </p:grpSp>
      <p:sp>
        <p:nvSpPr>
          <p:cNvPr id="9" name="TextBox 9">
            <a:extLst>
              <a:ext uri="{FF2B5EF4-FFF2-40B4-BE49-F238E27FC236}">
                <a16:creationId xmlns:a16="http://schemas.microsoft.com/office/drawing/2014/main" id="{09019293-209B-1E93-5C27-E7864A3D8BFC}"/>
              </a:ext>
            </a:extLst>
          </p:cNvPr>
          <p:cNvSpPr txBox="1"/>
          <p:nvPr/>
        </p:nvSpPr>
        <p:spPr>
          <a:xfrm>
            <a:off x="166550" y="526489"/>
            <a:ext cx="17954900" cy="1098442"/>
          </a:xfrm>
          <a:prstGeom prst="rect">
            <a:avLst/>
          </a:prstGeom>
        </p:spPr>
        <p:txBody>
          <a:bodyPr lIns="0" tIns="0" rIns="0" bIns="0" rtlCol="0" anchor="t">
            <a:spAutoFit/>
          </a:bodyPr>
          <a:lstStyle/>
          <a:p>
            <a:pPr algn="ctr">
              <a:lnSpc>
                <a:spcPts val="9108"/>
              </a:lnSpc>
            </a:pPr>
            <a:r>
              <a:rPr lang="en-US" sz="6000" spc="612">
                <a:solidFill>
                  <a:srgbClr val="FFFFFF"/>
                </a:solidFill>
                <a:latin typeface="TAN St. Canard"/>
                <a:ea typeface="TAN St. Canard"/>
                <a:cs typeface="TAN St. Canard"/>
                <a:sym typeface="TAN St. Canard"/>
              </a:rPr>
              <a:t>Decision Tree</a:t>
            </a:r>
          </a:p>
        </p:txBody>
      </p:sp>
      <p:grpSp>
        <p:nvGrpSpPr>
          <p:cNvPr id="11" name="Group 11">
            <a:extLst>
              <a:ext uri="{FF2B5EF4-FFF2-40B4-BE49-F238E27FC236}">
                <a16:creationId xmlns:a16="http://schemas.microsoft.com/office/drawing/2014/main" id="{318BC1CA-5172-0E51-E58F-4DF02C429203}"/>
              </a:ext>
            </a:extLst>
          </p:cNvPr>
          <p:cNvGrpSpPr/>
          <p:nvPr/>
        </p:nvGrpSpPr>
        <p:grpSpPr>
          <a:xfrm>
            <a:off x="4616989" y="8438470"/>
            <a:ext cx="9277081" cy="2585325"/>
            <a:chOff x="0" y="0"/>
            <a:chExt cx="12369442" cy="3447100"/>
          </a:xfrm>
        </p:grpSpPr>
        <p:sp>
          <p:nvSpPr>
            <p:cNvPr id="12" name="Freeform 12">
              <a:extLst>
                <a:ext uri="{FF2B5EF4-FFF2-40B4-BE49-F238E27FC236}">
                  <a16:creationId xmlns:a16="http://schemas.microsoft.com/office/drawing/2014/main" id="{19284603-6491-9DAB-751B-7788DEDB9200}"/>
                </a:ext>
              </a:extLst>
            </p:cNvPr>
            <p:cNvSpPr/>
            <p:nvPr/>
          </p:nvSpPr>
          <p:spPr>
            <a:xfrm>
              <a:off x="0" y="0"/>
              <a:ext cx="2858844" cy="3163313"/>
            </a:xfrm>
            <a:custGeom>
              <a:avLst/>
              <a:gdLst/>
              <a:ahLst/>
              <a:cxnLst/>
              <a:rect l="l" t="t" r="r" b="b"/>
              <a:pathLst>
                <a:path w="2858844" h="3163313">
                  <a:moveTo>
                    <a:pt x="0" y="0"/>
                  </a:moveTo>
                  <a:lnTo>
                    <a:pt x="2858844" y="0"/>
                  </a:lnTo>
                  <a:lnTo>
                    <a:pt x="2858844" y="3163313"/>
                  </a:lnTo>
                  <a:lnTo>
                    <a:pt x="0" y="3163313"/>
                  </a:lnTo>
                  <a:lnTo>
                    <a:pt x="0" y="0"/>
                  </a:lnTo>
                  <a:close/>
                </a:path>
              </a:pathLst>
            </a:custGeom>
            <a:blipFill>
              <a:blip r:embed="rId3"/>
              <a:stretch>
                <a:fillRect/>
              </a:stretch>
            </a:blipFill>
          </p:spPr>
          <p:txBody>
            <a:bodyPr/>
            <a:lstStyle/>
            <a:p>
              <a:endParaRPr lang="en-CA"/>
            </a:p>
          </p:txBody>
        </p:sp>
        <p:sp>
          <p:nvSpPr>
            <p:cNvPr id="13" name="Freeform 13">
              <a:extLst>
                <a:ext uri="{FF2B5EF4-FFF2-40B4-BE49-F238E27FC236}">
                  <a16:creationId xmlns:a16="http://schemas.microsoft.com/office/drawing/2014/main" id="{C92F3E46-3B3F-52A6-D2EE-1B96E33F1FD7}"/>
                </a:ext>
              </a:extLst>
            </p:cNvPr>
            <p:cNvSpPr/>
            <p:nvPr/>
          </p:nvSpPr>
          <p:spPr>
            <a:xfrm>
              <a:off x="2581478" y="0"/>
              <a:ext cx="2486221" cy="3447100"/>
            </a:xfrm>
            <a:custGeom>
              <a:avLst/>
              <a:gdLst/>
              <a:ahLst/>
              <a:cxnLst/>
              <a:rect l="l" t="t" r="r" b="b"/>
              <a:pathLst>
                <a:path w="2486221" h="3447100">
                  <a:moveTo>
                    <a:pt x="0" y="0"/>
                  </a:moveTo>
                  <a:lnTo>
                    <a:pt x="2486221" y="0"/>
                  </a:lnTo>
                  <a:lnTo>
                    <a:pt x="2486221" y="3447100"/>
                  </a:lnTo>
                  <a:lnTo>
                    <a:pt x="0" y="3447100"/>
                  </a:lnTo>
                  <a:lnTo>
                    <a:pt x="0" y="0"/>
                  </a:lnTo>
                  <a:close/>
                </a:path>
              </a:pathLst>
            </a:custGeom>
            <a:blipFill>
              <a:blip r:embed="rId4"/>
              <a:stretch>
                <a:fillRect/>
              </a:stretch>
            </a:blipFill>
          </p:spPr>
          <p:txBody>
            <a:bodyPr/>
            <a:lstStyle/>
            <a:p>
              <a:endParaRPr lang="en-CA"/>
            </a:p>
          </p:txBody>
        </p:sp>
        <p:sp>
          <p:nvSpPr>
            <p:cNvPr id="14" name="Freeform 14">
              <a:extLst>
                <a:ext uri="{FF2B5EF4-FFF2-40B4-BE49-F238E27FC236}">
                  <a16:creationId xmlns:a16="http://schemas.microsoft.com/office/drawing/2014/main" id="{B43D63BA-6F38-A2BB-54FF-D8B622588115}"/>
                </a:ext>
              </a:extLst>
            </p:cNvPr>
            <p:cNvSpPr/>
            <p:nvPr/>
          </p:nvSpPr>
          <p:spPr>
            <a:xfrm flipH="1">
              <a:off x="4102982" y="11575"/>
              <a:ext cx="3038693" cy="3169432"/>
            </a:xfrm>
            <a:custGeom>
              <a:avLst/>
              <a:gdLst/>
              <a:ahLst/>
              <a:cxnLst/>
              <a:rect l="l" t="t" r="r" b="b"/>
              <a:pathLst>
                <a:path w="3038693" h="3169432">
                  <a:moveTo>
                    <a:pt x="3038693" y="0"/>
                  </a:moveTo>
                  <a:lnTo>
                    <a:pt x="0" y="0"/>
                  </a:lnTo>
                  <a:lnTo>
                    <a:pt x="0" y="3169432"/>
                  </a:lnTo>
                  <a:lnTo>
                    <a:pt x="3038693" y="3169432"/>
                  </a:lnTo>
                  <a:lnTo>
                    <a:pt x="3038693" y="0"/>
                  </a:lnTo>
                  <a:close/>
                </a:path>
              </a:pathLst>
            </a:custGeom>
            <a:blipFill>
              <a:blip r:embed="rId5"/>
              <a:stretch>
                <a:fillRect/>
              </a:stretch>
            </a:blipFill>
          </p:spPr>
          <p:txBody>
            <a:bodyPr/>
            <a:lstStyle/>
            <a:p>
              <a:endParaRPr lang="en-CA"/>
            </a:p>
          </p:txBody>
        </p:sp>
        <p:sp>
          <p:nvSpPr>
            <p:cNvPr id="15" name="Freeform 15">
              <a:extLst>
                <a:ext uri="{FF2B5EF4-FFF2-40B4-BE49-F238E27FC236}">
                  <a16:creationId xmlns:a16="http://schemas.microsoft.com/office/drawing/2014/main" id="{E55F0DEB-5C30-CEA0-5297-73C0A1EA4E45}"/>
                </a:ext>
              </a:extLst>
            </p:cNvPr>
            <p:cNvSpPr/>
            <p:nvPr/>
          </p:nvSpPr>
          <p:spPr>
            <a:xfrm>
              <a:off x="6459249" y="66573"/>
              <a:ext cx="2693061" cy="3030167"/>
            </a:xfrm>
            <a:custGeom>
              <a:avLst/>
              <a:gdLst/>
              <a:ahLst/>
              <a:cxnLst/>
              <a:rect l="l" t="t" r="r" b="b"/>
              <a:pathLst>
                <a:path w="2693061" h="3030167">
                  <a:moveTo>
                    <a:pt x="0" y="0"/>
                  </a:moveTo>
                  <a:lnTo>
                    <a:pt x="2693061" y="0"/>
                  </a:lnTo>
                  <a:lnTo>
                    <a:pt x="2693061" y="3030167"/>
                  </a:lnTo>
                  <a:lnTo>
                    <a:pt x="0" y="3030167"/>
                  </a:lnTo>
                  <a:lnTo>
                    <a:pt x="0" y="0"/>
                  </a:lnTo>
                  <a:close/>
                </a:path>
              </a:pathLst>
            </a:custGeom>
            <a:blipFill>
              <a:blip r:embed="rId6"/>
              <a:stretch>
                <a:fillRect/>
              </a:stretch>
            </a:blipFill>
          </p:spPr>
          <p:txBody>
            <a:bodyPr/>
            <a:lstStyle/>
            <a:p>
              <a:endParaRPr lang="en-CA"/>
            </a:p>
          </p:txBody>
        </p:sp>
        <p:sp>
          <p:nvSpPr>
            <p:cNvPr id="16" name="Freeform 16">
              <a:extLst>
                <a:ext uri="{FF2B5EF4-FFF2-40B4-BE49-F238E27FC236}">
                  <a16:creationId xmlns:a16="http://schemas.microsoft.com/office/drawing/2014/main" id="{B54A02E1-1F58-043B-53D0-3F6E6EA1981A}"/>
                </a:ext>
              </a:extLst>
            </p:cNvPr>
            <p:cNvSpPr/>
            <p:nvPr/>
          </p:nvSpPr>
          <p:spPr>
            <a:xfrm>
              <a:off x="8932121" y="11575"/>
              <a:ext cx="3437321" cy="2517837"/>
            </a:xfrm>
            <a:custGeom>
              <a:avLst/>
              <a:gdLst/>
              <a:ahLst/>
              <a:cxnLst/>
              <a:rect l="l" t="t" r="r" b="b"/>
              <a:pathLst>
                <a:path w="3437321" h="2517837">
                  <a:moveTo>
                    <a:pt x="0" y="0"/>
                  </a:moveTo>
                  <a:lnTo>
                    <a:pt x="3437321" y="0"/>
                  </a:lnTo>
                  <a:lnTo>
                    <a:pt x="3437321" y="2517837"/>
                  </a:lnTo>
                  <a:lnTo>
                    <a:pt x="0" y="2517837"/>
                  </a:lnTo>
                  <a:lnTo>
                    <a:pt x="0" y="0"/>
                  </a:lnTo>
                  <a:close/>
                </a:path>
              </a:pathLst>
            </a:custGeom>
            <a:blipFill>
              <a:blip r:embed="rId7"/>
              <a:stretch>
                <a:fillRect/>
              </a:stretch>
            </a:blipFill>
          </p:spPr>
          <p:txBody>
            <a:bodyPr/>
            <a:lstStyle/>
            <a:p>
              <a:endParaRPr lang="en-CA"/>
            </a:p>
          </p:txBody>
        </p:sp>
      </p:grpSp>
      <p:sp>
        <p:nvSpPr>
          <p:cNvPr id="17" name="TextBox 16">
            <a:extLst>
              <a:ext uri="{FF2B5EF4-FFF2-40B4-BE49-F238E27FC236}">
                <a16:creationId xmlns:a16="http://schemas.microsoft.com/office/drawing/2014/main" id="{6BB1EE1F-B2F5-571E-C9D2-B25D3FC1D849}"/>
              </a:ext>
            </a:extLst>
          </p:cNvPr>
          <p:cNvSpPr txBox="1"/>
          <p:nvPr/>
        </p:nvSpPr>
        <p:spPr>
          <a:xfrm>
            <a:off x="1228299" y="2742893"/>
            <a:ext cx="15203606" cy="707886"/>
          </a:xfrm>
          <a:prstGeom prst="rect">
            <a:avLst/>
          </a:prstGeom>
          <a:noFill/>
        </p:spPr>
        <p:txBody>
          <a:bodyPr wrap="square" lIns="91440" tIns="45720" rIns="91440" bIns="45720" rtlCol="0" anchor="t">
            <a:spAutoFit/>
          </a:bodyPr>
          <a:lstStyle/>
          <a:p>
            <a:pPr algn="ctr"/>
            <a:r>
              <a:rPr lang="en-US" sz="4000" b="1" spc="179">
                <a:solidFill>
                  <a:srgbClr val="1C0140"/>
                </a:solidFill>
                <a:latin typeface="Cooper BT Bold"/>
                <a:ea typeface="+mn-lt"/>
                <a:cs typeface="+mn-lt"/>
              </a:rPr>
              <a:t>Modeling</a:t>
            </a:r>
          </a:p>
        </p:txBody>
      </p:sp>
      <p:pic>
        <p:nvPicPr>
          <p:cNvPr id="21" name="Picture 20" descr="A screenshot of a computer&#10;&#10;Description automatically generated">
            <a:extLst>
              <a:ext uri="{FF2B5EF4-FFF2-40B4-BE49-F238E27FC236}">
                <a16:creationId xmlns:a16="http://schemas.microsoft.com/office/drawing/2014/main" id="{6CBBC059-AF2A-5E48-45B6-B4AC7DB7CF3D}"/>
              </a:ext>
            </a:extLst>
          </p:cNvPr>
          <p:cNvPicPr>
            <a:picLocks noChangeAspect="1"/>
          </p:cNvPicPr>
          <p:nvPr/>
        </p:nvPicPr>
        <p:blipFill>
          <a:blip r:embed="rId8"/>
          <a:stretch>
            <a:fillRect/>
          </a:stretch>
        </p:blipFill>
        <p:spPr>
          <a:xfrm>
            <a:off x="611188" y="4206875"/>
            <a:ext cx="16430625" cy="3032125"/>
          </a:xfrm>
          <a:prstGeom prst="rect">
            <a:avLst/>
          </a:prstGeom>
        </p:spPr>
      </p:pic>
    </p:spTree>
    <p:extLst>
      <p:ext uri="{BB962C8B-B14F-4D97-AF65-F5344CB8AC3E}">
        <p14:creationId xmlns:p14="http://schemas.microsoft.com/office/powerpoint/2010/main" val="4151166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grpSp>
        <p:nvGrpSpPr>
          <p:cNvPr id="3" name="Group 3"/>
          <p:cNvGrpSpPr/>
          <p:nvPr/>
        </p:nvGrpSpPr>
        <p:grpSpPr>
          <a:xfrm>
            <a:off x="367702" y="544062"/>
            <a:ext cx="17832995" cy="8714238"/>
            <a:chOff x="0" y="0"/>
            <a:chExt cx="23777326" cy="11618984"/>
          </a:xfrm>
        </p:grpSpPr>
        <p:grpSp>
          <p:nvGrpSpPr>
            <p:cNvPr id="4" name="Group 4"/>
            <p:cNvGrpSpPr/>
            <p:nvPr/>
          </p:nvGrpSpPr>
          <p:grpSpPr>
            <a:xfrm>
              <a:off x="359385" y="1402204"/>
              <a:ext cx="23058556" cy="10216780"/>
              <a:chOff x="0" y="0"/>
              <a:chExt cx="3876776" cy="1717721"/>
            </a:xfrm>
          </p:grpSpPr>
          <p:sp>
            <p:nvSpPr>
              <p:cNvPr id="5" name="Freeform 5"/>
              <p:cNvSpPr/>
              <p:nvPr/>
            </p:nvSpPr>
            <p:spPr>
              <a:xfrm>
                <a:off x="0" y="0"/>
                <a:ext cx="3876776" cy="1717721"/>
              </a:xfrm>
              <a:custGeom>
                <a:avLst/>
                <a:gdLst/>
                <a:ahLst/>
                <a:cxnLst/>
                <a:rect l="l" t="t" r="r" b="b"/>
                <a:pathLst>
                  <a:path w="3876776" h="1717721">
                    <a:moveTo>
                      <a:pt x="52596" y="0"/>
                    </a:moveTo>
                    <a:lnTo>
                      <a:pt x="3824180" y="0"/>
                    </a:lnTo>
                    <a:cubicBezTo>
                      <a:pt x="3853228" y="0"/>
                      <a:pt x="3876776" y="23548"/>
                      <a:pt x="3876776" y="52596"/>
                    </a:cubicBezTo>
                    <a:lnTo>
                      <a:pt x="3876776" y="1665125"/>
                    </a:lnTo>
                    <a:cubicBezTo>
                      <a:pt x="3876776" y="1694173"/>
                      <a:pt x="3853228" y="1717721"/>
                      <a:pt x="3824180" y="1717721"/>
                    </a:cubicBezTo>
                    <a:lnTo>
                      <a:pt x="52596" y="1717721"/>
                    </a:lnTo>
                    <a:cubicBezTo>
                      <a:pt x="38647" y="1717721"/>
                      <a:pt x="25269" y="1712180"/>
                      <a:pt x="15405" y="1702316"/>
                    </a:cubicBezTo>
                    <a:cubicBezTo>
                      <a:pt x="5541" y="1692452"/>
                      <a:pt x="0" y="1679074"/>
                      <a:pt x="0" y="1665125"/>
                    </a:cubicBezTo>
                    <a:lnTo>
                      <a:pt x="0" y="52596"/>
                    </a:lnTo>
                    <a:cubicBezTo>
                      <a:pt x="0" y="23548"/>
                      <a:pt x="23548" y="0"/>
                      <a:pt x="52596" y="0"/>
                    </a:cubicBezTo>
                    <a:close/>
                  </a:path>
                </a:pathLst>
              </a:custGeom>
              <a:solidFill>
                <a:srgbClr val="9FCDFF"/>
              </a:solidFill>
            </p:spPr>
            <p:txBody>
              <a:bodyPr/>
              <a:lstStyle/>
              <a:p>
                <a:endParaRPr lang="en-CA"/>
              </a:p>
            </p:txBody>
          </p:sp>
          <p:sp>
            <p:nvSpPr>
              <p:cNvPr id="6" name="TextBox 6"/>
              <p:cNvSpPr txBox="1"/>
              <p:nvPr/>
            </p:nvSpPr>
            <p:spPr>
              <a:xfrm>
                <a:off x="0" y="-38100"/>
                <a:ext cx="3876776" cy="1755821"/>
              </a:xfrm>
              <a:prstGeom prst="rect">
                <a:avLst/>
              </a:prstGeom>
            </p:spPr>
            <p:txBody>
              <a:bodyPr lIns="50800" tIns="50800" rIns="50800" bIns="50800" rtlCol="0" anchor="ctr"/>
              <a:lstStyle/>
              <a:p>
                <a:pPr algn="ctr">
                  <a:lnSpc>
                    <a:spcPts val="2660"/>
                  </a:lnSpc>
                  <a:spcBef>
                    <a:spcPct val="0"/>
                  </a:spcBef>
                </a:pPr>
                <a:endParaRPr/>
              </a:p>
            </p:txBody>
          </p:sp>
        </p:grpSp>
        <p:grpSp>
          <p:nvGrpSpPr>
            <p:cNvPr id="7" name="Group 7"/>
            <p:cNvGrpSpPr/>
            <p:nvPr/>
          </p:nvGrpSpPr>
          <p:grpSpPr>
            <a:xfrm>
              <a:off x="5525498" y="0"/>
              <a:ext cx="12726330" cy="2879059"/>
              <a:chOff x="0" y="0"/>
              <a:chExt cx="2139645" cy="484049"/>
            </a:xfrm>
          </p:grpSpPr>
          <p:sp>
            <p:nvSpPr>
              <p:cNvPr id="8" name="Freeform 8"/>
              <p:cNvSpPr/>
              <p:nvPr/>
            </p:nvSpPr>
            <p:spPr>
              <a:xfrm>
                <a:off x="0" y="0"/>
                <a:ext cx="2139645" cy="484049"/>
              </a:xfrm>
              <a:custGeom>
                <a:avLst/>
                <a:gdLst/>
                <a:ahLst/>
                <a:cxnLst/>
                <a:rect l="l" t="t" r="r" b="b"/>
                <a:pathLst>
                  <a:path w="2139645" h="484049">
                    <a:moveTo>
                      <a:pt x="61943" y="0"/>
                    </a:moveTo>
                    <a:lnTo>
                      <a:pt x="2077702" y="0"/>
                    </a:lnTo>
                    <a:cubicBezTo>
                      <a:pt x="2111912" y="0"/>
                      <a:pt x="2139645" y="27733"/>
                      <a:pt x="2139645" y="61943"/>
                    </a:cubicBezTo>
                    <a:lnTo>
                      <a:pt x="2139645" y="422106"/>
                    </a:lnTo>
                    <a:cubicBezTo>
                      <a:pt x="2139645" y="456316"/>
                      <a:pt x="2111912" y="484049"/>
                      <a:pt x="2077702" y="484049"/>
                    </a:cubicBezTo>
                    <a:lnTo>
                      <a:pt x="61943" y="484049"/>
                    </a:lnTo>
                    <a:cubicBezTo>
                      <a:pt x="27733" y="484049"/>
                      <a:pt x="0" y="456316"/>
                      <a:pt x="0" y="422106"/>
                    </a:cubicBezTo>
                    <a:lnTo>
                      <a:pt x="0" y="61943"/>
                    </a:lnTo>
                    <a:cubicBezTo>
                      <a:pt x="0" y="27733"/>
                      <a:pt x="27733" y="0"/>
                      <a:pt x="61943" y="0"/>
                    </a:cubicBezTo>
                    <a:close/>
                  </a:path>
                </a:pathLst>
              </a:custGeom>
              <a:solidFill>
                <a:srgbClr val="0F2F76"/>
              </a:solidFill>
            </p:spPr>
            <p:txBody>
              <a:bodyPr/>
              <a:lstStyle/>
              <a:p>
                <a:endParaRPr lang="en-CA"/>
              </a:p>
            </p:txBody>
          </p:sp>
          <p:sp>
            <p:nvSpPr>
              <p:cNvPr id="9" name="TextBox 9"/>
              <p:cNvSpPr txBox="1"/>
              <p:nvPr/>
            </p:nvSpPr>
            <p:spPr>
              <a:xfrm>
                <a:off x="0" y="-38100"/>
                <a:ext cx="2139645" cy="522149"/>
              </a:xfrm>
              <a:prstGeom prst="rect">
                <a:avLst/>
              </a:prstGeom>
            </p:spPr>
            <p:txBody>
              <a:bodyPr lIns="50800" tIns="50800" rIns="50800" bIns="50800" rtlCol="0" anchor="ctr"/>
              <a:lstStyle/>
              <a:p>
                <a:pPr algn="ctr">
                  <a:lnSpc>
                    <a:spcPts val="2660"/>
                  </a:lnSpc>
                </a:pPr>
                <a:endParaRPr/>
              </a:p>
            </p:txBody>
          </p:sp>
        </p:grpSp>
        <p:sp>
          <p:nvSpPr>
            <p:cNvPr id="10" name="TextBox 10"/>
            <p:cNvSpPr txBox="1"/>
            <p:nvPr/>
          </p:nvSpPr>
          <p:spPr>
            <a:xfrm>
              <a:off x="1307440" y="3489874"/>
              <a:ext cx="21162445" cy="5990014"/>
            </a:xfrm>
            <a:prstGeom prst="rect">
              <a:avLst/>
            </a:prstGeom>
          </p:spPr>
          <p:txBody>
            <a:bodyPr lIns="0" tIns="0" rIns="0" bIns="0" rtlCol="0" anchor="t">
              <a:spAutoFit/>
            </a:bodyPr>
            <a:lstStyle/>
            <a:p>
              <a:pPr marL="5326824" lvl="7" indent="-665853" algn="l">
                <a:lnSpc>
                  <a:spcPts val="3877"/>
                </a:lnSpc>
                <a:buAutoNum type="arabicPeriod"/>
              </a:pPr>
              <a:r>
                <a:rPr lang="en-US" sz="3524" b="1" spc="211">
                  <a:solidFill>
                    <a:srgbClr val="1C0140"/>
                  </a:solidFill>
                  <a:latin typeface="Cooper BT Bold"/>
                  <a:ea typeface="Cooper BT Bold"/>
                  <a:cs typeface="Cooper BT Bold"/>
                  <a:sym typeface="Cooper BT Bold"/>
                </a:rPr>
                <a:t> Introduction​</a:t>
              </a:r>
            </a:p>
            <a:p>
              <a:pPr marL="5326824" lvl="7" indent="-665853" algn="l">
                <a:lnSpc>
                  <a:spcPts val="3877"/>
                </a:lnSpc>
                <a:buAutoNum type="arabicPeriod"/>
              </a:pPr>
              <a:r>
                <a:rPr lang="en-US" sz="3524" b="1" spc="211">
                  <a:solidFill>
                    <a:srgbClr val="1C0140"/>
                  </a:solidFill>
                  <a:latin typeface="Cooper BT Bold"/>
                  <a:ea typeface="Cooper BT Bold"/>
                  <a:cs typeface="Cooper BT Bold"/>
                  <a:sym typeface="Cooper BT Bold"/>
                </a:rPr>
                <a:t> Business Understanding​</a:t>
              </a:r>
            </a:p>
            <a:p>
              <a:pPr marL="5326824" lvl="7" indent="-665853" algn="l">
                <a:lnSpc>
                  <a:spcPts val="3877"/>
                </a:lnSpc>
                <a:buAutoNum type="arabicPeriod"/>
              </a:pPr>
              <a:r>
                <a:rPr lang="en-US" sz="3524" b="1" spc="211">
                  <a:solidFill>
                    <a:srgbClr val="1C0140"/>
                  </a:solidFill>
                  <a:latin typeface="Cooper BT Bold"/>
                  <a:ea typeface="Cooper BT Bold"/>
                  <a:cs typeface="Cooper BT Bold"/>
                  <a:sym typeface="Cooper BT Bold"/>
                </a:rPr>
                <a:t> Data Understanding​</a:t>
              </a:r>
            </a:p>
            <a:p>
              <a:pPr marL="5326824" lvl="7" indent="-665853" algn="l">
                <a:lnSpc>
                  <a:spcPts val="3877"/>
                </a:lnSpc>
                <a:buAutoNum type="arabicPeriod"/>
              </a:pPr>
              <a:r>
                <a:rPr lang="en-US" sz="3524" b="1" spc="211">
                  <a:solidFill>
                    <a:srgbClr val="1C0140"/>
                  </a:solidFill>
                  <a:latin typeface="Cooper BT Bold"/>
                  <a:ea typeface="Cooper BT Bold"/>
                  <a:cs typeface="Cooper BT Bold"/>
                  <a:sym typeface="Cooper BT Bold"/>
                </a:rPr>
                <a:t> Data Preparation ​</a:t>
              </a:r>
            </a:p>
            <a:p>
              <a:pPr marL="5326824" lvl="7" indent="-665853" algn="l">
                <a:lnSpc>
                  <a:spcPts val="3877"/>
                </a:lnSpc>
                <a:buAutoNum type="arabicPeriod"/>
              </a:pPr>
              <a:r>
                <a:rPr lang="en-US" sz="3524" b="1" spc="211">
                  <a:solidFill>
                    <a:srgbClr val="1C0140"/>
                  </a:solidFill>
                  <a:latin typeface="Cooper BT Bold"/>
                  <a:ea typeface="Cooper BT Bold"/>
                  <a:cs typeface="Cooper BT Bold"/>
                  <a:sym typeface="Cooper BT Bold"/>
                </a:rPr>
                <a:t> Modeling​</a:t>
              </a:r>
            </a:p>
            <a:p>
              <a:pPr marL="5326824" lvl="7" indent="-665853" algn="l">
                <a:lnSpc>
                  <a:spcPts val="3877"/>
                </a:lnSpc>
                <a:buAutoNum type="arabicPeriod"/>
              </a:pPr>
              <a:r>
                <a:rPr lang="en-US" sz="3524" b="1" spc="211">
                  <a:solidFill>
                    <a:srgbClr val="1C0140"/>
                  </a:solidFill>
                  <a:latin typeface="Cooper BT Bold"/>
                  <a:ea typeface="Cooper BT Bold"/>
                  <a:cs typeface="Cooper BT Bold"/>
                  <a:sym typeface="Cooper BT Bold"/>
                </a:rPr>
                <a:t> Discussion of Results​</a:t>
              </a:r>
            </a:p>
            <a:p>
              <a:pPr marL="5326824" lvl="7" indent="-665853" algn="l">
                <a:lnSpc>
                  <a:spcPts val="3877"/>
                </a:lnSpc>
                <a:buAutoNum type="arabicPeriod"/>
              </a:pPr>
              <a:r>
                <a:rPr lang="en-US" sz="3524" b="1" spc="211">
                  <a:solidFill>
                    <a:srgbClr val="1C0140"/>
                  </a:solidFill>
                  <a:latin typeface="Cooper BT Bold"/>
                  <a:ea typeface="Cooper BT Bold"/>
                  <a:cs typeface="Cooper BT Bold"/>
                  <a:sym typeface="Cooper BT Bold"/>
                </a:rPr>
                <a:t> Conclusion​</a:t>
              </a:r>
            </a:p>
            <a:p>
              <a:pPr algn="l">
                <a:lnSpc>
                  <a:spcPts val="3877"/>
                </a:lnSpc>
              </a:pPr>
              <a:r>
                <a:rPr lang="en-US" sz="3524" b="1" spc="211">
                  <a:solidFill>
                    <a:srgbClr val="1C0140"/>
                  </a:solidFill>
                  <a:latin typeface="Cooper BT Bold"/>
                  <a:ea typeface="Cooper BT Bold"/>
                  <a:cs typeface="Cooper BT Bold"/>
                  <a:sym typeface="Cooper BT Bold"/>
                </a:rPr>
                <a:t>​</a:t>
              </a:r>
            </a:p>
            <a:p>
              <a:pPr algn="ctr">
                <a:lnSpc>
                  <a:spcPts val="3877"/>
                </a:lnSpc>
                <a:spcBef>
                  <a:spcPct val="0"/>
                </a:spcBef>
              </a:pPr>
              <a:endParaRPr lang="en-US" sz="3524" b="1" spc="211">
                <a:solidFill>
                  <a:srgbClr val="1C0140"/>
                </a:solidFill>
                <a:latin typeface="Cooper BT Bold"/>
                <a:ea typeface="Cooper BT Bold"/>
                <a:cs typeface="Cooper BT Bold"/>
                <a:sym typeface="Cooper BT Bold"/>
              </a:endParaRPr>
            </a:p>
          </p:txBody>
        </p:sp>
        <p:sp>
          <p:nvSpPr>
            <p:cNvPr id="11" name="TextBox 11"/>
            <p:cNvSpPr txBox="1"/>
            <p:nvPr/>
          </p:nvSpPr>
          <p:spPr>
            <a:xfrm>
              <a:off x="0" y="685123"/>
              <a:ext cx="23777326" cy="1585013"/>
            </a:xfrm>
            <a:prstGeom prst="rect">
              <a:avLst/>
            </a:prstGeom>
          </p:spPr>
          <p:txBody>
            <a:bodyPr lIns="0" tIns="0" rIns="0" bIns="0" rtlCol="0" anchor="t">
              <a:spAutoFit/>
            </a:bodyPr>
            <a:lstStyle/>
            <a:p>
              <a:pPr algn="ctr">
                <a:lnSpc>
                  <a:spcPts val="9046"/>
                </a:lnSpc>
              </a:pPr>
              <a:r>
                <a:rPr lang="en-US" sz="8224" spc="608">
                  <a:solidFill>
                    <a:srgbClr val="FFFFFF"/>
                  </a:solidFill>
                  <a:latin typeface="TAN St. Canard"/>
                  <a:ea typeface="TAN St. Canard"/>
                  <a:cs typeface="TAN St. Canard"/>
                  <a:sym typeface="TAN St. Canard"/>
                </a:rPr>
                <a:t>Agenda​</a:t>
              </a:r>
            </a:p>
          </p:txBody>
        </p:sp>
      </p:grpSp>
      <p:grpSp>
        <p:nvGrpSpPr>
          <p:cNvPr id="12" name="Group 12"/>
          <p:cNvGrpSpPr/>
          <p:nvPr/>
        </p:nvGrpSpPr>
        <p:grpSpPr>
          <a:xfrm>
            <a:off x="3310499" y="6503814"/>
            <a:ext cx="12588118" cy="4734538"/>
            <a:chOff x="0" y="0"/>
            <a:chExt cx="16784158" cy="6312717"/>
          </a:xfrm>
        </p:grpSpPr>
        <p:sp>
          <p:nvSpPr>
            <p:cNvPr id="13" name="Freeform 13"/>
            <p:cNvSpPr/>
            <p:nvPr/>
          </p:nvSpPr>
          <p:spPr>
            <a:xfrm flipH="1">
              <a:off x="13399771" y="1907648"/>
              <a:ext cx="3384387" cy="3530000"/>
            </a:xfrm>
            <a:custGeom>
              <a:avLst/>
              <a:gdLst/>
              <a:ahLst/>
              <a:cxnLst/>
              <a:rect l="l" t="t" r="r" b="b"/>
              <a:pathLst>
                <a:path w="3384387" h="3530000">
                  <a:moveTo>
                    <a:pt x="3384387" y="0"/>
                  </a:moveTo>
                  <a:lnTo>
                    <a:pt x="0" y="0"/>
                  </a:lnTo>
                  <a:lnTo>
                    <a:pt x="0" y="3530000"/>
                  </a:lnTo>
                  <a:lnTo>
                    <a:pt x="3384387" y="3530000"/>
                  </a:lnTo>
                  <a:lnTo>
                    <a:pt x="3384387" y="0"/>
                  </a:lnTo>
                  <a:close/>
                </a:path>
              </a:pathLst>
            </a:custGeom>
            <a:blipFill>
              <a:blip r:embed="rId3"/>
              <a:stretch>
                <a:fillRect/>
              </a:stretch>
            </a:blipFill>
          </p:spPr>
          <p:txBody>
            <a:bodyPr/>
            <a:lstStyle/>
            <a:p>
              <a:endParaRPr lang="en-CA"/>
            </a:p>
          </p:txBody>
        </p:sp>
        <p:sp>
          <p:nvSpPr>
            <p:cNvPr id="14" name="Freeform 14"/>
            <p:cNvSpPr/>
            <p:nvPr/>
          </p:nvSpPr>
          <p:spPr>
            <a:xfrm rot="863568">
              <a:off x="6577430" y="1821028"/>
              <a:ext cx="3286468" cy="3636479"/>
            </a:xfrm>
            <a:custGeom>
              <a:avLst/>
              <a:gdLst/>
              <a:ahLst/>
              <a:cxnLst/>
              <a:rect l="l" t="t" r="r" b="b"/>
              <a:pathLst>
                <a:path w="3286468" h="3636479">
                  <a:moveTo>
                    <a:pt x="0" y="0"/>
                  </a:moveTo>
                  <a:lnTo>
                    <a:pt x="3286468" y="0"/>
                  </a:lnTo>
                  <a:lnTo>
                    <a:pt x="3286468" y="3636479"/>
                  </a:lnTo>
                  <a:lnTo>
                    <a:pt x="0" y="3636479"/>
                  </a:lnTo>
                  <a:lnTo>
                    <a:pt x="0" y="0"/>
                  </a:lnTo>
                  <a:close/>
                </a:path>
              </a:pathLst>
            </a:custGeom>
            <a:blipFill>
              <a:blip r:embed="rId4"/>
              <a:stretch>
                <a:fillRect/>
              </a:stretch>
            </a:blipFill>
          </p:spPr>
          <p:txBody>
            <a:bodyPr/>
            <a:lstStyle/>
            <a:p>
              <a:endParaRPr lang="en-CA"/>
            </a:p>
          </p:txBody>
        </p:sp>
        <p:sp>
          <p:nvSpPr>
            <p:cNvPr id="15" name="Freeform 15"/>
            <p:cNvSpPr/>
            <p:nvPr/>
          </p:nvSpPr>
          <p:spPr>
            <a:xfrm>
              <a:off x="3911003" y="2350002"/>
              <a:ext cx="2858108" cy="3962715"/>
            </a:xfrm>
            <a:custGeom>
              <a:avLst/>
              <a:gdLst/>
              <a:ahLst/>
              <a:cxnLst/>
              <a:rect l="l" t="t" r="r" b="b"/>
              <a:pathLst>
                <a:path w="2858108" h="3962715">
                  <a:moveTo>
                    <a:pt x="0" y="0"/>
                  </a:moveTo>
                  <a:lnTo>
                    <a:pt x="2858108" y="0"/>
                  </a:lnTo>
                  <a:lnTo>
                    <a:pt x="2858108" y="3962715"/>
                  </a:lnTo>
                  <a:lnTo>
                    <a:pt x="0" y="3962715"/>
                  </a:lnTo>
                  <a:lnTo>
                    <a:pt x="0" y="0"/>
                  </a:lnTo>
                  <a:close/>
                </a:path>
              </a:pathLst>
            </a:custGeom>
            <a:blipFill>
              <a:blip r:embed="rId5"/>
              <a:stretch>
                <a:fillRect/>
              </a:stretch>
            </a:blipFill>
          </p:spPr>
          <p:txBody>
            <a:bodyPr/>
            <a:lstStyle/>
            <a:p>
              <a:endParaRPr lang="en-CA"/>
            </a:p>
          </p:txBody>
        </p:sp>
        <p:sp>
          <p:nvSpPr>
            <p:cNvPr id="16" name="Freeform 16"/>
            <p:cNvSpPr/>
            <p:nvPr/>
          </p:nvSpPr>
          <p:spPr>
            <a:xfrm>
              <a:off x="8368808" y="2426533"/>
              <a:ext cx="3095887" cy="3483417"/>
            </a:xfrm>
            <a:custGeom>
              <a:avLst/>
              <a:gdLst/>
              <a:ahLst/>
              <a:cxnLst/>
              <a:rect l="l" t="t" r="r" b="b"/>
              <a:pathLst>
                <a:path w="3095887" h="3483417">
                  <a:moveTo>
                    <a:pt x="0" y="0"/>
                  </a:moveTo>
                  <a:lnTo>
                    <a:pt x="3095887" y="0"/>
                  </a:lnTo>
                  <a:lnTo>
                    <a:pt x="3095887" y="3483417"/>
                  </a:lnTo>
                  <a:lnTo>
                    <a:pt x="0" y="3483417"/>
                  </a:lnTo>
                  <a:lnTo>
                    <a:pt x="0" y="0"/>
                  </a:lnTo>
                  <a:close/>
                </a:path>
              </a:pathLst>
            </a:custGeom>
            <a:blipFill>
              <a:blip r:embed="rId6"/>
              <a:stretch>
                <a:fillRect/>
              </a:stretch>
            </a:blipFill>
          </p:spPr>
          <p:txBody>
            <a:bodyPr/>
            <a:lstStyle/>
            <a:p>
              <a:endParaRPr lang="en-CA"/>
            </a:p>
          </p:txBody>
        </p:sp>
        <p:sp>
          <p:nvSpPr>
            <p:cNvPr id="17" name="Freeform 17"/>
            <p:cNvSpPr/>
            <p:nvPr/>
          </p:nvSpPr>
          <p:spPr>
            <a:xfrm>
              <a:off x="675830" y="0"/>
              <a:ext cx="2952907" cy="2163005"/>
            </a:xfrm>
            <a:custGeom>
              <a:avLst/>
              <a:gdLst/>
              <a:ahLst/>
              <a:cxnLst/>
              <a:rect l="l" t="t" r="r" b="b"/>
              <a:pathLst>
                <a:path w="2952907" h="2163005">
                  <a:moveTo>
                    <a:pt x="0" y="0"/>
                  </a:moveTo>
                  <a:lnTo>
                    <a:pt x="2952907" y="0"/>
                  </a:lnTo>
                  <a:lnTo>
                    <a:pt x="2952907" y="2163005"/>
                  </a:lnTo>
                  <a:lnTo>
                    <a:pt x="0" y="2163005"/>
                  </a:lnTo>
                  <a:lnTo>
                    <a:pt x="0" y="0"/>
                  </a:lnTo>
                  <a:close/>
                </a:path>
              </a:pathLst>
            </a:custGeom>
            <a:blipFill>
              <a:blip r:embed="rId7"/>
              <a:stretch>
                <a:fillRect/>
              </a:stretch>
            </a:blipFill>
          </p:spPr>
          <p:txBody>
            <a:bodyPr/>
            <a:lstStyle/>
            <a:p>
              <a:endParaRPr lang="en-CA"/>
            </a:p>
          </p:txBody>
        </p:sp>
        <p:sp>
          <p:nvSpPr>
            <p:cNvPr id="18" name="Freeform 18"/>
            <p:cNvSpPr/>
            <p:nvPr/>
          </p:nvSpPr>
          <p:spPr>
            <a:xfrm>
              <a:off x="0" y="2497532"/>
              <a:ext cx="4304566" cy="3341420"/>
            </a:xfrm>
            <a:custGeom>
              <a:avLst/>
              <a:gdLst/>
              <a:ahLst/>
              <a:cxnLst/>
              <a:rect l="l" t="t" r="r" b="b"/>
              <a:pathLst>
                <a:path w="4304566" h="3341420">
                  <a:moveTo>
                    <a:pt x="0" y="0"/>
                  </a:moveTo>
                  <a:lnTo>
                    <a:pt x="4304566" y="0"/>
                  </a:lnTo>
                  <a:lnTo>
                    <a:pt x="4304566" y="3341420"/>
                  </a:lnTo>
                  <a:lnTo>
                    <a:pt x="0" y="3341420"/>
                  </a:lnTo>
                  <a:lnTo>
                    <a:pt x="0" y="0"/>
                  </a:lnTo>
                  <a:close/>
                </a:path>
              </a:pathLst>
            </a:custGeom>
            <a:blipFill>
              <a:blip r:embed="rId8"/>
              <a:stretch>
                <a:fillRect/>
              </a:stretch>
            </a:blipFill>
          </p:spPr>
          <p:txBody>
            <a:bodyPr/>
            <a:lstStyle/>
            <a:p>
              <a:endParaRPr lang="en-CA"/>
            </a:p>
          </p:txBody>
        </p:sp>
        <p:sp>
          <p:nvSpPr>
            <p:cNvPr id="19" name="Freeform 19"/>
            <p:cNvSpPr/>
            <p:nvPr/>
          </p:nvSpPr>
          <p:spPr>
            <a:xfrm>
              <a:off x="11054400" y="468640"/>
              <a:ext cx="4501604" cy="4644512"/>
            </a:xfrm>
            <a:custGeom>
              <a:avLst/>
              <a:gdLst/>
              <a:ahLst/>
              <a:cxnLst/>
              <a:rect l="l" t="t" r="r" b="b"/>
              <a:pathLst>
                <a:path w="4501604" h="4644512">
                  <a:moveTo>
                    <a:pt x="0" y="0"/>
                  </a:moveTo>
                  <a:lnTo>
                    <a:pt x="4501604" y="0"/>
                  </a:lnTo>
                  <a:lnTo>
                    <a:pt x="4501604" y="4644512"/>
                  </a:lnTo>
                  <a:lnTo>
                    <a:pt x="0" y="4644512"/>
                  </a:lnTo>
                  <a:lnTo>
                    <a:pt x="0" y="0"/>
                  </a:lnTo>
                  <a:close/>
                </a:path>
              </a:pathLst>
            </a:custGeom>
            <a:blipFill>
              <a:blip r:embed="rId9"/>
              <a:stretch>
                <a:fillRect/>
              </a:stretch>
            </a:blipFill>
          </p:spPr>
          <p:txBody>
            <a:bodyPr/>
            <a:lstStyle/>
            <a:p>
              <a:endParaRPr lang="en-CA"/>
            </a:p>
          </p:txBody>
        </p:sp>
        <p:sp>
          <p:nvSpPr>
            <p:cNvPr id="20" name="Freeform 20"/>
            <p:cNvSpPr/>
            <p:nvPr/>
          </p:nvSpPr>
          <p:spPr>
            <a:xfrm flipH="1">
              <a:off x="13954149" y="740922"/>
              <a:ext cx="1002771" cy="734530"/>
            </a:xfrm>
            <a:custGeom>
              <a:avLst/>
              <a:gdLst/>
              <a:ahLst/>
              <a:cxnLst/>
              <a:rect l="l" t="t" r="r" b="b"/>
              <a:pathLst>
                <a:path w="1002771" h="734530">
                  <a:moveTo>
                    <a:pt x="1002771" y="0"/>
                  </a:moveTo>
                  <a:lnTo>
                    <a:pt x="0" y="0"/>
                  </a:lnTo>
                  <a:lnTo>
                    <a:pt x="0" y="734530"/>
                  </a:lnTo>
                  <a:lnTo>
                    <a:pt x="1002771" y="734530"/>
                  </a:lnTo>
                  <a:lnTo>
                    <a:pt x="1002771" y="0"/>
                  </a:lnTo>
                  <a:close/>
                </a:path>
              </a:pathLst>
            </a:custGeom>
            <a:blipFill>
              <a:blip r:embed="rId7"/>
              <a:stretch>
                <a:fillRect/>
              </a:stretch>
            </a:blipFill>
          </p:spPr>
          <p:txBody>
            <a:bodyPr/>
            <a:lstStyle/>
            <a:p>
              <a:endParaRPr lang="en-CA"/>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424C36-5733-87DE-728D-630D5E44912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F1ABEBE-37DE-9F7E-7FA5-F9D9AA6D12B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grpSp>
        <p:nvGrpSpPr>
          <p:cNvPr id="3" name="Group 3">
            <a:extLst>
              <a:ext uri="{FF2B5EF4-FFF2-40B4-BE49-F238E27FC236}">
                <a16:creationId xmlns:a16="http://schemas.microsoft.com/office/drawing/2014/main" id="{F771E37C-67F1-AFAC-6000-D60B2876D4BF}"/>
              </a:ext>
            </a:extLst>
          </p:cNvPr>
          <p:cNvGrpSpPr/>
          <p:nvPr/>
        </p:nvGrpSpPr>
        <p:grpSpPr>
          <a:xfrm>
            <a:off x="437931" y="1058842"/>
            <a:ext cx="17412138" cy="7714966"/>
            <a:chOff x="0" y="0"/>
            <a:chExt cx="3876776" cy="1717721"/>
          </a:xfrm>
        </p:grpSpPr>
        <p:sp>
          <p:nvSpPr>
            <p:cNvPr id="4" name="Freeform 4">
              <a:extLst>
                <a:ext uri="{FF2B5EF4-FFF2-40B4-BE49-F238E27FC236}">
                  <a16:creationId xmlns:a16="http://schemas.microsoft.com/office/drawing/2014/main" id="{9EF3CD67-4164-CED0-D5E0-CE42183C6BF9}"/>
                </a:ext>
              </a:extLst>
            </p:cNvPr>
            <p:cNvSpPr/>
            <p:nvPr/>
          </p:nvSpPr>
          <p:spPr>
            <a:xfrm>
              <a:off x="0" y="0"/>
              <a:ext cx="3876776" cy="1717721"/>
            </a:xfrm>
            <a:custGeom>
              <a:avLst/>
              <a:gdLst/>
              <a:ahLst/>
              <a:cxnLst/>
              <a:rect l="l" t="t" r="r" b="b"/>
              <a:pathLst>
                <a:path w="3876776" h="1717721">
                  <a:moveTo>
                    <a:pt x="44463" y="0"/>
                  </a:moveTo>
                  <a:lnTo>
                    <a:pt x="3832313" y="0"/>
                  </a:lnTo>
                  <a:cubicBezTo>
                    <a:pt x="3844105" y="0"/>
                    <a:pt x="3855415" y="4684"/>
                    <a:pt x="3863753" y="13023"/>
                  </a:cubicBezTo>
                  <a:cubicBezTo>
                    <a:pt x="3872091" y="21361"/>
                    <a:pt x="3876776" y="32671"/>
                    <a:pt x="3876776" y="44463"/>
                  </a:cubicBezTo>
                  <a:lnTo>
                    <a:pt x="3876776" y="1673258"/>
                  </a:lnTo>
                  <a:cubicBezTo>
                    <a:pt x="3876776" y="1697814"/>
                    <a:pt x="3856869" y="1717721"/>
                    <a:pt x="3832313" y="1717721"/>
                  </a:cubicBezTo>
                  <a:lnTo>
                    <a:pt x="44463" y="1717721"/>
                  </a:lnTo>
                  <a:cubicBezTo>
                    <a:pt x="32671" y="1717721"/>
                    <a:pt x="21361" y="1713037"/>
                    <a:pt x="13023" y="1704698"/>
                  </a:cubicBezTo>
                  <a:cubicBezTo>
                    <a:pt x="4684" y="1696360"/>
                    <a:pt x="0" y="1685050"/>
                    <a:pt x="0" y="1673258"/>
                  </a:cubicBezTo>
                  <a:lnTo>
                    <a:pt x="0" y="44463"/>
                  </a:lnTo>
                  <a:cubicBezTo>
                    <a:pt x="0" y="32671"/>
                    <a:pt x="4684" y="21361"/>
                    <a:pt x="13023" y="13023"/>
                  </a:cubicBezTo>
                  <a:cubicBezTo>
                    <a:pt x="21361" y="4684"/>
                    <a:pt x="32671" y="0"/>
                    <a:pt x="44463" y="0"/>
                  </a:cubicBezTo>
                  <a:close/>
                </a:path>
              </a:pathLst>
            </a:custGeom>
            <a:solidFill>
              <a:srgbClr val="9FCDFF"/>
            </a:solidFill>
          </p:spPr>
          <p:txBody>
            <a:bodyPr/>
            <a:lstStyle/>
            <a:p>
              <a:endParaRPr lang="en-CA"/>
            </a:p>
          </p:txBody>
        </p:sp>
        <p:sp>
          <p:nvSpPr>
            <p:cNvPr id="5" name="TextBox 5">
              <a:extLst>
                <a:ext uri="{FF2B5EF4-FFF2-40B4-BE49-F238E27FC236}">
                  <a16:creationId xmlns:a16="http://schemas.microsoft.com/office/drawing/2014/main" id="{E1D653EF-F732-3798-B716-924BA3686682}"/>
                </a:ext>
              </a:extLst>
            </p:cNvPr>
            <p:cNvSpPr txBox="1"/>
            <p:nvPr/>
          </p:nvSpPr>
          <p:spPr>
            <a:xfrm>
              <a:off x="0" y="-38100"/>
              <a:ext cx="3876776" cy="1755821"/>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4B18C9F3-9F81-2A36-5B8D-FDD673483ADA}"/>
              </a:ext>
            </a:extLst>
          </p:cNvPr>
          <p:cNvGrpSpPr/>
          <p:nvPr/>
        </p:nvGrpSpPr>
        <p:grpSpPr>
          <a:xfrm>
            <a:off x="5503194" y="0"/>
            <a:ext cx="7288832" cy="2174055"/>
            <a:chOff x="0" y="0"/>
            <a:chExt cx="1622843" cy="484049"/>
          </a:xfrm>
        </p:grpSpPr>
        <p:sp>
          <p:nvSpPr>
            <p:cNvPr id="7" name="Freeform 7">
              <a:extLst>
                <a:ext uri="{FF2B5EF4-FFF2-40B4-BE49-F238E27FC236}">
                  <a16:creationId xmlns:a16="http://schemas.microsoft.com/office/drawing/2014/main" id="{4271C0FD-DC40-C1BA-4C9B-F55EAE36A64E}"/>
                </a:ext>
              </a:extLst>
            </p:cNvPr>
            <p:cNvSpPr/>
            <p:nvPr/>
          </p:nvSpPr>
          <p:spPr>
            <a:xfrm>
              <a:off x="0" y="0"/>
              <a:ext cx="1622843" cy="484049"/>
            </a:xfrm>
            <a:custGeom>
              <a:avLst/>
              <a:gdLst/>
              <a:ahLst/>
              <a:cxnLst/>
              <a:rect l="l" t="t" r="r" b="b"/>
              <a:pathLst>
                <a:path w="1622843" h="484049">
                  <a:moveTo>
                    <a:pt x="69041" y="0"/>
                  </a:moveTo>
                  <a:lnTo>
                    <a:pt x="1553802" y="0"/>
                  </a:lnTo>
                  <a:cubicBezTo>
                    <a:pt x="1572113" y="0"/>
                    <a:pt x="1589674" y="7274"/>
                    <a:pt x="1602621" y="20222"/>
                  </a:cubicBezTo>
                  <a:cubicBezTo>
                    <a:pt x="1615569" y="33169"/>
                    <a:pt x="1622843" y="50730"/>
                    <a:pt x="1622843" y="69041"/>
                  </a:cubicBezTo>
                  <a:lnTo>
                    <a:pt x="1622843" y="415008"/>
                  </a:lnTo>
                  <a:cubicBezTo>
                    <a:pt x="1622843" y="433319"/>
                    <a:pt x="1615569" y="450880"/>
                    <a:pt x="1602621" y="463827"/>
                  </a:cubicBezTo>
                  <a:cubicBezTo>
                    <a:pt x="1589674" y="476775"/>
                    <a:pt x="1572113" y="484049"/>
                    <a:pt x="1553802" y="484049"/>
                  </a:cubicBezTo>
                  <a:lnTo>
                    <a:pt x="69041" y="484049"/>
                  </a:lnTo>
                  <a:cubicBezTo>
                    <a:pt x="50730" y="484049"/>
                    <a:pt x="33169" y="476775"/>
                    <a:pt x="20222" y="463827"/>
                  </a:cubicBezTo>
                  <a:cubicBezTo>
                    <a:pt x="7274" y="450880"/>
                    <a:pt x="0" y="433319"/>
                    <a:pt x="0" y="415008"/>
                  </a:cubicBezTo>
                  <a:lnTo>
                    <a:pt x="0" y="69041"/>
                  </a:lnTo>
                  <a:cubicBezTo>
                    <a:pt x="0" y="50730"/>
                    <a:pt x="7274" y="33169"/>
                    <a:pt x="20222" y="20222"/>
                  </a:cubicBezTo>
                  <a:cubicBezTo>
                    <a:pt x="33169" y="7274"/>
                    <a:pt x="50730" y="0"/>
                    <a:pt x="69041" y="0"/>
                  </a:cubicBezTo>
                  <a:close/>
                </a:path>
              </a:pathLst>
            </a:custGeom>
            <a:solidFill>
              <a:srgbClr val="0F2F76"/>
            </a:solidFill>
          </p:spPr>
          <p:txBody>
            <a:bodyPr/>
            <a:lstStyle/>
            <a:p>
              <a:endParaRPr lang="en-CA"/>
            </a:p>
          </p:txBody>
        </p:sp>
        <p:sp>
          <p:nvSpPr>
            <p:cNvPr id="8" name="TextBox 8">
              <a:extLst>
                <a:ext uri="{FF2B5EF4-FFF2-40B4-BE49-F238E27FC236}">
                  <a16:creationId xmlns:a16="http://schemas.microsoft.com/office/drawing/2014/main" id="{C7984823-C714-5EB5-7FEC-FD2E3C256E88}"/>
                </a:ext>
              </a:extLst>
            </p:cNvPr>
            <p:cNvSpPr txBox="1"/>
            <p:nvPr/>
          </p:nvSpPr>
          <p:spPr>
            <a:xfrm>
              <a:off x="0" y="-38100"/>
              <a:ext cx="1622843" cy="522149"/>
            </a:xfrm>
            <a:prstGeom prst="rect">
              <a:avLst/>
            </a:prstGeom>
          </p:spPr>
          <p:txBody>
            <a:bodyPr lIns="50800" tIns="50800" rIns="50800" bIns="50800" rtlCol="0" anchor="ctr"/>
            <a:lstStyle/>
            <a:p>
              <a:pPr algn="ctr">
                <a:lnSpc>
                  <a:spcPts val="2659"/>
                </a:lnSpc>
              </a:pPr>
              <a:endParaRPr/>
            </a:p>
          </p:txBody>
        </p:sp>
      </p:grpSp>
      <p:sp>
        <p:nvSpPr>
          <p:cNvPr id="9" name="TextBox 9">
            <a:extLst>
              <a:ext uri="{FF2B5EF4-FFF2-40B4-BE49-F238E27FC236}">
                <a16:creationId xmlns:a16="http://schemas.microsoft.com/office/drawing/2014/main" id="{09019293-209B-1E93-5C27-E7864A3D8BFC}"/>
              </a:ext>
            </a:extLst>
          </p:cNvPr>
          <p:cNvSpPr txBox="1"/>
          <p:nvPr/>
        </p:nvSpPr>
        <p:spPr>
          <a:xfrm>
            <a:off x="166550" y="526489"/>
            <a:ext cx="17954900" cy="1098442"/>
          </a:xfrm>
          <a:prstGeom prst="rect">
            <a:avLst/>
          </a:prstGeom>
        </p:spPr>
        <p:txBody>
          <a:bodyPr lIns="0" tIns="0" rIns="0" bIns="0" rtlCol="0" anchor="t">
            <a:spAutoFit/>
          </a:bodyPr>
          <a:lstStyle/>
          <a:p>
            <a:pPr algn="ctr">
              <a:lnSpc>
                <a:spcPts val="9108"/>
              </a:lnSpc>
            </a:pPr>
            <a:r>
              <a:rPr lang="en-US" sz="6000" spc="612">
                <a:solidFill>
                  <a:srgbClr val="FFFFFF"/>
                </a:solidFill>
                <a:latin typeface="TAN St. Canard"/>
                <a:ea typeface="TAN St. Canard"/>
                <a:cs typeface="TAN St. Canard"/>
                <a:sym typeface="TAN St. Canard"/>
              </a:rPr>
              <a:t>Decision Tree</a:t>
            </a:r>
          </a:p>
        </p:txBody>
      </p:sp>
      <p:grpSp>
        <p:nvGrpSpPr>
          <p:cNvPr id="11" name="Group 11">
            <a:extLst>
              <a:ext uri="{FF2B5EF4-FFF2-40B4-BE49-F238E27FC236}">
                <a16:creationId xmlns:a16="http://schemas.microsoft.com/office/drawing/2014/main" id="{318BC1CA-5172-0E51-E58F-4DF02C429203}"/>
              </a:ext>
            </a:extLst>
          </p:cNvPr>
          <p:cNvGrpSpPr/>
          <p:nvPr/>
        </p:nvGrpSpPr>
        <p:grpSpPr>
          <a:xfrm>
            <a:off x="4616989" y="8438470"/>
            <a:ext cx="9277081" cy="2585325"/>
            <a:chOff x="0" y="0"/>
            <a:chExt cx="12369442" cy="3447100"/>
          </a:xfrm>
        </p:grpSpPr>
        <p:sp>
          <p:nvSpPr>
            <p:cNvPr id="12" name="Freeform 12">
              <a:extLst>
                <a:ext uri="{FF2B5EF4-FFF2-40B4-BE49-F238E27FC236}">
                  <a16:creationId xmlns:a16="http://schemas.microsoft.com/office/drawing/2014/main" id="{19284603-6491-9DAB-751B-7788DEDB9200}"/>
                </a:ext>
              </a:extLst>
            </p:cNvPr>
            <p:cNvSpPr/>
            <p:nvPr/>
          </p:nvSpPr>
          <p:spPr>
            <a:xfrm>
              <a:off x="0" y="0"/>
              <a:ext cx="2858844" cy="3163313"/>
            </a:xfrm>
            <a:custGeom>
              <a:avLst/>
              <a:gdLst/>
              <a:ahLst/>
              <a:cxnLst/>
              <a:rect l="l" t="t" r="r" b="b"/>
              <a:pathLst>
                <a:path w="2858844" h="3163313">
                  <a:moveTo>
                    <a:pt x="0" y="0"/>
                  </a:moveTo>
                  <a:lnTo>
                    <a:pt x="2858844" y="0"/>
                  </a:lnTo>
                  <a:lnTo>
                    <a:pt x="2858844" y="3163313"/>
                  </a:lnTo>
                  <a:lnTo>
                    <a:pt x="0" y="3163313"/>
                  </a:lnTo>
                  <a:lnTo>
                    <a:pt x="0" y="0"/>
                  </a:lnTo>
                  <a:close/>
                </a:path>
              </a:pathLst>
            </a:custGeom>
            <a:blipFill>
              <a:blip r:embed="rId3"/>
              <a:stretch>
                <a:fillRect/>
              </a:stretch>
            </a:blipFill>
          </p:spPr>
          <p:txBody>
            <a:bodyPr/>
            <a:lstStyle/>
            <a:p>
              <a:endParaRPr lang="en-CA"/>
            </a:p>
          </p:txBody>
        </p:sp>
        <p:sp>
          <p:nvSpPr>
            <p:cNvPr id="13" name="Freeform 13">
              <a:extLst>
                <a:ext uri="{FF2B5EF4-FFF2-40B4-BE49-F238E27FC236}">
                  <a16:creationId xmlns:a16="http://schemas.microsoft.com/office/drawing/2014/main" id="{C92F3E46-3B3F-52A6-D2EE-1B96E33F1FD7}"/>
                </a:ext>
              </a:extLst>
            </p:cNvPr>
            <p:cNvSpPr/>
            <p:nvPr/>
          </p:nvSpPr>
          <p:spPr>
            <a:xfrm>
              <a:off x="2581478" y="0"/>
              <a:ext cx="2486221" cy="3447100"/>
            </a:xfrm>
            <a:custGeom>
              <a:avLst/>
              <a:gdLst/>
              <a:ahLst/>
              <a:cxnLst/>
              <a:rect l="l" t="t" r="r" b="b"/>
              <a:pathLst>
                <a:path w="2486221" h="3447100">
                  <a:moveTo>
                    <a:pt x="0" y="0"/>
                  </a:moveTo>
                  <a:lnTo>
                    <a:pt x="2486221" y="0"/>
                  </a:lnTo>
                  <a:lnTo>
                    <a:pt x="2486221" y="3447100"/>
                  </a:lnTo>
                  <a:lnTo>
                    <a:pt x="0" y="3447100"/>
                  </a:lnTo>
                  <a:lnTo>
                    <a:pt x="0" y="0"/>
                  </a:lnTo>
                  <a:close/>
                </a:path>
              </a:pathLst>
            </a:custGeom>
            <a:blipFill>
              <a:blip r:embed="rId4"/>
              <a:stretch>
                <a:fillRect/>
              </a:stretch>
            </a:blipFill>
          </p:spPr>
          <p:txBody>
            <a:bodyPr/>
            <a:lstStyle/>
            <a:p>
              <a:endParaRPr lang="en-CA"/>
            </a:p>
          </p:txBody>
        </p:sp>
        <p:sp>
          <p:nvSpPr>
            <p:cNvPr id="14" name="Freeform 14">
              <a:extLst>
                <a:ext uri="{FF2B5EF4-FFF2-40B4-BE49-F238E27FC236}">
                  <a16:creationId xmlns:a16="http://schemas.microsoft.com/office/drawing/2014/main" id="{B43D63BA-6F38-A2BB-54FF-D8B622588115}"/>
                </a:ext>
              </a:extLst>
            </p:cNvPr>
            <p:cNvSpPr/>
            <p:nvPr/>
          </p:nvSpPr>
          <p:spPr>
            <a:xfrm flipH="1">
              <a:off x="4102982" y="11575"/>
              <a:ext cx="3038693" cy="3169432"/>
            </a:xfrm>
            <a:custGeom>
              <a:avLst/>
              <a:gdLst/>
              <a:ahLst/>
              <a:cxnLst/>
              <a:rect l="l" t="t" r="r" b="b"/>
              <a:pathLst>
                <a:path w="3038693" h="3169432">
                  <a:moveTo>
                    <a:pt x="3038693" y="0"/>
                  </a:moveTo>
                  <a:lnTo>
                    <a:pt x="0" y="0"/>
                  </a:lnTo>
                  <a:lnTo>
                    <a:pt x="0" y="3169432"/>
                  </a:lnTo>
                  <a:lnTo>
                    <a:pt x="3038693" y="3169432"/>
                  </a:lnTo>
                  <a:lnTo>
                    <a:pt x="3038693" y="0"/>
                  </a:lnTo>
                  <a:close/>
                </a:path>
              </a:pathLst>
            </a:custGeom>
            <a:blipFill>
              <a:blip r:embed="rId5"/>
              <a:stretch>
                <a:fillRect/>
              </a:stretch>
            </a:blipFill>
          </p:spPr>
          <p:txBody>
            <a:bodyPr/>
            <a:lstStyle/>
            <a:p>
              <a:endParaRPr lang="en-CA"/>
            </a:p>
          </p:txBody>
        </p:sp>
        <p:sp>
          <p:nvSpPr>
            <p:cNvPr id="15" name="Freeform 15">
              <a:extLst>
                <a:ext uri="{FF2B5EF4-FFF2-40B4-BE49-F238E27FC236}">
                  <a16:creationId xmlns:a16="http://schemas.microsoft.com/office/drawing/2014/main" id="{E55F0DEB-5C30-CEA0-5297-73C0A1EA4E45}"/>
                </a:ext>
              </a:extLst>
            </p:cNvPr>
            <p:cNvSpPr/>
            <p:nvPr/>
          </p:nvSpPr>
          <p:spPr>
            <a:xfrm>
              <a:off x="6459249" y="66573"/>
              <a:ext cx="2693061" cy="3030167"/>
            </a:xfrm>
            <a:custGeom>
              <a:avLst/>
              <a:gdLst/>
              <a:ahLst/>
              <a:cxnLst/>
              <a:rect l="l" t="t" r="r" b="b"/>
              <a:pathLst>
                <a:path w="2693061" h="3030167">
                  <a:moveTo>
                    <a:pt x="0" y="0"/>
                  </a:moveTo>
                  <a:lnTo>
                    <a:pt x="2693061" y="0"/>
                  </a:lnTo>
                  <a:lnTo>
                    <a:pt x="2693061" y="3030167"/>
                  </a:lnTo>
                  <a:lnTo>
                    <a:pt x="0" y="3030167"/>
                  </a:lnTo>
                  <a:lnTo>
                    <a:pt x="0" y="0"/>
                  </a:lnTo>
                  <a:close/>
                </a:path>
              </a:pathLst>
            </a:custGeom>
            <a:blipFill>
              <a:blip r:embed="rId6"/>
              <a:stretch>
                <a:fillRect/>
              </a:stretch>
            </a:blipFill>
          </p:spPr>
          <p:txBody>
            <a:bodyPr/>
            <a:lstStyle/>
            <a:p>
              <a:endParaRPr lang="en-CA"/>
            </a:p>
          </p:txBody>
        </p:sp>
        <p:sp>
          <p:nvSpPr>
            <p:cNvPr id="16" name="Freeform 16">
              <a:extLst>
                <a:ext uri="{FF2B5EF4-FFF2-40B4-BE49-F238E27FC236}">
                  <a16:creationId xmlns:a16="http://schemas.microsoft.com/office/drawing/2014/main" id="{B54A02E1-1F58-043B-53D0-3F6E6EA1981A}"/>
                </a:ext>
              </a:extLst>
            </p:cNvPr>
            <p:cNvSpPr/>
            <p:nvPr/>
          </p:nvSpPr>
          <p:spPr>
            <a:xfrm>
              <a:off x="8932121" y="11575"/>
              <a:ext cx="3437321" cy="2517837"/>
            </a:xfrm>
            <a:custGeom>
              <a:avLst/>
              <a:gdLst/>
              <a:ahLst/>
              <a:cxnLst/>
              <a:rect l="l" t="t" r="r" b="b"/>
              <a:pathLst>
                <a:path w="3437321" h="2517837">
                  <a:moveTo>
                    <a:pt x="0" y="0"/>
                  </a:moveTo>
                  <a:lnTo>
                    <a:pt x="3437321" y="0"/>
                  </a:lnTo>
                  <a:lnTo>
                    <a:pt x="3437321" y="2517837"/>
                  </a:lnTo>
                  <a:lnTo>
                    <a:pt x="0" y="2517837"/>
                  </a:lnTo>
                  <a:lnTo>
                    <a:pt x="0" y="0"/>
                  </a:lnTo>
                  <a:close/>
                </a:path>
              </a:pathLst>
            </a:custGeom>
            <a:blipFill>
              <a:blip r:embed="rId7"/>
              <a:stretch>
                <a:fillRect/>
              </a:stretch>
            </a:blipFill>
          </p:spPr>
          <p:txBody>
            <a:bodyPr/>
            <a:lstStyle/>
            <a:p>
              <a:endParaRPr lang="en-CA"/>
            </a:p>
          </p:txBody>
        </p:sp>
      </p:grpSp>
      <p:sp>
        <p:nvSpPr>
          <p:cNvPr id="28" name="TextBox 27">
            <a:extLst>
              <a:ext uri="{FF2B5EF4-FFF2-40B4-BE49-F238E27FC236}">
                <a16:creationId xmlns:a16="http://schemas.microsoft.com/office/drawing/2014/main" id="{B6EAABED-C344-8F96-1E49-DCA6FB75614C}"/>
              </a:ext>
            </a:extLst>
          </p:cNvPr>
          <p:cNvSpPr txBox="1"/>
          <p:nvPr/>
        </p:nvSpPr>
        <p:spPr>
          <a:xfrm>
            <a:off x="1533557" y="1935556"/>
            <a:ext cx="15203606" cy="7232749"/>
          </a:xfrm>
          <a:prstGeom prst="rect">
            <a:avLst/>
          </a:prstGeom>
          <a:noFill/>
        </p:spPr>
        <p:txBody>
          <a:bodyPr wrap="square" lIns="91440" tIns="45720" rIns="91440" bIns="45720" rtlCol="0" anchor="t">
            <a:spAutoFit/>
          </a:bodyPr>
          <a:lstStyle/>
          <a:p>
            <a:endParaRPr lang="en-US" sz="1600" b="1" spc="179">
              <a:solidFill>
                <a:srgbClr val="1C0140"/>
              </a:solidFill>
              <a:latin typeface="Cooper BT Bold" panose="020B0604020202020204" charset="0"/>
              <a:ea typeface="+mn-lt"/>
              <a:cs typeface="+mn-lt"/>
            </a:endParaRPr>
          </a:p>
          <a:p>
            <a:pPr>
              <a:buFont typeface="Arial" panose="020B0604020202020204" pitchFamily="34" charset="0"/>
              <a:buChar char="•"/>
            </a:pPr>
            <a:r>
              <a:rPr lang="en-US" sz="3200" b="1" spc="179">
                <a:solidFill>
                  <a:srgbClr val="1C0140"/>
                </a:solidFill>
                <a:latin typeface="Cooper BT Bold"/>
                <a:ea typeface="+mn-lt"/>
                <a:cs typeface="+mn-lt"/>
              </a:rPr>
              <a:t>Cross Validation:</a:t>
            </a:r>
            <a:r>
              <a:rPr lang="en-US" sz="3200" spc="179">
                <a:solidFill>
                  <a:srgbClr val="1C0140"/>
                </a:solidFill>
                <a:latin typeface="Cooper BT Bold"/>
                <a:ea typeface="+mn-lt"/>
                <a:cs typeface="+mn-lt"/>
              </a:rPr>
              <a:t> Splits the data into training and testing subsets to evaluate model performance while preventing overfitting.</a:t>
            </a:r>
            <a:endParaRPr lang="en-US" sz="3200">
              <a:latin typeface="Cooper BT Bold"/>
              <a:ea typeface="+mn-lt"/>
              <a:cs typeface="+mn-lt"/>
            </a:endParaRPr>
          </a:p>
          <a:p>
            <a:pPr>
              <a:buFont typeface="Arial" panose="020B0604020202020204" pitchFamily="34" charset="0"/>
              <a:buChar char="•"/>
            </a:pPr>
            <a:endParaRPr lang="en-US" sz="3200" spc="179">
              <a:solidFill>
                <a:srgbClr val="1C0140"/>
              </a:solidFill>
              <a:latin typeface="Cooper BT Bold"/>
              <a:ea typeface="+mn-lt"/>
              <a:cs typeface="+mn-lt"/>
            </a:endParaRPr>
          </a:p>
          <a:p>
            <a:pPr>
              <a:buFont typeface="Arial" panose="020B0604020202020204" pitchFamily="34" charset="0"/>
              <a:buChar char="•"/>
            </a:pPr>
            <a:r>
              <a:rPr lang="en-US" sz="3200" b="1" spc="179">
                <a:solidFill>
                  <a:srgbClr val="1C0140"/>
                </a:solidFill>
                <a:latin typeface="Cooper BT Bold"/>
                <a:ea typeface="+mn-lt"/>
                <a:cs typeface="+mn-lt"/>
              </a:rPr>
              <a:t>Decision Tree Operator:</a:t>
            </a:r>
            <a:r>
              <a:rPr lang="en-US" sz="3200" spc="179">
                <a:solidFill>
                  <a:srgbClr val="1C0140"/>
                </a:solidFill>
                <a:latin typeface="Cooper BT Bold"/>
                <a:ea typeface="+mn-lt"/>
                <a:cs typeface="+mn-lt"/>
              </a:rPr>
              <a:t> Builds the decision tree model by learning patterns from the training data, identifying optimal splits based on the chosen criteria </a:t>
            </a:r>
            <a:endParaRPr lang="en-US" sz="3200" spc="179">
              <a:solidFill>
                <a:srgbClr val="1C0140"/>
              </a:solidFill>
              <a:latin typeface="Cooper BT Bold"/>
              <a:cs typeface="Calibri"/>
            </a:endParaRPr>
          </a:p>
          <a:p>
            <a:endParaRPr lang="en-US" sz="3200" spc="179">
              <a:solidFill>
                <a:srgbClr val="1C0140"/>
              </a:solidFill>
              <a:latin typeface="Cooper BT Bold"/>
              <a:ea typeface="+mn-lt"/>
              <a:cs typeface="+mn-lt"/>
            </a:endParaRPr>
          </a:p>
          <a:p>
            <a:pPr>
              <a:buFont typeface="Arial" panose="020B0604020202020204" pitchFamily="34" charset="0"/>
              <a:buChar char="•"/>
            </a:pPr>
            <a:r>
              <a:rPr lang="en-US" sz="3200" b="1" spc="179">
                <a:solidFill>
                  <a:srgbClr val="1C0140"/>
                </a:solidFill>
                <a:latin typeface="Cooper BT Bold"/>
                <a:ea typeface="+mn-lt"/>
                <a:cs typeface="+mn-lt"/>
              </a:rPr>
              <a:t>Apply Model:</a:t>
            </a:r>
            <a:r>
              <a:rPr lang="en-US" sz="3200" spc="179">
                <a:solidFill>
                  <a:srgbClr val="1C0140"/>
                </a:solidFill>
                <a:latin typeface="Cooper BT Bold"/>
                <a:ea typeface="+mn-lt"/>
                <a:cs typeface="+mn-lt"/>
              </a:rPr>
              <a:t> Applies the trained decision tree model to the testing dataset to generate predictions.</a:t>
            </a:r>
            <a:endParaRPr lang="en-US" sz="3200" spc="179">
              <a:solidFill>
                <a:srgbClr val="1C0140"/>
              </a:solidFill>
              <a:latin typeface="Cooper BT Bold"/>
              <a:cs typeface="Calibri"/>
            </a:endParaRPr>
          </a:p>
          <a:p>
            <a:endParaRPr lang="en-US" sz="3200" spc="179">
              <a:solidFill>
                <a:srgbClr val="1C0140"/>
              </a:solidFill>
              <a:latin typeface="Cooper BT Bold"/>
              <a:ea typeface="+mn-lt"/>
              <a:cs typeface="+mn-lt"/>
            </a:endParaRPr>
          </a:p>
          <a:p>
            <a:pPr>
              <a:buFont typeface="Arial" panose="020B0604020202020204" pitchFamily="34" charset="0"/>
              <a:buChar char="•"/>
            </a:pPr>
            <a:r>
              <a:rPr lang="en-US" sz="3200" b="1" spc="179">
                <a:solidFill>
                  <a:srgbClr val="1C0140"/>
                </a:solidFill>
                <a:latin typeface="Cooper BT Bold"/>
                <a:ea typeface="+mn-lt"/>
                <a:cs typeface="+mn-lt"/>
              </a:rPr>
              <a:t>Performance Operator:</a:t>
            </a:r>
            <a:r>
              <a:rPr lang="en-US" sz="3200" spc="179">
                <a:solidFill>
                  <a:srgbClr val="1C0140"/>
                </a:solidFill>
                <a:latin typeface="Cooper BT Bold"/>
                <a:ea typeface="+mn-lt"/>
                <a:cs typeface="+mn-lt"/>
              </a:rPr>
              <a:t> Evaluates the model's accuracy and other metrics, such as precision, recall, and F1-score, to assess its effectiveness.</a:t>
            </a:r>
            <a:endParaRPr lang="en-US" sz="3200">
              <a:latin typeface="Cooper BT Bold"/>
              <a:ea typeface="+mn-lt"/>
              <a:cs typeface="+mn-lt"/>
            </a:endParaRPr>
          </a:p>
          <a:p>
            <a:pPr marL="571500" indent="-571500">
              <a:buFont typeface="Arial" panose="020B0604020202020204" pitchFamily="34" charset="0"/>
              <a:buChar char="•"/>
            </a:pPr>
            <a:endParaRPr lang="en-US" sz="3200" b="1" spc="179">
              <a:solidFill>
                <a:srgbClr val="1C0140"/>
              </a:solidFill>
              <a:latin typeface="Cooper BT Bold" panose="020B0604020202020204" charset="0"/>
              <a:ea typeface="+mn-lt"/>
              <a:cs typeface="+mn-lt"/>
            </a:endParaRPr>
          </a:p>
        </p:txBody>
      </p:sp>
    </p:spTree>
    <p:extLst>
      <p:ext uri="{BB962C8B-B14F-4D97-AF65-F5344CB8AC3E}">
        <p14:creationId xmlns:p14="http://schemas.microsoft.com/office/powerpoint/2010/main" val="30678299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08F24-D3E6-661A-3FBE-1825865594F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7441D90-25EA-47FF-8231-F450F5574D7C}"/>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grpSp>
        <p:nvGrpSpPr>
          <p:cNvPr id="3" name="Group 3">
            <a:extLst>
              <a:ext uri="{FF2B5EF4-FFF2-40B4-BE49-F238E27FC236}">
                <a16:creationId xmlns:a16="http://schemas.microsoft.com/office/drawing/2014/main" id="{4D2DEEEF-1427-0CDD-4123-B6E116BC064C}"/>
              </a:ext>
            </a:extLst>
          </p:cNvPr>
          <p:cNvGrpSpPr/>
          <p:nvPr/>
        </p:nvGrpSpPr>
        <p:grpSpPr>
          <a:xfrm>
            <a:off x="437931" y="1058842"/>
            <a:ext cx="17412138" cy="7714966"/>
            <a:chOff x="0" y="0"/>
            <a:chExt cx="3876776" cy="1717721"/>
          </a:xfrm>
        </p:grpSpPr>
        <p:sp>
          <p:nvSpPr>
            <p:cNvPr id="4" name="Freeform 4">
              <a:extLst>
                <a:ext uri="{FF2B5EF4-FFF2-40B4-BE49-F238E27FC236}">
                  <a16:creationId xmlns:a16="http://schemas.microsoft.com/office/drawing/2014/main" id="{FB9A11F7-A5EB-4D4F-0008-1AADCB6354C7}"/>
                </a:ext>
              </a:extLst>
            </p:cNvPr>
            <p:cNvSpPr/>
            <p:nvPr/>
          </p:nvSpPr>
          <p:spPr>
            <a:xfrm>
              <a:off x="0" y="0"/>
              <a:ext cx="3876776" cy="1717721"/>
            </a:xfrm>
            <a:custGeom>
              <a:avLst/>
              <a:gdLst/>
              <a:ahLst/>
              <a:cxnLst/>
              <a:rect l="l" t="t" r="r" b="b"/>
              <a:pathLst>
                <a:path w="3876776" h="1717721">
                  <a:moveTo>
                    <a:pt x="44463" y="0"/>
                  </a:moveTo>
                  <a:lnTo>
                    <a:pt x="3832313" y="0"/>
                  </a:lnTo>
                  <a:cubicBezTo>
                    <a:pt x="3844105" y="0"/>
                    <a:pt x="3855415" y="4684"/>
                    <a:pt x="3863753" y="13023"/>
                  </a:cubicBezTo>
                  <a:cubicBezTo>
                    <a:pt x="3872091" y="21361"/>
                    <a:pt x="3876776" y="32671"/>
                    <a:pt x="3876776" y="44463"/>
                  </a:cubicBezTo>
                  <a:lnTo>
                    <a:pt x="3876776" y="1673258"/>
                  </a:lnTo>
                  <a:cubicBezTo>
                    <a:pt x="3876776" y="1697814"/>
                    <a:pt x="3856869" y="1717721"/>
                    <a:pt x="3832313" y="1717721"/>
                  </a:cubicBezTo>
                  <a:lnTo>
                    <a:pt x="44463" y="1717721"/>
                  </a:lnTo>
                  <a:cubicBezTo>
                    <a:pt x="32671" y="1717721"/>
                    <a:pt x="21361" y="1713037"/>
                    <a:pt x="13023" y="1704698"/>
                  </a:cubicBezTo>
                  <a:cubicBezTo>
                    <a:pt x="4684" y="1696360"/>
                    <a:pt x="0" y="1685050"/>
                    <a:pt x="0" y="1673258"/>
                  </a:cubicBezTo>
                  <a:lnTo>
                    <a:pt x="0" y="44463"/>
                  </a:lnTo>
                  <a:cubicBezTo>
                    <a:pt x="0" y="32671"/>
                    <a:pt x="4684" y="21361"/>
                    <a:pt x="13023" y="13023"/>
                  </a:cubicBezTo>
                  <a:cubicBezTo>
                    <a:pt x="21361" y="4684"/>
                    <a:pt x="32671" y="0"/>
                    <a:pt x="44463" y="0"/>
                  </a:cubicBezTo>
                  <a:close/>
                </a:path>
              </a:pathLst>
            </a:custGeom>
            <a:solidFill>
              <a:srgbClr val="9FCDFF"/>
            </a:solidFill>
          </p:spPr>
          <p:txBody>
            <a:bodyPr/>
            <a:lstStyle/>
            <a:p>
              <a:endParaRPr lang="en-CA"/>
            </a:p>
          </p:txBody>
        </p:sp>
        <p:sp>
          <p:nvSpPr>
            <p:cNvPr id="5" name="TextBox 5">
              <a:extLst>
                <a:ext uri="{FF2B5EF4-FFF2-40B4-BE49-F238E27FC236}">
                  <a16:creationId xmlns:a16="http://schemas.microsoft.com/office/drawing/2014/main" id="{2E10A648-DB7A-702B-11AA-22B516592677}"/>
                </a:ext>
              </a:extLst>
            </p:cNvPr>
            <p:cNvSpPr txBox="1"/>
            <p:nvPr/>
          </p:nvSpPr>
          <p:spPr>
            <a:xfrm>
              <a:off x="0" y="-38100"/>
              <a:ext cx="3876776" cy="1755821"/>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F4D38562-D20E-F22A-BFCA-ACCDAF579E30}"/>
              </a:ext>
            </a:extLst>
          </p:cNvPr>
          <p:cNvGrpSpPr/>
          <p:nvPr/>
        </p:nvGrpSpPr>
        <p:grpSpPr>
          <a:xfrm>
            <a:off x="5503194" y="0"/>
            <a:ext cx="7288832" cy="2174055"/>
            <a:chOff x="0" y="0"/>
            <a:chExt cx="1622843" cy="484049"/>
          </a:xfrm>
        </p:grpSpPr>
        <p:sp>
          <p:nvSpPr>
            <p:cNvPr id="7" name="Freeform 7">
              <a:extLst>
                <a:ext uri="{FF2B5EF4-FFF2-40B4-BE49-F238E27FC236}">
                  <a16:creationId xmlns:a16="http://schemas.microsoft.com/office/drawing/2014/main" id="{17780E28-2D0F-B704-2D6E-06BF9BEA0238}"/>
                </a:ext>
              </a:extLst>
            </p:cNvPr>
            <p:cNvSpPr/>
            <p:nvPr/>
          </p:nvSpPr>
          <p:spPr>
            <a:xfrm>
              <a:off x="0" y="0"/>
              <a:ext cx="1622843" cy="484049"/>
            </a:xfrm>
            <a:custGeom>
              <a:avLst/>
              <a:gdLst/>
              <a:ahLst/>
              <a:cxnLst/>
              <a:rect l="l" t="t" r="r" b="b"/>
              <a:pathLst>
                <a:path w="1622843" h="484049">
                  <a:moveTo>
                    <a:pt x="69041" y="0"/>
                  </a:moveTo>
                  <a:lnTo>
                    <a:pt x="1553802" y="0"/>
                  </a:lnTo>
                  <a:cubicBezTo>
                    <a:pt x="1572113" y="0"/>
                    <a:pt x="1589674" y="7274"/>
                    <a:pt x="1602621" y="20222"/>
                  </a:cubicBezTo>
                  <a:cubicBezTo>
                    <a:pt x="1615569" y="33169"/>
                    <a:pt x="1622843" y="50730"/>
                    <a:pt x="1622843" y="69041"/>
                  </a:cubicBezTo>
                  <a:lnTo>
                    <a:pt x="1622843" y="415008"/>
                  </a:lnTo>
                  <a:cubicBezTo>
                    <a:pt x="1622843" y="433319"/>
                    <a:pt x="1615569" y="450880"/>
                    <a:pt x="1602621" y="463827"/>
                  </a:cubicBezTo>
                  <a:cubicBezTo>
                    <a:pt x="1589674" y="476775"/>
                    <a:pt x="1572113" y="484049"/>
                    <a:pt x="1553802" y="484049"/>
                  </a:cubicBezTo>
                  <a:lnTo>
                    <a:pt x="69041" y="484049"/>
                  </a:lnTo>
                  <a:cubicBezTo>
                    <a:pt x="50730" y="484049"/>
                    <a:pt x="33169" y="476775"/>
                    <a:pt x="20222" y="463827"/>
                  </a:cubicBezTo>
                  <a:cubicBezTo>
                    <a:pt x="7274" y="450880"/>
                    <a:pt x="0" y="433319"/>
                    <a:pt x="0" y="415008"/>
                  </a:cubicBezTo>
                  <a:lnTo>
                    <a:pt x="0" y="69041"/>
                  </a:lnTo>
                  <a:cubicBezTo>
                    <a:pt x="0" y="50730"/>
                    <a:pt x="7274" y="33169"/>
                    <a:pt x="20222" y="20222"/>
                  </a:cubicBezTo>
                  <a:cubicBezTo>
                    <a:pt x="33169" y="7274"/>
                    <a:pt x="50730" y="0"/>
                    <a:pt x="69041" y="0"/>
                  </a:cubicBezTo>
                  <a:close/>
                </a:path>
              </a:pathLst>
            </a:custGeom>
            <a:solidFill>
              <a:srgbClr val="0F2F76"/>
            </a:solidFill>
          </p:spPr>
          <p:txBody>
            <a:bodyPr/>
            <a:lstStyle/>
            <a:p>
              <a:endParaRPr lang="en-CA"/>
            </a:p>
          </p:txBody>
        </p:sp>
        <p:sp>
          <p:nvSpPr>
            <p:cNvPr id="8" name="TextBox 8">
              <a:extLst>
                <a:ext uri="{FF2B5EF4-FFF2-40B4-BE49-F238E27FC236}">
                  <a16:creationId xmlns:a16="http://schemas.microsoft.com/office/drawing/2014/main" id="{C56C81A3-00F6-6C3E-5BA3-F3C68E0FEF4C}"/>
                </a:ext>
              </a:extLst>
            </p:cNvPr>
            <p:cNvSpPr txBox="1"/>
            <p:nvPr/>
          </p:nvSpPr>
          <p:spPr>
            <a:xfrm>
              <a:off x="0" y="-38100"/>
              <a:ext cx="1622843" cy="522149"/>
            </a:xfrm>
            <a:prstGeom prst="rect">
              <a:avLst/>
            </a:prstGeom>
          </p:spPr>
          <p:txBody>
            <a:bodyPr lIns="50800" tIns="50800" rIns="50800" bIns="50800" rtlCol="0" anchor="ctr"/>
            <a:lstStyle/>
            <a:p>
              <a:pPr algn="ctr">
                <a:lnSpc>
                  <a:spcPts val="2659"/>
                </a:lnSpc>
              </a:pPr>
              <a:endParaRPr/>
            </a:p>
          </p:txBody>
        </p:sp>
      </p:grpSp>
      <p:sp>
        <p:nvSpPr>
          <p:cNvPr id="9" name="TextBox 9">
            <a:extLst>
              <a:ext uri="{FF2B5EF4-FFF2-40B4-BE49-F238E27FC236}">
                <a16:creationId xmlns:a16="http://schemas.microsoft.com/office/drawing/2014/main" id="{C75DB4FD-41A0-272B-2BA0-163E62D327FF}"/>
              </a:ext>
            </a:extLst>
          </p:cNvPr>
          <p:cNvSpPr txBox="1"/>
          <p:nvPr/>
        </p:nvSpPr>
        <p:spPr>
          <a:xfrm>
            <a:off x="166550" y="526489"/>
            <a:ext cx="17954900" cy="1098442"/>
          </a:xfrm>
          <a:prstGeom prst="rect">
            <a:avLst/>
          </a:prstGeom>
        </p:spPr>
        <p:txBody>
          <a:bodyPr lIns="0" tIns="0" rIns="0" bIns="0" rtlCol="0" anchor="t">
            <a:spAutoFit/>
          </a:bodyPr>
          <a:lstStyle/>
          <a:p>
            <a:pPr algn="ctr">
              <a:lnSpc>
                <a:spcPts val="9108"/>
              </a:lnSpc>
            </a:pPr>
            <a:r>
              <a:rPr lang="en-US" sz="5400" spc="612">
                <a:solidFill>
                  <a:srgbClr val="FFFFFF"/>
                </a:solidFill>
                <a:latin typeface="TAN St. Canard"/>
                <a:ea typeface="TAN St. Canard"/>
                <a:cs typeface="TAN St. Canard"/>
                <a:sym typeface="TAN St. Canard"/>
              </a:rPr>
              <a:t>Random Forest</a:t>
            </a:r>
          </a:p>
        </p:txBody>
      </p:sp>
      <p:grpSp>
        <p:nvGrpSpPr>
          <p:cNvPr id="11" name="Group 11">
            <a:extLst>
              <a:ext uri="{FF2B5EF4-FFF2-40B4-BE49-F238E27FC236}">
                <a16:creationId xmlns:a16="http://schemas.microsoft.com/office/drawing/2014/main" id="{0222A434-9593-E446-AD67-19283F7EFCBB}"/>
              </a:ext>
            </a:extLst>
          </p:cNvPr>
          <p:cNvGrpSpPr/>
          <p:nvPr/>
        </p:nvGrpSpPr>
        <p:grpSpPr>
          <a:xfrm>
            <a:off x="4616989" y="8438470"/>
            <a:ext cx="9277081" cy="2585325"/>
            <a:chOff x="0" y="0"/>
            <a:chExt cx="12369442" cy="3447100"/>
          </a:xfrm>
        </p:grpSpPr>
        <p:sp>
          <p:nvSpPr>
            <p:cNvPr id="12" name="Freeform 12">
              <a:extLst>
                <a:ext uri="{FF2B5EF4-FFF2-40B4-BE49-F238E27FC236}">
                  <a16:creationId xmlns:a16="http://schemas.microsoft.com/office/drawing/2014/main" id="{F9E9DF9D-6668-94AA-0140-202D2E946025}"/>
                </a:ext>
              </a:extLst>
            </p:cNvPr>
            <p:cNvSpPr/>
            <p:nvPr/>
          </p:nvSpPr>
          <p:spPr>
            <a:xfrm>
              <a:off x="0" y="0"/>
              <a:ext cx="2858844" cy="3163313"/>
            </a:xfrm>
            <a:custGeom>
              <a:avLst/>
              <a:gdLst/>
              <a:ahLst/>
              <a:cxnLst/>
              <a:rect l="l" t="t" r="r" b="b"/>
              <a:pathLst>
                <a:path w="2858844" h="3163313">
                  <a:moveTo>
                    <a:pt x="0" y="0"/>
                  </a:moveTo>
                  <a:lnTo>
                    <a:pt x="2858844" y="0"/>
                  </a:lnTo>
                  <a:lnTo>
                    <a:pt x="2858844" y="3163313"/>
                  </a:lnTo>
                  <a:lnTo>
                    <a:pt x="0" y="3163313"/>
                  </a:lnTo>
                  <a:lnTo>
                    <a:pt x="0" y="0"/>
                  </a:lnTo>
                  <a:close/>
                </a:path>
              </a:pathLst>
            </a:custGeom>
            <a:blipFill>
              <a:blip r:embed="rId3"/>
              <a:stretch>
                <a:fillRect/>
              </a:stretch>
            </a:blipFill>
          </p:spPr>
          <p:txBody>
            <a:bodyPr/>
            <a:lstStyle/>
            <a:p>
              <a:endParaRPr lang="en-CA"/>
            </a:p>
          </p:txBody>
        </p:sp>
        <p:sp>
          <p:nvSpPr>
            <p:cNvPr id="13" name="Freeform 13">
              <a:extLst>
                <a:ext uri="{FF2B5EF4-FFF2-40B4-BE49-F238E27FC236}">
                  <a16:creationId xmlns:a16="http://schemas.microsoft.com/office/drawing/2014/main" id="{96FF411E-FCC3-4520-A68E-D8B0257EEDAB}"/>
                </a:ext>
              </a:extLst>
            </p:cNvPr>
            <p:cNvSpPr/>
            <p:nvPr/>
          </p:nvSpPr>
          <p:spPr>
            <a:xfrm>
              <a:off x="2581478" y="0"/>
              <a:ext cx="2486221" cy="3447100"/>
            </a:xfrm>
            <a:custGeom>
              <a:avLst/>
              <a:gdLst/>
              <a:ahLst/>
              <a:cxnLst/>
              <a:rect l="l" t="t" r="r" b="b"/>
              <a:pathLst>
                <a:path w="2486221" h="3447100">
                  <a:moveTo>
                    <a:pt x="0" y="0"/>
                  </a:moveTo>
                  <a:lnTo>
                    <a:pt x="2486221" y="0"/>
                  </a:lnTo>
                  <a:lnTo>
                    <a:pt x="2486221" y="3447100"/>
                  </a:lnTo>
                  <a:lnTo>
                    <a:pt x="0" y="3447100"/>
                  </a:lnTo>
                  <a:lnTo>
                    <a:pt x="0" y="0"/>
                  </a:lnTo>
                  <a:close/>
                </a:path>
              </a:pathLst>
            </a:custGeom>
            <a:blipFill>
              <a:blip r:embed="rId4"/>
              <a:stretch>
                <a:fillRect/>
              </a:stretch>
            </a:blipFill>
          </p:spPr>
          <p:txBody>
            <a:bodyPr/>
            <a:lstStyle/>
            <a:p>
              <a:endParaRPr lang="en-CA"/>
            </a:p>
          </p:txBody>
        </p:sp>
        <p:sp>
          <p:nvSpPr>
            <p:cNvPr id="14" name="Freeform 14">
              <a:extLst>
                <a:ext uri="{FF2B5EF4-FFF2-40B4-BE49-F238E27FC236}">
                  <a16:creationId xmlns:a16="http://schemas.microsoft.com/office/drawing/2014/main" id="{DEFC49B2-ABD6-6DCA-E3FD-EF16D0487017}"/>
                </a:ext>
              </a:extLst>
            </p:cNvPr>
            <p:cNvSpPr/>
            <p:nvPr/>
          </p:nvSpPr>
          <p:spPr>
            <a:xfrm flipH="1">
              <a:off x="4102982" y="11575"/>
              <a:ext cx="3038693" cy="3169432"/>
            </a:xfrm>
            <a:custGeom>
              <a:avLst/>
              <a:gdLst/>
              <a:ahLst/>
              <a:cxnLst/>
              <a:rect l="l" t="t" r="r" b="b"/>
              <a:pathLst>
                <a:path w="3038693" h="3169432">
                  <a:moveTo>
                    <a:pt x="3038693" y="0"/>
                  </a:moveTo>
                  <a:lnTo>
                    <a:pt x="0" y="0"/>
                  </a:lnTo>
                  <a:lnTo>
                    <a:pt x="0" y="3169432"/>
                  </a:lnTo>
                  <a:lnTo>
                    <a:pt x="3038693" y="3169432"/>
                  </a:lnTo>
                  <a:lnTo>
                    <a:pt x="3038693" y="0"/>
                  </a:lnTo>
                  <a:close/>
                </a:path>
              </a:pathLst>
            </a:custGeom>
            <a:blipFill>
              <a:blip r:embed="rId5"/>
              <a:stretch>
                <a:fillRect/>
              </a:stretch>
            </a:blipFill>
          </p:spPr>
          <p:txBody>
            <a:bodyPr/>
            <a:lstStyle/>
            <a:p>
              <a:endParaRPr lang="en-CA"/>
            </a:p>
          </p:txBody>
        </p:sp>
        <p:sp>
          <p:nvSpPr>
            <p:cNvPr id="15" name="Freeform 15">
              <a:extLst>
                <a:ext uri="{FF2B5EF4-FFF2-40B4-BE49-F238E27FC236}">
                  <a16:creationId xmlns:a16="http://schemas.microsoft.com/office/drawing/2014/main" id="{0EF051B8-AA6D-4405-BCFA-9395491C3C09}"/>
                </a:ext>
              </a:extLst>
            </p:cNvPr>
            <p:cNvSpPr/>
            <p:nvPr/>
          </p:nvSpPr>
          <p:spPr>
            <a:xfrm>
              <a:off x="6459249" y="66573"/>
              <a:ext cx="2693061" cy="3030167"/>
            </a:xfrm>
            <a:custGeom>
              <a:avLst/>
              <a:gdLst/>
              <a:ahLst/>
              <a:cxnLst/>
              <a:rect l="l" t="t" r="r" b="b"/>
              <a:pathLst>
                <a:path w="2693061" h="3030167">
                  <a:moveTo>
                    <a:pt x="0" y="0"/>
                  </a:moveTo>
                  <a:lnTo>
                    <a:pt x="2693061" y="0"/>
                  </a:lnTo>
                  <a:lnTo>
                    <a:pt x="2693061" y="3030167"/>
                  </a:lnTo>
                  <a:lnTo>
                    <a:pt x="0" y="3030167"/>
                  </a:lnTo>
                  <a:lnTo>
                    <a:pt x="0" y="0"/>
                  </a:lnTo>
                  <a:close/>
                </a:path>
              </a:pathLst>
            </a:custGeom>
            <a:blipFill>
              <a:blip r:embed="rId6"/>
              <a:stretch>
                <a:fillRect/>
              </a:stretch>
            </a:blipFill>
          </p:spPr>
          <p:txBody>
            <a:bodyPr/>
            <a:lstStyle/>
            <a:p>
              <a:endParaRPr lang="en-CA"/>
            </a:p>
          </p:txBody>
        </p:sp>
        <p:sp>
          <p:nvSpPr>
            <p:cNvPr id="16" name="Freeform 16">
              <a:extLst>
                <a:ext uri="{FF2B5EF4-FFF2-40B4-BE49-F238E27FC236}">
                  <a16:creationId xmlns:a16="http://schemas.microsoft.com/office/drawing/2014/main" id="{58507FD2-80B3-61A0-ECC9-8EA5B10A1010}"/>
                </a:ext>
              </a:extLst>
            </p:cNvPr>
            <p:cNvSpPr/>
            <p:nvPr/>
          </p:nvSpPr>
          <p:spPr>
            <a:xfrm>
              <a:off x="8932121" y="11575"/>
              <a:ext cx="3437321" cy="2517837"/>
            </a:xfrm>
            <a:custGeom>
              <a:avLst/>
              <a:gdLst/>
              <a:ahLst/>
              <a:cxnLst/>
              <a:rect l="l" t="t" r="r" b="b"/>
              <a:pathLst>
                <a:path w="3437321" h="2517837">
                  <a:moveTo>
                    <a:pt x="0" y="0"/>
                  </a:moveTo>
                  <a:lnTo>
                    <a:pt x="3437321" y="0"/>
                  </a:lnTo>
                  <a:lnTo>
                    <a:pt x="3437321" y="2517837"/>
                  </a:lnTo>
                  <a:lnTo>
                    <a:pt x="0" y="2517837"/>
                  </a:lnTo>
                  <a:lnTo>
                    <a:pt x="0" y="0"/>
                  </a:lnTo>
                  <a:close/>
                </a:path>
              </a:pathLst>
            </a:custGeom>
            <a:blipFill>
              <a:blip r:embed="rId7"/>
              <a:stretch>
                <a:fillRect/>
              </a:stretch>
            </a:blipFill>
          </p:spPr>
          <p:txBody>
            <a:bodyPr/>
            <a:lstStyle/>
            <a:p>
              <a:endParaRPr lang="en-CA"/>
            </a:p>
          </p:txBody>
        </p:sp>
      </p:grpSp>
      <p:sp>
        <p:nvSpPr>
          <p:cNvPr id="10" name="TextBox 9">
            <a:extLst>
              <a:ext uri="{FF2B5EF4-FFF2-40B4-BE49-F238E27FC236}">
                <a16:creationId xmlns:a16="http://schemas.microsoft.com/office/drawing/2014/main" id="{CF62B432-E45B-D33C-44E8-066D786D2CF5}"/>
              </a:ext>
            </a:extLst>
          </p:cNvPr>
          <p:cNvSpPr txBox="1"/>
          <p:nvPr/>
        </p:nvSpPr>
        <p:spPr>
          <a:xfrm>
            <a:off x="1231932" y="2268931"/>
            <a:ext cx="15203606" cy="6124754"/>
          </a:xfrm>
          <a:prstGeom prst="rect">
            <a:avLst/>
          </a:prstGeom>
          <a:noFill/>
        </p:spPr>
        <p:txBody>
          <a:bodyPr wrap="square" rtlCol="0">
            <a:spAutoFit/>
          </a:bodyPr>
          <a:lstStyle/>
          <a:p>
            <a:pPr algn="ctr"/>
            <a:r>
              <a:rPr lang="en-US" sz="4000" b="1" spc="179">
                <a:solidFill>
                  <a:srgbClr val="1C0140"/>
                </a:solidFill>
                <a:latin typeface="Cooper BT Bold" panose="020B0604020202020204" charset="0"/>
                <a:ea typeface="+mn-lt"/>
                <a:cs typeface="+mn-lt"/>
              </a:rPr>
              <a:t>Introduction</a:t>
            </a:r>
          </a:p>
          <a:p>
            <a:endParaRPr lang="en-US" sz="1600" b="1" spc="179">
              <a:solidFill>
                <a:srgbClr val="1C0140"/>
              </a:solidFill>
              <a:latin typeface="Cooper BT Bold" panose="020B0604020202020204" charset="0"/>
              <a:ea typeface="+mn-lt"/>
              <a:cs typeface="+mn-lt"/>
            </a:endParaRPr>
          </a:p>
          <a:p>
            <a:pPr marL="571500" indent="-571500">
              <a:buFont typeface="Arial" panose="020B0604020202020204" pitchFamily="34" charset="0"/>
              <a:buChar char="•"/>
            </a:pPr>
            <a:r>
              <a:rPr lang="en-US" sz="3600" b="1" spc="179">
                <a:solidFill>
                  <a:srgbClr val="1C0140"/>
                </a:solidFill>
                <a:latin typeface="Cooper BT Bold" panose="020B0604020202020204" charset="0"/>
                <a:ea typeface="+mn-lt"/>
                <a:cs typeface="+mn-lt"/>
              </a:rPr>
              <a:t>Definition: </a:t>
            </a:r>
            <a:r>
              <a:rPr lang="en-US" sz="3200" b="1" spc="179">
                <a:solidFill>
                  <a:srgbClr val="1C0140"/>
                </a:solidFill>
                <a:latin typeface="Cooper BT Bold" panose="020B0604020202020204" charset="0"/>
                <a:ea typeface="+mn-lt"/>
                <a:cs typeface="+mn-lt"/>
              </a:rPr>
              <a:t>Random Forest is an ensemble machine learning technique that builds multiple decision trees and combines their outputs for more accurate and stable predictions.</a:t>
            </a:r>
          </a:p>
          <a:p>
            <a:pPr marL="571500" indent="-571500">
              <a:buFont typeface="Arial" panose="020B0604020202020204" pitchFamily="34" charset="0"/>
              <a:buChar char="•"/>
            </a:pPr>
            <a:endParaRPr lang="en-US" sz="3200" b="1" spc="179">
              <a:solidFill>
                <a:srgbClr val="1C0140"/>
              </a:solidFill>
              <a:latin typeface="Cooper BT Bold" panose="020B0604020202020204" charset="0"/>
              <a:ea typeface="+mn-lt"/>
              <a:cs typeface="+mn-lt"/>
            </a:endParaRPr>
          </a:p>
          <a:p>
            <a:pPr marL="571500" indent="-571500">
              <a:buFont typeface="Arial" panose="020B0604020202020204" pitchFamily="34" charset="0"/>
              <a:buChar char="•"/>
            </a:pPr>
            <a:r>
              <a:rPr lang="en-US" sz="3600" b="1" spc="179">
                <a:solidFill>
                  <a:srgbClr val="1C0140"/>
                </a:solidFill>
                <a:latin typeface="Cooper BT Bold" panose="020B0604020202020204" charset="0"/>
                <a:ea typeface="+mn-lt"/>
                <a:cs typeface="+mn-lt"/>
              </a:rPr>
              <a:t>Purpose: </a:t>
            </a:r>
            <a:r>
              <a:rPr lang="en-US" sz="3200" b="1" spc="179">
                <a:solidFill>
                  <a:srgbClr val="1C0140"/>
                </a:solidFill>
                <a:latin typeface="Cooper BT Bold" panose="020B0604020202020204" charset="0"/>
                <a:ea typeface="+mn-lt"/>
                <a:cs typeface="+mn-lt"/>
              </a:rPr>
              <a:t>Improves prediction accuracy and reduces overfitting by aggregating results from multiple trees.</a:t>
            </a:r>
          </a:p>
          <a:p>
            <a:pPr marL="571500" indent="-571500">
              <a:buFont typeface="Arial" panose="020B0604020202020204" pitchFamily="34" charset="0"/>
              <a:buChar char="•"/>
            </a:pPr>
            <a:endParaRPr lang="en-US" sz="3600" b="1" spc="179">
              <a:solidFill>
                <a:srgbClr val="1C0140"/>
              </a:solidFill>
              <a:latin typeface="Cooper BT Bold" panose="020B0604020202020204" charset="0"/>
              <a:ea typeface="+mn-lt"/>
              <a:cs typeface="+mn-lt"/>
            </a:endParaRPr>
          </a:p>
          <a:p>
            <a:pPr marL="571500" indent="-571500">
              <a:buFont typeface="Arial" panose="020B0604020202020204" pitchFamily="34" charset="0"/>
              <a:buChar char="•"/>
            </a:pPr>
            <a:r>
              <a:rPr lang="en-US" sz="3600" b="1" spc="179">
                <a:solidFill>
                  <a:srgbClr val="1C0140"/>
                </a:solidFill>
                <a:latin typeface="Cooper BT Bold" panose="020B0604020202020204" charset="0"/>
                <a:ea typeface="+mn-lt"/>
                <a:cs typeface="+mn-lt"/>
              </a:rPr>
              <a:t>Benefits: </a:t>
            </a:r>
            <a:r>
              <a:rPr lang="en-US" sz="3200" b="1" spc="179">
                <a:solidFill>
                  <a:srgbClr val="1C0140"/>
                </a:solidFill>
                <a:latin typeface="Cooper BT Bold" panose="020B0604020202020204" charset="0"/>
                <a:ea typeface="+mn-lt"/>
                <a:cs typeface="+mn-lt"/>
              </a:rPr>
              <a:t>High accuracy, robustness to noise, handles both classification and regression, and works well with large datasets.</a:t>
            </a:r>
          </a:p>
        </p:txBody>
      </p:sp>
    </p:spTree>
    <p:extLst>
      <p:ext uri="{BB962C8B-B14F-4D97-AF65-F5344CB8AC3E}">
        <p14:creationId xmlns:p14="http://schemas.microsoft.com/office/powerpoint/2010/main" val="19426098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8D735-6B69-E8A2-FE87-5D22C4F0A18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E5BAC6F-C06D-B1D9-2407-076FCDFB2DD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grpSp>
        <p:nvGrpSpPr>
          <p:cNvPr id="3" name="Group 3">
            <a:extLst>
              <a:ext uri="{FF2B5EF4-FFF2-40B4-BE49-F238E27FC236}">
                <a16:creationId xmlns:a16="http://schemas.microsoft.com/office/drawing/2014/main" id="{A8006D88-B6CA-EBAB-BCBD-8468A7889368}"/>
              </a:ext>
            </a:extLst>
          </p:cNvPr>
          <p:cNvGrpSpPr/>
          <p:nvPr/>
        </p:nvGrpSpPr>
        <p:grpSpPr>
          <a:xfrm>
            <a:off x="437931" y="1058842"/>
            <a:ext cx="17412138" cy="7714966"/>
            <a:chOff x="0" y="0"/>
            <a:chExt cx="3876776" cy="1717721"/>
          </a:xfrm>
        </p:grpSpPr>
        <p:sp>
          <p:nvSpPr>
            <p:cNvPr id="4" name="Freeform 4">
              <a:extLst>
                <a:ext uri="{FF2B5EF4-FFF2-40B4-BE49-F238E27FC236}">
                  <a16:creationId xmlns:a16="http://schemas.microsoft.com/office/drawing/2014/main" id="{32363820-457F-21AF-75E7-A4B77DB4544E}"/>
                </a:ext>
              </a:extLst>
            </p:cNvPr>
            <p:cNvSpPr/>
            <p:nvPr/>
          </p:nvSpPr>
          <p:spPr>
            <a:xfrm>
              <a:off x="0" y="0"/>
              <a:ext cx="3876776" cy="1717721"/>
            </a:xfrm>
            <a:custGeom>
              <a:avLst/>
              <a:gdLst/>
              <a:ahLst/>
              <a:cxnLst/>
              <a:rect l="l" t="t" r="r" b="b"/>
              <a:pathLst>
                <a:path w="3876776" h="1717721">
                  <a:moveTo>
                    <a:pt x="44463" y="0"/>
                  </a:moveTo>
                  <a:lnTo>
                    <a:pt x="3832313" y="0"/>
                  </a:lnTo>
                  <a:cubicBezTo>
                    <a:pt x="3844105" y="0"/>
                    <a:pt x="3855415" y="4684"/>
                    <a:pt x="3863753" y="13023"/>
                  </a:cubicBezTo>
                  <a:cubicBezTo>
                    <a:pt x="3872091" y="21361"/>
                    <a:pt x="3876776" y="32671"/>
                    <a:pt x="3876776" y="44463"/>
                  </a:cubicBezTo>
                  <a:lnTo>
                    <a:pt x="3876776" y="1673258"/>
                  </a:lnTo>
                  <a:cubicBezTo>
                    <a:pt x="3876776" y="1697814"/>
                    <a:pt x="3856869" y="1717721"/>
                    <a:pt x="3832313" y="1717721"/>
                  </a:cubicBezTo>
                  <a:lnTo>
                    <a:pt x="44463" y="1717721"/>
                  </a:lnTo>
                  <a:cubicBezTo>
                    <a:pt x="32671" y="1717721"/>
                    <a:pt x="21361" y="1713037"/>
                    <a:pt x="13023" y="1704698"/>
                  </a:cubicBezTo>
                  <a:cubicBezTo>
                    <a:pt x="4684" y="1696360"/>
                    <a:pt x="0" y="1685050"/>
                    <a:pt x="0" y="1673258"/>
                  </a:cubicBezTo>
                  <a:lnTo>
                    <a:pt x="0" y="44463"/>
                  </a:lnTo>
                  <a:cubicBezTo>
                    <a:pt x="0" y="32671"/>
                    <a:pt x="4684" y="21361"/>
                    <a:pt x="13023" y="13023"/>
                  </a:cubicBezTo>
                  <a:cubicBezTo>
                    <a:pt x="21361" y="4684"/>
                    <a:pt x="32671" y="0"/>
                    <a:pt x="44463" y="0"/>
                  </a:cubicBezTo>
                  <a:close/>
                </a:path>
              </a:pathLst>
            </a:custGeom>
            <a:solidFill>
              <a:srgbClr val="9FCDFF"/>
            </a:solidFill>
          </p:spPr>
          <p:txBody>
            <a:bodyPr/>
            <a:lstStyle/>
            <a:p>
              <a:endParaRPr lang="en-CA"/>
            </a:p>
          </p:txBody>
        </p:sp>
        <p:sp>
          <p:nvSpPr>
            <p:cNvPr id="5" name="TextBox 5">
              <a:extLst>
                <a:ext uri="{FF2B5EF4-FFF2-40B4-BE49-F238E27FC236}">
                  <a16:creationId xmlns:a16="http://schemas.microsoft.com/office/drawing/2014/main" id="{AA450F95-F446-2C6D-9B40-6DB2B39E1F2E}"/>
                </a:ext>
              </a:extLst>
            </p:cNvPr>
            <p:cNvSpPr txBox="1"/>
            <p:nvPr/>
          </p:nvSpPr>
          <p:spPr>
            <a:xfrm>
              <a:off x="0" y="-38100"/>
              <a:ext cx="3876776" cy="1755821"/>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1C7CEAFC-3DD7-A475-FFF0-F82F281F704C}"/>
              </a:ext>
            </a:extLst>
          </p:cNvPr>
          <p:cNvGrpSpPr/>
          <p:nvPr/>
        </p:nvGrpSpPr>
        <p:grpSpPr>
          <a:xfrm>
            <a:off x="5503194" y="0"/>
            <a:ext cx="7288832" cy="2174055"/>
            <a:chOff x="0" y="0"/>
            <a:chExt cx="1622843" cy="484049"/>
          </a:xfrm>
        </p:grpSpPr>
        <p:sp>
          <p:nvSpPr>
            <p:cNvPr id="7" name="Freeform 7">
              <a:extLst>
                <a:ext uri="{FF2B5EF4-FFF2-40B4-BE49-F238E27FC236}">
                  <a16:creationId xmlns:a16="http://schemas.microsoft.com/office/drawing/2014/main" id="{E0A0218E-F07E-8799-8529-D2BF84B4CF3D}"/>
                </a:ext>
              </a:extLst>
            </p:cNvPr>
            <p:cNvSpPr/>
            <p:nvPr/>
          </p:nvSpPr>
          <p:spPr>
            <a:xfrm>
              <a:off x="0" y="0"/>
              <a:ext cx="1622843" cy="484049"/>
            </a:xfrm>
            <a:custGeom>
              <a:avLst/>
              <a:gdLst/>
              <a:ahLst/>
              <a:cxnLst/>
              <a:rect l="l" t="t" r="r" b="b"/>
              <a:pathLst>
                <a:path w="1622843" h="484049">
                  <a:moveTo>
                    <a:pt x="69041" y="0"/>
                  </a:moveTo>
                  <a:lnTo>
                    <a:pt x="1553802" y="0"/>
                  </a:lnTo>
                  <a:cubicBezTo>
                    <a:pt x="1572113" y="0"/>
                    <a:pt x="1589674" y="7274"/>
                    <a:pt x="1602621" y="20222"/>
                  </a:cubicBezTo>
                  <a:cubicBezTo>
                    <a:pt x="1615569" y="33169"/>
                    <a:pt x="1622843" y="50730"/>
                    <a:pt x="1622843" y="69041"/>
                  </a:cubicBezTo>
                  <a:lnTo>
                    <a:pt x="1622843" y="415008"/>
                  </a:lnTo>
                  <a:cubicBezTo>
                    <a:pt x="1622843" y="433319"/>
                    <a:pt x="1615569" y="450880"/>
                    <a:pt x="1602621" y="463827"/>
                  </a:cubicBezTo>
                  <a:cubicBezTo>
                    <a:pt x="1589674" y="476775"/>
                    <a:pt x="1572113" y="484049"/>
                    <a:pt x="1553802" y="484049"/>
                  </a:cubicBezTo>
                  <a:lnTo>
                    <a:pt x="69041" y="484049"/>
                  </a:lnTo>
                  <a:cubicBezTo>
                    <a:pt x="50730" y="484049"/>
                    <a:pt x="33169" y="476775"/>
                    <a:pt x="20222" y="463827"/>
                  </a:cubicBezTo>
                  <a:cubicBezTo>
                    <a:pt x="7274" y="450880"/>
                    <a:pt x="0" y="433319"/>
                    <a:pt x="0" y="415008"/>
                  </a:cubicBezTo>
                  <a:lnTo>
                    <a:pt x="0" y="69041"/>
                  </a:lnTo>
                  <a:cubicBezTo>
                    <a:pt x="0" y="50730"/>
                    <a:pt x="7274" y="33169"/>
                    <a:pt x="20222" y="20222"/>
                  </a:cubicBezTo>
                  <a:cubicBezTo>
                    <a:pt x="33169" y="7274"/>
                    <a:pt x="50730" y="0"/>
                    <a:pt x="69041" y="0"/>
                  </a:cubicBezTo>
                  <a:close/>
                </a:path>
              </a:pathLst>
            </a:custGeom>
            <a:solidFill>
              <a:srgbClr val="0F2F76"/>
            </a:solidFill>
          </p:spPr>
          <p:txBody>
            <a:bodyPr/>
            <a:lstStyle/>
            <a:p>
              <a:endParaRPr lang="en-CA"/>
            </a:p>
          </p:txBody>
        </p:sp>
        <p:sp>
          <p:nvSpPr>
            <p:cNvPr id="8" name="TextBox 8">
              <a:extLst>
                <a:ext uri="{FF2B5EF4-FFF2-40B4-BE49-F238E27FC236}">
                  <a16:creationId xmlns:a16="http://schemas.microsoft.com/office/drawing/2014/main" id="{8913E92C-4D06-4922-3D17-0279EABAF628}"/>
                </a:ext>
              </a:extLst>
            </p:cNvPr>
            <p:cNvSpPr txBox="1"/>
            <p:nvPr/>
          </p:nvSpPr>
          <p:spPr>
            <a:xfrm>
              <a:off x="0" y="-38100"/>
              <a:ext cx="1622843" cy="522149"/>
            </a:xfrm>
            <a:prstGeom prst="rect">
              <a:avLst/>
            </a:prstGeom>
          </p:spPr>
          <p:txBody>
            <a:bodyPr lIns="50800" tIns="50800" rIns="50800" bIns="50800" rtlCol="0" anchor="ctr"/>
            <a:lstStyle/>
            <a:p>
              <a:pPr algn="ctr">
                <a:lnSpc>
                  <a:spcPts val="2659"/>
                </a:lnSpc>
              </a:pPr>
              <a:endParaRPr/>
            </a:p>
          </p:txBody>
        </p:sp>
      </p:grpSp>
      <p:sp>
        <p:nvSpPr>
          <p:cNvPr id="9" name="TextBox 9">
            <a:extLst>
              <a:ext uri="{FF2B5EF4-FFF2-40B4-BE49-F238E27FC236}">
                <a16:creationId xmlns:a16="http://schemas.microsoft.com/office/drawing/2014/main" id="{331688E9-E9DD-BCE5-DC97-7A2D5B25679A}"/>
              </a:ext>
            </a:extLst>
          </p:cNvPr>
          <p:cNvSpPr txBox="1"/>
          <p:nvPr/>
        </p:nvSpPr>
        <p:spPr>
          <a:xfrm>
            <a:off x="166550" y="526489"/>
            <a:ext cx="17954900" cy="1098442"/>
          </a:xfrm>
          <a:prstGeom prst="rect">
            <a:avLst/>
          </a:prstGeom>
        </p:spPr>
        <p:txBody>
          <a:bodyPr lIns="0" tIns="0" rIns="0" bIns="0" rtlCol="0" anchor="t">
            <a:spAutoFit/>
          </a:bodyPr>
          <a:lstStyle/>
          <a:p>
            <a:pPr algn="ctr">
              <a:lnSpc>
                <a:spcPts val="9108"/>
              </a:lnSpc>
            </a:pPr>
            <a:r>
              <a:rPr lang="en-US" sz="5400" spc="612">
                <a:solidFill>
                  <a:srgbClr val="FFFFFF"/>
                </a:solidFill>
                <a:latin typeface="TAN St. Canard"/>
                <a:ea typeface="TAN St. Canard"/>
                <a:cs typeface="TAN St. Canard"/>
                <a:sym typeface="TAN St. Canard"/>
              </a:rPr>
              <a:t>Random Forest</a:t>
            </a:r>
          </a:p>
        </p:txBody>
      </p:sp>
      <p:sp>
        <p:nvSpPr>
          <p:cNvPr id="10" name="TextBox 9">
            <a:extLst>
              <a:ext uri="{FF2B5EF4-FFF2-40B4-BE49-F238E27FC236}">
                <a16:creationId xmlns:a16="http://schemas.microsoft.com/office/drawing/2014/main" id="{FF4FA45B-7F6A-9AEB-9689-AB0FD601AA72}"/>
              </a:ext>
            </a:extLst>
          </p:cNvPr>
          <p:cNvSpPr txBox="1"/>
          <p:nvPr/>
        </p:nvSpPr>
        <p:spPr>
          <a:xfrm>
            <a:off x="1228299" y="2742893"/>
            <a:ext cx="15203606" cy="4278094"/>
          </a:xfrm>
          <a:prstGeom prst="rect">
            <a:avLst/>
          </a:prstGeom>
          <a:noFill/>
        </p:spPr>
        <p:txBody>
          <a:bodyPr wrap="square" rtlCol="0">
            <a:spAutoFit/>
          </a:bodyPr>
          <a:lstStyle/>
          <a:p>
            <a:pPr algn="ctr"/>
            <a:r>
              <a:rPr lang="en-US" sz="4000" b="1" spc="179">
                <a:solidFill>
                  <a:srgbClr val="1C0140"/>
                </a:solidFill>
                <a:latin typeface="Cooper BT Bold"/>
                <a:ea typeface="+mn-lt"/>
                <a:cs typeface="+mn-lt"/>
              </a:rPr>
              <a:t>Data Preparation</a:t>
            </a:r>
          </a:p>
          <a:p>
            <a:pPr algn="ctr"/>
            <a:endParaRPr lang="en-US" sz="4000" b="1" spc="179">
              <a:solidFill>
                <a:srgbClr val="1C0140"/>
              </a:solidFill>
              <a:latin typeface="Cooper BT Bold"/>
              <a:ea typeface="+mn-lt"/>
              <a:cs typeface="+mn-lt"/>
            </a:endParaRPr>
          </a:p>
          <a:p>
            <a:pPr marL="571500" indent="-571500">
              <a:buFont typeface="Arial" panose="020B0604020202020204" pitchFamily="34" charset="0"/>
              <a:buChar char="•"/>
            </a:pPr>
            <a:r>
              <a:rPr lang="en-US" sz="3600" b="1" spc="179">
                <a:solidFill>
                  <a:srgbClr val="1C0140"/>
                </a:solidFill>
                <a:latin typeface="Cooper BT Bold"/>
                <a:ea typeface="+mn-lt"/>
                <a:cs typeface="+mn-lt"/>
              </a:rPr>
              <a:t>Selected Attributes are same as Decision Tree. </a:t>
            </a:r>
          </a:p>
          <a:p>
            <a:pPr marL="571500" indent="-571500">
              <a:buFont typeface="Arial" panose="020B0604020202020204" pitchFamily="34" charset="0"/>
              <a:buChar char="•"/>
            </a:pPr>
            <a:endParaRPr lang="en-US" sz="3600" b="1" spc="179">
              <a:solidFill>
                <a:srgbClr val="1C0140"/>
              </a:solidFill>
              <a:latin typeface="Cooper BT Bold"/>
              <a:ea typeface="+mn-lt"/>
              <a:cs typeface="+mn-lt"/>
            </a:endParaRPr>
          </a:p>
          <a:p>
            <a:pPr marL="571500" indent="-571500">
              <a:buFont typeface="Arial" panose="020B0604020202020204" pitchFamily="34" charset="0"/>
              <a:buChar char="•"/>
            </a:pPr>
            <a:r>
              <a:rPr lang="en-US" sz="3600" b="1" spc="179">
                <a:solidFill>
                  <a:srgbClr val="1C0140"/>
                </a:solidFill>
                <a:latin typeface="Cooper BT Bold"/>
                <a:ea typeface="+mn-lt"/>
                <a:cs typeface="+mn-lt"/>
              </a:rPr>
              <a:t>No additional data preparation is required for the Random Forest.</a:t>
            </a:r>
          </a:p>
          <a:p>
            <a:pPr marL="571500" indent="-571500">
              <a:buFont typeface="Arial" panose="020B0604020202020204" pitchFamily="34" charset="0"/>
              <a:buChar char="•"/>
            </a:pPr>
            <a:endParaRPr lang="en-US" sz="4000" b="1" spc="179">
              <a:solidFill>
                <a:srgbClr val="1C0140"/>
              </a:solidFill>
              <a:latin typeface="Cooper BT Bold"/>
              <a:ea typeface="+mn-lt"/>
              <a:cs typeface="+mn-lt"/>
            </a:endParaRPr>
          </a:p>
        </p:txBody>
      </p:sp>
      <p:grpSp>
        <p:nvGrpSpPr>
          <p:cNvPr id="23" name="Group 11">
            <a:extLst>
              <a:ext uri="{FF2B5EF4-FFF2-40B4-BE49-F238E27FC236}">
                <a16:creationId xmlns:a16="http://schemas.microsoft.com/office/drawing/2014/main" id="{D6B45DBA-3F1C-3BDB-2CB7-45F6E57031F7}"/>
              </a:ext>
            </a:extLst>
          </p:cNvPr>
          <p:cNvGrpSpPr/>
          <p:nvPr/>
        </p:nvGrpSpPr>
        <p:grpSpPr>
          <a:xfrm>
            <a:off x="4276510" y="8121249"/>
            <a:ext cx="9734981" cy="2274102"/>
            <a:chOff x="0" y="0"/>
            <a:chExt cx="12979974" cy="3032136"/>
          </a:xfrm>
        </p:grpSpPr>
        <p:sp>
          <p:nvSpPr>
            <p:cNvPr id="18" name="Freeform 12">
              <a:extLst>
                <a:ext uri="{FF2B5EF4-FFF2-40B4-BE49-F238E27FC236}">
                  <a16:creationId xmlns:a16="http://schemas.microsoft.com/office/drawing/2014/main" id="{D02353BF-3D00-4EFD-D3F4-CAC967E0E3F3}"/>
                </a:ext>
              </a:extLst>
            </p:cNvPr>
            <p:cNvSpPr/>
            <p:nvPr/>
          </p:nvSpPr>
          <p:spPr>
            <a:xfrm>
              <a:off x="0" y="246679"/>
              <a:ext cx="2647021" cy="2779024"/>
            </a:xfrm>
            <a:custGeom>
              <a:avLst/>
              <a:gdLst/>
              <a:ahLst/>
              <a:cxnLst/>
              <a:rect l="l" t="t" r="r" b="b"/>
              <a:pathLst>
                <a:path w="2647021" h="2779024">
                  <a:moveTo>
                    <a:pt x="0" y="0"/>
                  </a:moveTo>
                  <a:lnTo>
                    <a:pt x="2647021" y="0"/>
                  </a:lnTo>
                  <a:lnTo>
                    <a:pt x="2647021" y="2779024"/>
                  </a:lnTo>
                  <a:lnTo>
                    <a:pt x="0" y="2779024"/>
                  </a:lnTo>
                  <a:lnTo>
                    <a:pt x="0" y="0"/>
                  </a:lnTo>
                  <a:close/>
                </a:path>
              </a:pathLst>
            </a:custGeom>
            <a:blipFill>
              <a:blip r:embed="rId3"/>
              <a:stretch>
                <a:fillRect/>
              </a:stretch>
            </a:blipFill>
          </p:spPr>
          <p:txBody>
            <a:bodyPr/>
            <a:lstStyle/>
            <a:p>
              <a:endParaRPr lang="en-CA"/>
            </a:p>
          </p:txBody>
        </p:sp>
        <p:sp>
          <p:nvSpPr>
            <p:cNvPr id="19" name="Freeform 13">
              <a:extLst>
                <a:ext uri="{FF2B5EF4-FFF2-40B4-BE49-F238E27FC236}">
                  <a16:creationId xmlns:a16="http://schemas.microsoft.com/office/drawing/2014/main" id="{5FCD6492-8FAF-86DE-89FF-CBBBB3F4677B}"/>
                </a:ext>
              </a:extLst>
            </p:cNvPr>
            <p:cNvSpPr/>
            <p:nvPr/>
          </p:nvSpPr>
          <p:spPr>
            <a:xfrm>
              <a:off x="2369114" y="0"/>
              <a:ext cx="2689094" cy="3025703"/>
            </a:xfrm>
            <a:custGeom>
              <a:avLst/>
              <a:gdLst/>
              <a:ahLst/>
              <a:cxnLst/>
              <a:rect l="l" t="t" r="r" b="b"/>
              <a:pathLst>
                <a:path w="2689094" h="3025703">
                  <a:moveTo>
                    <a:pt x="0" y="0"/>
                  </a:moveTo>
                  <a:lnTo>
                    <a:pt x="2689094" y="0"/>
                  </a:lnTo>
                  <a:lnTo>
                    <a:pt x="2689094" y="3025703"/>
                  </a:lnTo>
                  <a:lnTo>
                    <a:pt x="0" y="3025703"/>
                  </a:lnTo>
                  <a:lnTo>
                    <a:pt x="0" y="0"/>
                  </a:lnTo>
                  <a:close/>
                </a:path>
              </a:pathLst>
            </a:custGeom>
            <a:blipFill>
              <a:blip r:embed="rId4"/>
              <a:stretch>
                <a:fillRect/>
              </a:stretch>
            </a:blipFill>
          </p:spPr>
          <p:txBody>
            <a:bodyPr/>
            <a:lstStyle/>
            <a:p>
              <a:endParaRPr lang="en-CA"/>
            </a:p>
          </p:txBody>
        </p:sp>
        <p:sp>
          <p:nvSpPr>
            <p:cNvPr id="20" name="Freeform 14">
              <a:extLst>
                <a:ext uri="{FF2B5EF4-FFF2-40B4-BE49-F238E27FC236}">
                  <a16:creationId xmlns:a16="http://schemas.microsoft.com/office/drawing/2014/main" id="{850A080A-9CD7-83CC-6D82-6617B681E789}"/>
                </a:ext>
              </a:extLst>
            </p:cNvPr>
            <p:cNvSpPr/>
            <p:nvPr/>
          </p:nvSpPr>
          <p:spPr>
            <a:xfrm>
              <a:off x="4813867" y="129772"/>
              <a:ext cx="3738955" cy="2902364"/>
            </a:xfrm>
            <a:custGeom>
              <a:avLst/>
              <a:gdLst/>
              <a:ahLst/>
              <a:cxnLst/>
              <a:rect l="l" t="t" r="r" b="b"/>
              <a:pathLst>
                <a:path w="3738955" h="2902364">
                  <a:moveTo>
                    <a:pt x="0" y="0"/>
                  </a:moveTo>
                  <a:lnTo>
                    <a:pt x="3738955" y="0"/>
                  </a:lnTo>
                  <a:lnTo>
                    <a:pt x="3738955" y="2902364"/>
                  </a:lnTo>
                  <a:lnTo>
                    <a:pt x="0" y="2902364"/>
                  </a:lnTo>
                  <a:lnTo>
                    <a:pt x="0" y="0"/>
                  </a:lnTo>
                  <a:close/>
                </a:path>
              </a:pathLst>
            </a:custGeom>
            <a:blipFill>
              <a:blip r:embed="rId5"/>
              <a:stretch>
                <a:fillRect/>
              </a:stretch>
            </a:blipFill>
          </p:spPr>
          <p:txBody>
            <a:bodyPr/>
            <a:lstStyle/>
            <a:p>
              <a:endParaRPr lang="en-CA"/>
            </a:p>
          </p:txBody>
        </p:sp>
        <p:sp>
          <p:nvSpPr>
            <p:cNvPr id="21" name="Freeform 15">
              <a:extLst>
                <a:ext uri="{FF2B5EF4-FFF2-40B4-BE49-F238E27FC236}">
                  <a16:creationId xmlns:a16="http://schemas.microsoft.com/office/drawing/2014/main" id="{C045DA60-5211-8B39-B9FB-F70D572247F3}"/>
                </a:ext>
              </a:extLst>
            </p:cNvPr>
            <p:cNvSpPr/>
            <p:nvPr/>
          </p:nvSpPr>
          <p:spPr>
            <a:xfrm>
              <a:off x="8254255" y="129772"/>
              <a:ext cx="2222627" cy="2895931"/>
            </a:xfrm>
            <a:custGeom>
              <a:avLst/>
              <a:gdLst/>
              <a:ahLst/>
              <a:cxnLst/>
              <a:rect l="l" t="t" r="r" b="b"/>
              <a:pathLst>
                <a:path w="2222627" h="2895931">
                  <a:moveTo>
                    <a:pt x="0" y="0"/>
                  </a:moveTo>
                  <a:lnTo>
                    <a:pt x="2222627" y="0"/>
                  </a:lnTo>
                  <a:lnTo>
                    <a:pt x="2222627" y="2895931"/>
                  </a:lnTo>
                  <a:lnTo>
                    <a:pt x="0" y="2895931"/>
                  </a:lnTo>
                  <a:lnTo>
                    <a:pt x="0" y="0"/>
                  </a:lnTo>
                  <a:close/>
                </a:path>
              </a:pathLst>
            </a:custGeom>
            <a:blipFill>
              <a:blip r:embed="rId6"/>
              <a:stretch>
                <a:fillRect/>
              </a:stretch>
            </a:blipFill>
          </p:spPr>
          <p:txBody>
            <a:bodyPr/>
            <a:lstStyle/>
            <a:p>
              <a:endParaRPr lang="en-CA"/>
            </a:p>
          </p:txBody>
        </p:sp>
        <p:sp>
          <p:nvSpPr>
            <p:cNvPr id="22" name="Freeform 16">
              <a:extLst>
                <a:ext uri="{FF2B5EF4-FFF2-40B4-BE49-F238E27FC236}">
                  <a16:creationId xmlns:a16="http://schemas.microsoft.com/office/drawing/2014/main" id="{24BDE82A-0D4D-D710-D11C-6602363DF83B}"/>
                </a:ext>
              </a:extLst>
            </p:cNvPr>
            <p:cNvSpPr/>
            <p:nvPr/>
          </p:nvSpPr>
          <p:spPr>
            <a:xfrm>
              <a:off x="10332953" y="246679"/>
              <a:ext cx="2647021" cy="2779024"/>
            </a:xfrm>
            <a:custGeom>
              <a:avLst/>
              <a:gdLst/>
              <a:ahLst/>
              <a:cxnLst/>
              <a:rect l="l" t="t" r="r" b="b"/>
              <a:pathLst>
                <a:path w="2647021" h="2779024">
                  <a:moveTo>
                    <a:pt x="0" y="0"/>
                  </a:moveTo>
                  <a:lnTo>
                    <a:pt x="2647021" y="0"/>
                  </a:lnTo>
                  <a:lnTo>
                    <a:pt x="2647021" y="2779024"/>
                  </a:lnTo>
                  <a:lnTo>
                    <a:pt x="0" y="2779024"/>
                  </a:lnTo>
                  <a:lnTo>
                    <a:pt x="0" y="0"/>
                  </a:lnTo>
                  <a:close/>
                </a:path>
              </a:pathLst>
            </a:custGeom>
            <a:blipFill>
              <a:blip r:embed="rId3"/>
              <a:stretch>
                <a:fillRect/>
              </a:stretch>
            </a:blipFill>
          </p:spPr>
          <p:txBody>
            <a:bodyPr/>
            <a:lstStyle/>
            <a:p>
              <a:endParaRPr lang="en-CA"/>
            </a:p>
          </p:txBody>
        </p:sp>
      </p:grpSp>
    </p:spTree>
    <p:extLst>
      <p:ext uri="{BB962C8B-B14F-4D97-AF65-F5344CB8AC3E}">
        <p14:creationId xmlns:p14="http://schemas.microsoft.com/office/powerpoint/2010/main" val="6913330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8D735-6B69-E8A2-FE87-5D22C4F0A18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E5BAC6F-C06D-B1D9-2407-076FCDFB2DD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grpSp>
        <p:nvGrpSpPr>
          <p:cNvPr id="3" name="Group 3">
            <a:extLst>
              <a:ext uri="{FF2B5EF4-FFF2-40B4-BE49-F238E27FC236}">
                <a16:creationId xmlns:a16="http://schemas.microsoft.com/office/drawing/2014/main" id="{A8006D88-B6CA-EBAB-BCBD-8468A7889368}"/>
              </a:ext>
            </a:extLst>
          </p:cNvPr>
          <p:cNvGrpSpPr/>
          <p:nvPr/>
        </p:nvGrpSpPr>
        <p:grpSpPr>
          <a:xfrm>
            <a:off x="437931" y="1058842"/>
            <a:ext cx="17412138" cy="7714966"/>
            <a:chOff x="0" y="0"/>
            <a:chExt cx="3876776" cy="1717721"/>
          </a:xfrm>
        </p:grpSpPr>
        <p:sp>
          <p:nvSpPr>
            <p:cNvPr id="4" name="Freeform 4">
              <a:extLst>
                <a:ext uri="{FF2B5EF4-FFF2-40B4-BE49-F238E27FC236}">
                  <a16:creationId xmlns:a16="http://schemas.microsoft.com/office/drawing/2014/main" id="{32363820-457F-21AF-75E7-A4B77DB4544E}"/>
                </a:ext>
              </a:extLst>
            </p:cNvPr>
            <p:cNvSpPr/>
            <p:nvPr/>
          </p:nvSpPr>
          <p:spPr>
            <a:xfrm>
              <a:off x="0" y="0"/>
              <a:ext cx="3876776" cy="1717721"/>
            </a:xfrm>
            <a:custGeom>
              <a:avLst/>
              <a:gdLst/>
              <a:ahLst/>
              <a:cxnLst/>
              <a:rect l="l" t="t" r="r" b="b"/>
              <a:pathLst>
                <a:path w="3876776" h="1717721">
                  <a:moveTo>
                    <a:pt x="44463" y="0"/>
                  </a:moveTo>
                  <a:lnTo>
                    <a:pt x="3832313" y="0"/>
                  </a:lnTo>
                  <a:cubicBezTo>
                    <a:pt x="3844105" y="0"/>
                    <a:pt x="3855415" y="4684"/>
                    <a:pt x="3863753" y="13023"/>
                  </a:cubicBezTo>
                  <a:cubicBezTo>
                    <a:pt x="3872091" y="21361"/>
                    <a:pt x="3876776" y="32671"/>
                    <a:pt x="3876776" y="44463"/>
                  </a:cubicBezTo>
                  <a:lnTo>
                    <a:pt x="3876776" y="1673258"/>
                  </a:lnTo>
                  <a:cubicBezTo>
                    <a:pt x="3876776" y="1697814"/>
                    <a:pt x="3856869" y="1717721"/>
                    <a:pt x="3832313" y="1717721"/>
                  </a:cubicBezTo>
                  <a:lnTo>
                    <a:pt x="44463" y="1717721"/>
                  </a:lnTo>
                  <a:cubicBezTo>
                    <a:pt x="32671" y="1717721"/>
                    <a:pt x="21361" y="1713037"/>
                    <a:pt x="13023" y="1704698"/>
                  </a:cubicBezTo>
                  <a:cubicBezTo>
                    <a:pt x="4684" y="1696360"/>
                    <a:pt x="0" y="1685050"/>
                    <a:pt x="0" y="1673258"/>
                  </a:cubicBezTo>
                  <a:lnTo>
                    <a:pt x="0" y="44463"/>
                  </a:lnTo>
                  <a:cubicBezTo>
                    <a:pt x="0" y="32671"/>
                    <a:pt x="4684" y="21361"/>
                    <a:pt x="13023" y="13023"/>
                  </a:cubicBezTo>
                  <a:cubicBezTo>
                    <a:pt x="21361" y="4684"/>
                    <a:pt x="32671" y="0"/>
                    <a:pt x="44463" y="0"/>
                  </a:cubicBezTo>
                  <a:close/>
                </a:path>
              </a:pathLst>
            </a:custGeom>
            <a:solidFill>
              <a:srgbClr val="9FCDFF"/>
            </a:solidFill>
          </p:spPr>
          <p:txBody>
            <a:bodyPr/>
            <a:lstStyle/>
            <a:p>
              <a:endParaRPr lang="en-CA"/>
            </a:p>
          </p:txBody>
        </p:sp>
        <p:sp>
          <p:nvSpPr>
            <p:cNvPr id="5" name="TextBox 5">
              <a:extLst>
                <a:ext uri="{FF2B5EF4-FFF2-40B4-BE49-F238E27FC236}">
                  <a16:creationId xmlns:a16="http://schemas.microsoft.com/office/drawing/2014/main" id="{AA450F95-F446-2C6D-9B40-6DB2B39E1F2E}"/>
                </a:ext>
              </a:extLst>
            </p:cNvPr>
            <p:cNvSpPr txBox="1"/>
            <p:nvPr/>
          </p:nvSpPr>
          <p:spPr>
            <a:xfrm>
              <a:off x="0" y="-38100"/>
              <a:ext cx="3876776" cy="1755821"/>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1C7CEAFC-3DD7-A475-FFF0-F82F281F704C}"/>
              </a:ext>
            </a:extLst>
          </p:cNvPr>
          <p:cNvGrpSpPr/>
          <p:nvPr/>
        </p:nvGrpSpPr>
        <p:grpSpPr>
          <a:xfrm>
            <a:off x="5503194" y="0"/>
            <a:ext cx="7288832" cy="2174055"/>
            <a:chOff x="0" y="0"/>
            <a:chExt cx="1622843" cy="484049"/>
          </a:xfrm>
        </p:grpSpPr>
        <p:sp>
          <p:nvSpPr>
            <p:cNvPr id="7" name="Freeform 7">
              <a:extLst>
                <a:ext uri="{FF2B5EF4-FFF2-40B4-BE49-F238E27FC236}">
                  <a16:creationId xmlns:a16="http://schemas.microsoft.com/office/drawing/2014/main" id="{E0A0218E-F07E-8799-8529-D2BF84B4CF3D}"/>
                </a:ext>
              </a:extLst>
            </p:cNvPr>
            <p:cNvSpPr/>
            <p:nvPr/>
          </p:nvSpPr>
          <p:spPr>
            <a:xfrm>
              <a:off x="0" y="0"/>
              <a:ext cx="1622843" cy="484049"/>
            </a:xfrm>
            <a:custGeom>
              <a:avLst/>
              <a:gdLst/>
              <a:ahLst/>
              <a:cxnLst/>
              <a:rect l="l" t="t" r="r" b="b"/>
              <a:pathLst>
                <a:path w="1622843" h="484049">
                  <a:moveTo>
                    <a:pt x="69041" y="0"/>
                  </a:moveTo>
                  <a:lnTo>
                    <a:pt x="1553802" y="0"/>
                  </a:lnTo>
                  <a:cubicBezTo>
                    <a:pt x="1572113" y="0"/>
                    <a:pt x="1589674" y="7274"/>
                    <a:pt x="1602621" y="20222"/>
                  </a:cubicBezTo>
                  <a:cubicBezTo>
                    <a:pt x="1615569" y="33169"/>
                    <a:pt x="1622843" y="50730"/>
                    <a:pt x="1622843" y="69041"/>
                  </a:cubicBezTo>
                  <a:lnTo>
                    <a:pt x="1622843" y="415008"/>
                  </a:lnTo>
                  <a:cubicBezTo>
                    <a:pt x="1622843" y="433319"/>
                    <a:pt x="1615569" y="450880"/>
                    <a:pt x="1602621" y="463827"/>
                  </a:cubicBezTo>
                  <a:cubicBezTo>
                    <a:pt x="1589674" y="476775"/>
                    <a:pt x="1572113" y="484049"/>
                    <a:pt x="1553802" y="484049"/>
                  </a:cubicBezTo>
                  <a:lnTo>
                    <a:pt x="69041" y="484049"/>
                  </a:lnTo>
                  <a:cubicBezTo>
                    <a:pt x="50730" y="484049"/>
                    <a:pt x="33169" y="476775"/>
                    <a:pt x="20222" y="463827"/>
                  </a:cubicBezTo>
                  <a:cubicBezTo>
                    <a:pt x="7274" y="450880"/>
                    <a:pt x="0" y="433319"/>
                    <a:pt x="0" y="415008"/>
                  </a:cubicBezTo>
                  <a:lnTo>
                    <a:pt x="0" y="69041"/>
                  </a:lnTo>
                  <a:cubicBezTo>
                    <a:pt x="0" y="50730"/>
                    <a:pt x="7274" y="33169"/>
                    <a:pt x="20222" y="20222"/>
                  </a:cubicBezTo>
                  <a:cubicBezTo>
                    <a:pt x="33169" y="7274"/>
                    <a:pt x="50730" y="0"/>
                    <a:pt x="69041" y="0"/>
                  </a:cubicBezTo>
                  <a:close/>
                </a:path>
              </a:pathLst>
            </a:custGeom>
            <a:solidFill>
              <a:srgbClr val="0F2F76"/>
            </a:solidFill>
          </p:spPr>
          <p:txBody>
            <a:bodyPr/>
            <a:lstStyle/>
            <a:p>
              <a:endParaRPr lang="en-CA"/>
            </a:p>
          </p:txBody>
        </p:sp>
        <p:sp>
          <p:nvSpPr>
            <p:cNvPr id="8" name="TextBox 8">
              <a:extLst>
                <a:ext uri="{FF2B5EF4-FFF2-40B4-BE49-F238E27FC236}">
                  <a16:creationId xmlns:a16="http://schemas.microsoft.com/office/drawing/2014/main" id="{8913E92C-4D06-4922-3D17-0279EABAF628}"/>
                </a:ext>
              </a:extLst>
            </p:cNvPr>
            <p:cNvSpPr txBox="1"/>
            <p:nvPr/>
          </p:nvSpPr>
          <p:spPr>
            <a:xfrm>
              <a:off x="0" y="-38100"/>
              <a:ext cx="1622843" cy="522149"/>
            </a:xfrm>
            <a:prstGeom prst="rect">
              <a:avLst/>
            </a:prstGeom>
          </p:spPr>
          <p:txBody>
            <a:bodyPr lIns="50800" tIns="50800" rIns="50800" bIns="50800" rtlCol="0" anchor="ctr"/>
            <a:lstStyle/>
            <a:p>
              <a:pPr algn="ctr">
                <a:lnSpc>
                  <a:spcPts val="2659"/>
                </a:lnSpc>
              </a:pPr>
              <a:endParaRPr/>
            </a:p>
          </p:txBody>
        </p:sp>
      </p:grpSp>
      <p:sp>
        <p:nvSpPr>
          <p:cNvPr id="9" name="TextBox 9">
            <a:extLst>
              <a:ext uri="{FF2B5EF4-FFF2-40B4-BE49-F238E27FC236}">
                <a16:creationId xmlns:a16="http://schemas.microsoft.com/office/drawing/2014/main" id="{331688E9-E9DD-BCE5-DC97-7A2D5B25679A}"/>
              </a:ext>
            </a:extLst>
          </p:cNvPr>
          <p:cNvSpPr txBox="1"/>
          <p:nvPr/>
        </p:nvSpPr>
        <p:spPr>
          <a:xfrm>
            <a:off x="166550" y="526489"/>
            <a:ext cx="17954900" cy="1098442"/>
          </a:xfrm>
          <a:prstGeom prst="rect">
            <a:avLst/>
          </a:prstGeom>
        </p:spPr>
        <p:txBody>
          <a:bodyPr lIns="0" tIns="0" rIns="0" bIns="0" rtlCol="0" anchor="t">
            <a:spAutoFit/>
          </a:bodyPr>
          <a:lstStyle/>
          <a:p>
            <a:pPr algn="ctr">
              <a:lnSpc>
                <a:spcPts val="9108"/>
              </a:lnSpc>
            </a:pPr>
            <a:r>
              <a:rPr lang="en-US" sz="5400" spc="612">
                <a:solidFill>
                  <a:srgbClr val="FFFFFF"/>
                </a:solidFill>
                <a:latin typeface="TAN St. Canard"/>
                <a:ea typeface="TAN St. Canard"/>
                <a:cs typeface="TAN St. Canard"/>
                <a:sym typeface="TAN St. Canard"/>
              </a:rPr>
              <a:t>Random Forest</a:t>
            </a:r>
          </a:p>
        </p:txBody>
      </p:sp>
      <p:sp>
        <p:nvSpPr>
          <p:cNvPr id="10" name="TextBox 9">
            <a:extLst>
              <a:ext uri="{FF2B5EF4-FFF2-40B4-BE49-F238E27FC236}">
                <a16:creationId xmlns:a16="http://schemas.microsoft.com/office/drawing/2014/main" id="{FF4FA45B-7F6A-9AEB-9689-AB0FD601AA72}"/>
              </a:ext>
            </a:extLst>
          </p:cNvPr>
          <p:cNvSpPr txBox="1"/>
          <p:nvPr/>
        </p:nvSpPr>
        <p:spPr>
          <a:xfrm>
            <a:off x="1228299" y="2742893"/>
            <a:ext cx="15203606" cy="1877437"/>
          </a:xfrm>
          <a:prstGeom prst="rect">
            <a:avLst/>
          </a:prstGeom>
          <a:noFill/>
        </p:spPr>
        <p:txBody>
          <a:bodyPr wrap="square" lIns="91440" tIns="45720" rIns="91440" bIns="45720" rtlCol="0" anchor="t">
            <a:spAutoFit/>
          </a:bodyPr>
          <a:lstStyle/>
          <a:p>
            <a:pPr algn="ctr"/>
            <a:r>
              <a:rPr lang="en-US" sz="4000" b="1" spc="179">
                <a:solidFill>
                  <a:srgbClr val="1C0140"/>
                </a:solidFill>
                <a:latin typeface="Cooper BT Bold"/>
                <a:ea typeface="+mn-lt"/>
                <a:cs typeface="+mn-lt"/>
              </a:rPr>
              <a:t>Modeling</a:t>
            </a:r>
            <a:endParaRPr lang="en-US"/>
          </a:p>
          <a:p>
            <a:pPr algn="ctr"/>
            <a:endParaRPr lang="en-US" sz="4000" b="1" spc="179">
              <a:solidFill>
                <a:srgbClr val="1C0140"/>
              </a:solidFill>
              <a:latin typeface="Cooper BT Bold"/>
              <a:ea typeface="+mn-lt"/>
              <a:cs typeface="+mn-lt"/>
            </a:endParaRPr>
          </a:p>
          <a:p>
            <a:pPr algn="ctr"/>
            <a:endParaRPr lang="en-US" sz="3600" b="1" spc="179">
              <a:solidFill>
                <a:srgbClr val="1C0140"/>
              </a:solidFill>
              <a:latin typeface="Cooper BT Bold"/>
              <a:ea typeface="+mn-lt"/>
              <a:cs typeface="+mn-lt"/>
            </a:endParaRPr>
          </a:p>
        </p:txBody>
      </p:sp>
      <p:grpSp>
        <p:nvGrpSpPr>
          <p:cNvPr id="23" name="Group 11">
            <a:extLst>
              <a:ext uri="{FF2B5EF4-FFF2-40B4-BE49-F238E27FC236}">
                <a16:creationId xmlns:a16="http://schemas.microsoft.com/office/drawing/2014/main" id="{D6B45DBA-3F1C-3BDB-2CB7-45F6E57031F7}"/>
              </a:ext>
            </a:extLst>
          </p:cNvPr>
          <p:cNvGrpSpPr/>
          <p:nvPr/>
        </p:nvGrpSpPr>
        <p:grpSpPr>
          <a:xfrm>
            <a:off x="4276510" y="8121249"/>
            <a:ext cx="9734981" cy="2274102"/>
            <a:chOff x="0" y="0"/>
            <a:chExt cx="12979974" cy="3032136"/>
          </a:xfrm>
        </p:grpSpPr>
        <p:sp>
          <p:nvSpPr>
            <p:cNvPr id="18" name="Freeform 12">
              <a:extLst>
                <a:ext uri="{FF2B5EF4-FFF2-40B4-BE49-F238E27FC236}">
                  <a16:creationId xmlns:a16="http://schemas.microsoft.com/office/drawing/2014/main" id="{D02353BF-3D00-4EFD-D3F4-CAC967E0E3F3}"/>
                </a:ext>
              </a:extLst>
            </p:cNvPr>
            <p:cNvSpPr/>
            <p:nvPr/>
          </p:nvSpPr>
          <p:spPr>
            <a:xfrm>
              <a:off x="0" y="246679"/>
              <a:ext cx="2647021" cy="2779024"/>
            </a:xfrm>
            <a:custGeom>
              <a:avLst/>
              <a:gdLst/>
              <a:ahLst/>
              <a:cxnLst/>
              <a:rect l="l" t="t" r="r" b="b"/>
              <a:pathLst>
                <a:path w="2647021" h="2779024">
                  <a:moveTo>
                    <a:pt x="0" y="0"/>
                  </a:moveTo>
                  <a:lnTo>
                    <a:pt x="2647021" y="0"/>
                  </a:lnTo>
                  <a:lnTo>
                    <a:pt x="2647021" y="2779024"/>
                  </a:lnTo>
                  <a:lnTo>
                    <a:pt x="0" y="2779024"/>
                  </a:lnTo>
                  <a:lnTo>
                    <a:pt x="0" y="0"/>
                  </a:lnTo>
                  <a:close/>
                </a:path>
              </a:pathLst>
            </a:custGeom>
            <a:blipFill>
              <a:blip r:embed="rId3"/>
              <a:stretch>
                <a:fillRect/>
              </a:stretch>
            </a:blipFill>
          </p:spPr>
          <p:txBody>
            <a:bodyPr/>
            <a:lstStyle/>
            <a:p>
              <a:endParaRPr lang="en-CA"/>
            </a:p>
          </p:txBody>
        </p:sp>
        <p:sp>
          <p:nvSpPr>
            <p:cNvPr id="19" name="Freeform 13">
              <a:extLst>
                <a:ext uri="{FF2B5EF4-FFF2-40B4-BE49-F238E27FC236}">
                  <a16:creationId xmlns:a16="http://schemas.microsoft.com/office/drawing/2014/main" id="{5FCD6492-8FAF-86DE-89FF-CBBBB3F4677B}"/>
                </a:ext>
              </a:extLst>
            </p:cNvPr>
            <p:cNvSpPr/>
            <p:nvPr/>
          </p:nvSpPr>
          <p:spPr>
            <a:xfrm>
              <a:off x="2369114" y="0"/>
              <a:ext cx="2689094" cy="3025703"/>
            </a:xfrm>
            <a:custGeom>
              <a:avLst/>
              <a:gdLst/>
              <a:ahLst/>
              <a:cxnLst/>
              <a:rect l="l" t="t" r="r" b="b"/>
              <a:pathLst>
                <a:path w="2689094" h="3025703">
                  <a:moveTo>
                    <a:pt x="0" y="0"/>
                  </a:moveTo>
                  <a:lnTo>
                    <a:pt x="2689094" y="0"/>
                  </a:lnTo>
                  <a:lnTo>
                    <a:pt x="2689094" y="3025703"/>
                  </a:lnTo>
                  <a:lnTo>
                    <a:pt x="0" y="3025703"/>
                  </a:lnTo>
                  <a:lnTo>
                    <a:pt x="0" y="0"/>
                  </a:lnTo>
                  <a:close/>
                </a:path>
              </a:pathLst>
            </a:custGeom>
            <a:blipFill>
              <a:blip r:embed="rId4"/>
              <a:stretch>
                <a:fillRect/>
              </a:stretch>
            </a:blipFill>
          </p:spPr>
          <p:txBody>
            <a:bodyPr/>
            <a:lstStyle/>
            <a:p>
              <a:endParaRPr lang="en-CA"/>
            </a:p>
          </p:txBody>
        </p:sp>
        <p:sp>
          <p:nvSpPr>
            <p:cNvPr id="20" name="Freeform 14">
              <a:extLst>
                <a:ext uri="{FF2B5EF4-FFF2-40B4-BE49-F238E27FC236}">
                  <a16:creationId xmlns:a16="http://schemas.microsoft.com/office/drawing/2014/main" id="{850A080A-9CD7-83CC-6D82-6617B681E789}"/>
                </a:ext>
              </a:extLst>
            </p:cNvPr>
            <p:cNvSpPr/>
            <p:nvPr/>
          </p:nvSpPr>
          <p:spPr>
            <a:xfrm>
              <a:off x="4813867" y="129772"/>
              <a:ext cx="3738955" cy="2902364"/>
            </a:xfrm>
            <a:custGeom>
              <a:avLst/>
              <a:gdLst/>
              <a:ahLst/>
              <a:cxnLst/>
              <a:rect l="l" t="t" r="r" b="b"/>
              <a:pathLst>
                <a:path w="3738955" h="2902364">
                  <a:moveTo>
                    <a:pt x="0" y="0"/>
                  </a:moveTo>
                  <a:lnTo>
                    <a:pt x="3738955" y="0"/>
                  </a:lnTo>
                  <a:lnTo>
                    <a:pt x="3738955" y="2902364"/>
                  </a:lnTo>
                  <a:lnTo>
                    <a:pt x="0" y="2902364"/>
                  </a:lnTo>
                  <a:lnTo>
                    <a:pt x="0" y="0"/>
                  </a:lnTo>
                  <a:close/>
                </a:path>
              </a:pathLst>
            </a:custGeom>
            <a:blipFill>
              <a:blip r:embed="rId5"/>
              <a:stretch>
                <a:fillRect/>
              </a:stretch>
            </a:blipFill>
          </p:spPr>
          <p:txBody>
            <a:bodyPr/>
            <a:lstStyle/>
            <a:p>
              <a:endParaRPr lang="en-CA"/>
            </a:p>
          </p:txBody>
        </p:sp>
        <p:sp>
          <p:nvSpPr>
            <p:cNvPr id="21" name="Freeform 15">
              <a:extLst>
                <a:ext uri="{FF2B5EF4-FFF2-40B4-BE49-F238E27FC236}">
                  <a16:creationId xmlns:a16="http://schemas.microsoft.com/office/drawing/2014/main" id="{C045DA60-5211-8B39-B9FB-F70D572247F3}"/>
                </a:ext>
              </a:extLst>
            </p:cNvPr>
            <p:cNvSpPr/>
            <p:nvPr/>
          </p:nvSpPr>
          <p:spPr>
            <a:xfrm>
              <a:off x="8254255" y="129772"/>
              <a:ext cx="2222627" cy="2895931"/>
            </a:xfrm>
            <a:custGeom>
              <a:avLst/>
              <a:gdLst/>
              <a:ahLst/>
              <a:cxnLst/>
              <a:rect l="l" t="t" r="r" b="b"/>
              <a:pathLst>
                <a:path w="2222627" h="2895931">
                  <a:moveTo>
                    <a:pt x="0" y="0"/>
                  </a:moveTo>
                  <a:lnTo>
                    <a:pt x="2222627" y="0"/>
                  </a:lnTo>
                  <a:lnTo>
                    <a:pt x="2222627" y="2895931"/>
                  </a:lnTo>
                  <a:lnTo>
                    <a:pt x="0" y="2895931"/>
                  </a:lnTo>
                  <a:lnTo>
                    <a:pt x="0" y="0"/>
                  </a:lnTo>
                  <a:close/>
                </a:path>
              </a:pathLst>
            </a:custGeom>
            <a:blipFill>
              <a:blip r:embed="rId6"/>
              <a:stretch>
                <a:fillRect/>
              </a:stretch>
            </a:blipFill>
          </p:spPr>
          <p:txBody>
            <a:bodyPr/>
            <a:lstStyle/>
            <a:p>
              <a:endParaRPr lang="en-CA"/>
            </a:p>
          </p:txBody>
        </p:sp>
        <p:sp>
          <p:nvSpPr>
            <p:cNvPr id="22" name="Freeform 16">
              <a:extLst>
                <a:ext uri="{FF2B5EF4-FFF2-40B4-BE49-F238E27FC236}">
                  <a16:creationId xmlns:a16="http://schemas.microsoft.com/office/drawing/2014/main" id="{24BDE82A-0D4D-D710-D11C-6602363DF83B}"/>
                </a:ext>
              </a:extLst>
            </p:cNvPr>
            <p:cNvSpPr/>
            <p:nvPr/>
          </p:nvSpPr>
          <p:spPr>
            <a:xfrm>
              <a:off x="10332953" y="246679"/>
              <a:ext cx="2647021" cy="2779024"/>
            </a:xfrm>
            <a:custGeom>
              <a:avLst/>
              <a:gdLst/>
              <a:ahLst/>
              <a:cxnLst/>
              <a:rect l="l" t="t" r="r" b="b"/>
              <a:pathLst>
                <a:path w="2647021" h="2779024">
                  <a:moveTo>
                    <a:pt x="0" y="0"/>
                  </a:moveTo>
                  <a:lnTo>
                    <a:pt x="2647021" y="0"/>
                  </a:lnTo>
                  <a:lnTo>
                    <a:pt x="2647021" y="2779024"/>
                  </a:lnTo>
                  <a:lnTo>
                    <a:pt x="0" y="2779024"/>
                  </a:lnTo>
                  <a:lnTo>
                    <a:pt x="0" y="0"/>
                  </a:lnTo>
                  <a:close/>
                </a:path>
              </a:pathLst>
            </a:custGeom>
            <a:blipFill>
              <a:blip r:embed="rId3"/>
              <a:stretch>
                <a:fillRect/>
              </a:stretch>
            </a:blipFill>
          </p:spPr>
          <p:txBody>
            <a:bodyPr/>
            <a:lstStyle/>
            <a:p>
              <a:endParaRPr lang="en-CA"/>
            </a:p>
          </p:txBody>
        </p:sp>
      </p:grpSp>
      <p:pic>
        <p:nvPicPr>
          <p:cNvPr id="11" name="Picture 10" descr="A screenshot of a computer&#10;&#10;Description automatically generated">
            <a:extLst>
              <a:ext uri="{FF2B5EF4-FFF2-40B4-BE49-F238E27FC236}">
                <a16:creationId xmlns:a16="http://schemas.microsoft.com/office/drawing/2014/main" id="{3C8F4BBE-DE07-5F39-CC6E-B491472E6B6E}"/>
              </a:ext>
            </a:extLst>
          </p:cNvPr>
          <p:cNvPicPr>
            <a:picLocks noChangeAspect="1"/>
          </p:cNvPicPr>
          <p:nvPr/>
        </p:nvPicPr>
        <p:blipFill>
          <a:blip r:embed="rId7"/>
          <a:stretch>
            <a:fillRect/>
          </a:stretch>
        </p:blipFill>
        <p:spPr>
          <a:xfrm>
            <a:off x="2125266" y="4155281"/>
            <a:ext cx="14055328" cy="3101578"/>
          </a:xfrm>
          <a:prstGeom prst="rect">
            <a:avLst/>
          </a:prstGeom>
        </p:spPr>
      </p:pic>
    </p:spTree>
    <p:extLst>
      <p:ext uri="{BB962C8B-B14F-4D97-AF65-F5344CB8AC3E}">
        <p14:creationId xmlns:p14="http://schemas.microsoft.com/office/powerpoint/2010/main" val="3852324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8D735-6B69-E8A2-FE87-5D22C4F0A18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E5BAC6F-C06D-B1D9-2407-076FCDFB2DD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grpSp>
        <p:nvGrpSpPr>
          <p:cNvPr id="3" name="Group 3">
            <a:extLst>
              <a:ext uri="{FF2B5EF4-FFF2-40B4-BE49-F238E27FC236}">
                <a16:creationId xmlns:a16="http://schemas.microsoft.com/office/drawing/2014/main" id="{A8006D88-B6CA-EBAB-BCBD-8468A7889368}"/>
              </a:ext>
            </a:extLst>
          </p:cNvPr>
          <p:cNvGrpSpPr/>
          <p:nvPr/>
        </p:nvGrpSpPr>
        <p:grpSpPr>
          <a:xfrm>
            <a:off x="437931" y="1058842"/>
            <a:ext cx="17412138" cy="7714966"/>
            <a:chOff x="0" y="0"/>
            <a:chExt cx="3876776" cy="1717721"/>
          </a:xfrm>
        </p:grpSpPr>
        <p:sp>
          <p:nvSpPr>
            <p:cNvPr id="4" name="Freeform 4">
              <a:extLst>
                <a:ext uri="{FF2B5EF4-FFF2-40B4-BE49-F238E27FC236}">
                  <a16:creationId xmlns:a16="http://schemas.microsoft.com/office/drawing/2014/main" id="{32363820-457F-21AF-75E7-A4B77DB4544E}"/>
                </a:ext>
              </a:extLst>
            </p:cNvPr>
            <p:cNvSpPr/>
            <p:nvPr/>
          </p:nvSpPr>
          <p:spPr>
            <a:xfrm>
              <a:off x="0" y="0"/>
              <a:ext cx="3876776" cy="1717721"/>
            </a:xfrm>
            <a:custGeom>
              <a:avLst/>
              <a:gdLst/>
              <a:ahLst/>
              <a:cxnLst/>
              <a:rect l="l" t="t" r="r" b="b"/>
              <a:pathLst>
                <a:path w="3876776" h="1717721">
                  <a:moveTo>
                    <a:pt x="44463" y="0"/>
                  </a:moveTo>
                  <a:lnTo>
                    <a:pt x="3832313" y="0"/>
                  </a:lnTo>
                  <a:cubicBezTo>
                    <a:pt x="3844105" y="0"/>
                    <a:pt x="3855415" y="4684"/>
                    <a:pt x="3863753" y="13023"/>
                  </a:cubicBezTo>
                  <a:cubicBezTo>
                    <a:pt x="3872091" y="21361"/>
                    <a:pt x="3876776" y="32671"/>
                    <a:pt x="3876776" y="44463"/>
                  </a:cubicBezTo>
                  <a:lnTo>
                    <a:pt x="3876776" y="1673258"/>
                  </a:lnTo>
                  <a:cubicBezTo>
                    <a:pt x="3876776" y="1697814"/>
                    <a:pt x="3856869" y="1717721"/>
                    <a:pt x="3832313" y="1717721"/>
                  </a:cubicBezTo>
                  <a:lnTo>
                    <a:pt x="44463" y="1717721"/>
                  </a:lnTo>
                  <a:cubicBezTo>
                    <a:pt x="32671" y="1717721"/>
                    <a:pt x="21361" y="1713037"/>
                    <a:pt x="13023" y="1704698"/>
                  </a:cubicBezTo>
                  <a:cubicBezTo>
                    <a:pt x="4684" y="1696360"/>
                    <a:pt x="0" y="1685050"/>
                    <a:pt x="0" y="1673258"/>
                  </a:cubicBezTo>
                  <a:lnTo>
                    <a:pt x="0" y="44463"/>
                  </a:lnTo>
                  <a:cubicBezTo>
                    <a:pt x="0" y="32671"/>
                    <a:pt x="4684" y="21361"/>
                    <a:pt x="13023" y="13023"/>
                  </a:cubicBezTo>
                  <a:cubicBezTo>
                    <a:pt x="21361" y="4684"/>
                    <a:pt x="32671" y="0"/>
                    <a:pt x="44463" y="0"/>
                  </a:cubicBezTo>
                  <a:close/>
                </a:path>
              </a:pathLst>
            </a:custGeom>
            <a:solidFill>
              <a:srgbClr val="9FCDFF"/>
            </a:solidFill>
          </p:spPr>
          <p:txBody>
            <a:bodyPr/>
            <a:lstStyle/>
            <a:p>
              <a:endParaRPr lang="en-CA"/>
            </a:p>
          </p:txBody>
        </p:sp>
        <p:sp>
          <p:nvSpPr>
            <p:cNvPr id="5" name="TextBox 5">
              <a:extLst>
                <a:ext uri="{FF2B5EF4-FFF2-40B4-BE49-F238E27FC236}">
                  <a16:creationId xmlns:a16="http://schemas.microsoft.com/office/drawing/2014/main" id="{AA450F95-F446-2C6D-9B40-6DB2B39E1F2E}"/>
                </a:ext>
              </a:extLst>
            </p:cNvPr>
            <p:cNvSpPr txBox="1"/>
            <p:nvPr/>
          </p:nvSpPr>
          <p:spPr>
            <a:xfrm>
              <a:off x="0" y="-38100"/>
              <a:ext cx="3876776" cy="1755821"/>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1C7CEAFC-3DD7-A475-FFF0-F82F281F704C}"/>
              </a:ext>
            </a:extLst>
          </p:cNvPr>
          <p:cNvGrpSpPr/>
          <p:nvPr/>
        </p:nvGrpSpPr>
        <p:grpSpPr>
          <a:xfrm>
            <a:off x="5503194" y="0"/>
            <a:ext cx="7288832" cy="2174055"/>
            <a:chOff x="0" y="0"/>
            <a:chExt cx="1622843" cy="484049"/>
          </a:xfrm>
        </p:grpSpPr>
        <p:sp>
          <p:nvSpPr>
            <p:cNvPr id="7" name="Freeform 7">
              <a:extLst>
                <a:ext uri="{FF2B5EF4-FFF2-40B4-BE49-F238E27FC236}">
                  <a16:creationId xmlns:a16="http://schemas.microsoft.com/office/drawing/2014/main" id="{E0A0218E-F07E-8799-8529-D2BF84B4CF3D}"/>
                </a:ext>
              </a:extLst>
            </p:cNvPr>
            <p:cNvSpPr/>
            <p:nvPr/>
          </p:nvSpPr>
          <p:spPr>
            <a:xfrm>
              <a:off x="0" y="0"/>
              <a:ext cx="1622843" cy="484049"/>
            </a:xfrm>
            <a:custGeom>
              <a:avLst/>
              <a:gdLst/>
              <a:ahLst/>
              <a:cxnLst/>
              <a:rect l="l" t="t" r="r" b="b"/>
              <a:pathLst>
                <a:path w="1622843" h="484049">
                  <a:moveTo>
                    <a:pt x="69041" y="0"/>
                  </a:moveTo>
                  <a:lnTo>
                    <a:pt x="1553802" y="0"/>
                  </a:lnTo>
                  <a:cubicBezTo>
                    <a:pt x="1572113" y="0"/>
                    <a:pt x="1589674" y="7274"/>
                    <a:pt x="1602621" y="20222"/>
                  </a:cubicBezTo>
                  <a:cubicBezTo>
                    <a:pt x="1615569" y="33169"/>
                    <a:pt x="1622843" y="50730"/>
                    <a:pt x="1622843" y="69041"/>
                  </a:cubicBezTo>
                  <a:lnTo>
                    <a:pt x="1622843" y="415008"/>
                  </a:lnTo>
                  <a:cubicBezTo>
                    <a:pt x="1622843" y="433319"/>
                    <a:pt x="1615569" y="450880"/>
                    <a:pt x="1602621" y="463827"/>
                  </a:cubicBezTo>
                  <a:cubicBezTo>
                    <a:pt x="1589674" y="476775"/>
                    <a:pt x="1572113" y="484049"/>
                    <a:pt x="1553802" y="484049"/>
                  </a:cubicBezTo>
                  <a:lnTo>
                    <a:pt x="69041" y="484049"/>
                  </a:lnTo>
                  <a:cubicBezTo>
                    <a:pt x="50730" y="484049"/>
                    <a:pt x="33169" y="476775"/>
                    <a:pt x="20222" y="463827"/>
                  </a:cubicBezTo>
                  <a:cubicBezTo>
                    <a:pt x="7274" y="450880"/>
                    <a:pt x="0" y="433319"/>
                    <a:pt x="0" y="415008"/>
                  </a:cubicBezTo>
                  <a:lnTo>
                    <a:pt x="0" y="69041"/>
                  </a:lnTo>
                  <a:cubicBezTo>
                    <a:pt x="0" y="50730"/>
                    <a:pt x="7274" y="33169"/>
                    <a:pt x="20222" y="20222"/>
                  </a:cubicBezTo>
                  <a:cubicBezTo>
                    <a:pt x="33169" y="7274"/>
                    <a:pt x="50730" y="0"/>
                    <a:pt x="69041" y="0"/>
                  </a:cubicBezTo>
                  <a:close/>
                </a:path>
              </a:pathLst>
            </a:custGeom>
            <a:solidFill>
              <a:srgbClr val="0F2F76"/>
            </a:solidFill>
          </p:spPr>
          <p:txBody>
            <a:bodyPr/>
            <a:lstStyle/>
            <a:p>
              <a:endParaRPr lang="en-CA"/>
            </a:p>
          </p:txBody>
        </p:sp>
        <p:sp>
          <p:nvSpPr>
            <p:cNvPr id="8" name="TextBox 8">
              <a:extLst>
                <a:ext uri="{FF2B5EF4-FFF2-40B4-BE49-F238E27FC236}">
                  <a16:creationId xmlns:a16="http://schemas.microsoft.com/office/drawing/2014/main" id="{8913E92C-4D06-4922-3D17-0279EABAF628}"/>
                </a:ext>
              </a:extLst>
            </p:cNvPr>
            <p:cNvSpPr txBox="1"/>
            <p:nvPr/>
          </p:nvSpPr>
          <p:spPr>
            <a:xfrm>
              <a:off x="0" y="-38100"/>
              <a:ext cx="1622843" cy="522149"/>
            </a:xfrm>
            <a:prstGeom prst="rect">
              <a:avLst/>
            </a:prstGeom>
          </p:spPr>
          <p:txBody>
            <a:bodyPr lIns="50800" tIns="50800" rIns="50800" bIns="50800" rtlCol="0" anchor="ctr"/>
            <a:lstStyle/>
            <a:p>
              <a:pPr algn="ctr">
                <a:lnSpc>
                  <a:spcPts val="2659"/>
                </a:lnSpc>
              </a:pPr>
              <a:endParaRPr/>
            </a:p>
          </p:txBody>
        </p:sp>
      </p:grpSp>
      <p:sp>
        <p:nvSpPr>
          <p:cNvPr id="9" name="TextBox 9">
            <a:extLst>
              <a:ext uri="{FF2B5EF4-FFF2-40B4-BE49-F238E27FC236}">
                <a16:creationId xmlns:a16="http://schemas.microsoft.com/office/drawing/2014/main" id="{331688E9-E9DD-BCE5-DC97-7A2D5B25679A}"/>
              </a:ext>
            </a:extLst>
          </p:cNvPr>
          <p:cNvSpPr txBox="1"/>
          <p:nvPr/>
        </p:nvSpPr>
        <p:spPr>
          <a:xfrm>
            <a:off x="166550" y="526489"/>
            <a:ext cx="17954900" cy="1098442"/>
          </a:xfrm>
          <a:prstGeom prst="rect">
            <a:avLst/>
          </a:prstGeom>
        </p:spPr>
        <p:txBody>
          <a:bodyPr lIns="0" tIns="0" rIns="0" bIns="0" rtlCol="0" anchor="t">
            <a:spAutoFit/>
          </a:bodyPr>
          <a:lstStyle/>
          <a:p>
            <a:pPr algn="ctr">
              <a:lnSpc>
                <a:spcPts val="9108"/>
              </a:lnSpc>
            </a:pPr>
            <a:r>
              <a:rPr lang="en-US" sz="5400" spc="612">
                <a:solidFill>
                  <a:srgbClr val="FFFFFF"/>
                </a:solidFill>
                <a:latin typeface="TAN St. Canard"/>
                <a:ea typeface="TAN St. Canard"/>
                <a:cs typeface="TAN St. Canard"/>
                <a:sym typeface="TAN St. Canard"/>
              </a:rPr>
              <a:t>Random Forest</a:t>
            </a:r>
          </a:p>
        </p:txBody>
      </p:sp>
      <p:sp>
        <p:nvSpPr>
          <p:cNvPr id="10" name="TextBox 9">
            <a:extLst>
              <a:ext uri="{FF2B5EF4-FFF2-40B4-BE49-F238E27FC236}">
                <a16:creationId xmlns:a16="http://schemas.microsoft.com/office/drawing/2014/main" id="{FF4FA45B-7F6A-9AEB-9689-AB0FD601AA72}"/>
              </a:ext>
            </a:extLst>
          </p:cNvPr>
          <p:cNvSpPr txBox="1"/>
          <p:nvPr/>
        </p:nvSpPr>
        <p:spPr>
          <a:xfrm>
            <a:off x="1192580" y="1635612"/>
            <a:ext cx="16668074" cy="7017306"/>
          </a:xfrm>
          <a:prstGeom prst="rect">
            <a:avLst/>
          </a:prstGeom>
          <a:noFill/>
        </p:spPr>
        <p:txBody>
          <a:bodyPr wrap="square" lIns="91440" tIns="45720" rIns="91440" bIns="45720" rtlCol="0" anchor="t">
            <a:spAutoFit/>
          </a:bodyPr>
          <a:lstStyle/>
          <a:p>
            <a:pPr algn="ctr"/>
            <a:endParaRPr lang="en-US" sz="3000" b="1" spc="179">
              <a:solidFill>
                <a:srgbClr val="1C0140"/>
              </a:solidFill>
              <a:latin typeface="Cooper BT Bold"/>
              <a:ea typeface="+mn-lt"/>
              <a:cs typeface="+mn-lt"/>
            </a:endParaRPr>
          </a:p>
          <a:p>
            <a:pPr>
              <a:buFont typeface="Arial" panose="020B0604020202020204" pitchFamily="34" charset="0"/>
              <a:buChar char="•"/>
            </a:pPr>
            <a:r>
              <a:rPr lang="en-US" sz="3000" b="1" spc="179">
                <a:solidFill>
                  <a:srgbClr val="1C0140"/>
                </a:solidFill>
                <a:latin typeface="Cooper BT Bold"/>
                <a:ea typeface="+mn-lt"/>
                <a:cs typeface="+mn-lt"/>
              </a:rPr>
              <a:t>Cross Validation:</a:t>
            </a:r>
            <a:r>
              <a:rPr lang="en-US" sz="3000" spc="179">
                <a:solidFill>
                  <a:srgbClr val="1C0140"/>
                </a:solidFill>
                <a:latin typeface="Cooper BT Bold"/>
                <a:ea typeface="+mn-lt"/>
                <a:cs typeface="+mn-lt"/>
              </a:rPr>
              <a:t> Divides the dataset into training and testing subsets to evaluate model performance, ensuring reliable and unbiased results.</a:t>
            </a:r>
            <a:endParaRPr lang="en-US" sz="3000" b="1" spc="179">
              <a:solidFill>
                <a:srgbClr val="1C0140"/>
              </a:solidFill>
              <a:latin typeface="Cooper BT Bold"/>
              <a:ea typeface="+mn-lt"/>
              <a:cs typeface="+mn-lt"/>
            </a:endParaRPr>
          </a:p>
          <a:p>
            <a:pPr>
              <a:buFont typeface="Arial" panose="020B0604020202020204" pitchFamily="34" charset="0"/>
              <a:buChar char="•"/>
            </a:pPr>
            <a:endParaRPr lang="en-US" sz="3000" b="1" spc="179">
              <a:solidFill>
                <a:srgbClr val="1C0140"/>
              </a:solidFill>
              <a:latin typeface="Cooper BT Bold"/>
              <a:ea typeface="+mn-lt"/>
              <a:cs typeface="+mn-lt"/>
            </a:endParaRPr>
          </a:p>
          <a:p>
            <a:pPr>
              <a:buFont typeface="Arial" panose="020B0604020202020204" pitchFamily="34" charset="0"/>
              <a:buChar char="•"/>
            </a:pPr>
            <a:r>
              <a:rPr lang="en-US" sz="3000" b="1" spc="179">
                <a:solidFill>
                  <a:srgbClr val="1C0140"/>
                </a:solidFill>
                <a:latin typeface="Cooper BT Bold"/>
                <a:ea typeface="+mn-lt"/>
                <a:cs typeface="+mn-lt"/>
              </a:rPr>
              <a:t>Random Forest Operator:</a:t>
            </a:r>
            <a:r>
              <a:rPr lang="en-US" sz="3000" spc="179">
                <a:solidFill>
                  <a:srgbClr val="1C0140"/>
                </a:solidFill>
                <a:latin typeface="Cooper BT Bold"/>
                <a:ea typeface="+mn-lt"/>
                <a:cs typeface="+mn-lt"/>
              </a:rPr>
              <a:t> Constructs a collection of decision trees (ensemble) using random subsets of data and features, providing robust predictions and minimizing overfitting.</a:t>
            </a:r>
            <a:endParaRPr lang="en-US" sz="3000">
              <a:latin typeface="Cooper BT Bold"/>
              <a:ea typeface="+mn-lt"/>
              <a:cs typeface="+mn-lt"/>
            </a:endParaRPr>
          </a:p>
          <a:p>
            <a:endParaRPr lang="en-US" sz="3000" spc="179">
              <a:solidFill>
                <a:srgbClr val="1C0140"/>
              </a:solidFill>
              <a:latin typeface="Cooper BT Bold"/>
              <a:ea typeface="+mn-lt"/>
              <a:cs typeface="+mn-lt"/>
            </a:endParaRPr>
          </a:p>
          <a:p>
            <a:pPr>
              <a:buFont typeface="Arial" panose="020B0604020202020204" pitchFamily="34" charset="0"/>
              <a:buChar char="•"/>
            </a:pPr>
            <a:r>
              <a:rPr lang="en-US" sz="3000" b="1" spc="179">
                <a:solidFill>
                  <a:srgbClr val="1C0140"/>
                </a:solidFill>
                <a:latin typeface="Cooper BT Bold"/>
                <a:ea typeface="+mn-lt"/>
                <a:cs typeface="+mn-lt"/>
              </a:rPr>
              <a:t>Apply Model:</a:t>
            </a:r>
            <a:r>
              <a:rPr lang="en-US" sz="3000" spc="179">
                <a:solidFill>
                  <a:srgbClr val="1C0140"/>
                </a:solidFill>
                <a:latin typeface="Cooper BT Bold"/>
                <a:ea typeface="+mn-lt"/>
                <a:cs typeface="+mn-lt"/>
              </a:rPr>
              <a:t> Uses the trained Random Forest model to make predictions on new or unseen data.</a:t>
            </a:r>
            <a:endParaRPr lang="en-US" sz="3000">
              <a:latin typeface="Cooper BT Bold"/>
              <a:ea typeface="+mn-lt"/>
              <a:cs typeface="+mn-lt"/>
            </a:endParaRPr>
          </a:p>
          <a:p>
            <a:pPr>
              <a:buFont typeface="Arial" panose="020B0604020202020204" pitchFamily="34" charset="0"/>
              <a:buChar char="•"/>
            </a:pPr>
            <a:endParaRPr lang="en-US" sz="3000" b="1" spc="179">
              <a:solidFill>
                <a:srgbClr val="1C0140"/>
              </a:solidFill>
              <a:latin typeface="Cooper BT Bold"/>
              <a:ea typeface="+mn-lt"/>
              <a:cs typeface="+mn-lt"/>
            </a:endParaRPr>
          </a:p>
          <a:p>
            <a:pPr>
              <a:buFont typeface="Arial" panose="020B0604020202020204" pitchFamily="34" charset="0"/>
              <a:buChar char="•"/>
            </a:pPr>
            <a:r>
              <a:rPr lang="en-US" sz="3000" b="1" spc="179">
                <a:solidFill>
                  <a:srgbClr val="1C0140"/>
                </a:solidFill>
                <a:latin typeface="Cooper BT Bold"/>
                <a:ea typeface="+mn-lt"/>
                <a:cs typeface="+mn-lt"/>
              </a:rPr>
              <a:t>Performance (Random Forest):</a:t>
            </a:r>
            <a:r>
              <a:rPr lang="en-US" sz="3000" spc="179">
                <a:solidFill>
                  <a:srgbClr val="1C0140"/>
                </a:solidFill>
                <a:latin typeface="Cooper BT Bold"/>
                <a:ea typeface="+mn-lt"/>
                <a:cs typeface="+mn-lt"/>
              </a:rPr>
              <a:t> Computes key evaluation metrics, such as accuracy, precision, recall, and F1-score, to assess the model's effectiveness.</a:t>
            </a:r>
            <a:endParaRPr lang="en-US" sz="3000">
              <a:latin typeface="Cooper BT Bold"/>
              <a:ea typeface="+mn-lt"/>
              <a:cs typeface="+mn-lt"/>
            </a:endParaRPr>
          </a:p>
          <a:p>
            <a:pPr>
              <a:buFont typeface="Arial" panose="020B0604020202020204" pitchFamily="34" charset="0"/>
              <a:buChar char="•"/>
            </a:pPr>
            <a:endParaRPr lang="en-US" sz="3000" spc="179">
              <a:solidFill>
                <a:srgbClr val="1C0140"/>
              </a:solidFill>
              <a:latin typeface="Cooper BT Bold"/>
              <a:cs typeface="Calibri"/>
            </a:endParaRPr>
          </a:p>
          <a:p>
            <a:pPr marL="571500" indent="-571500">
              <a:buFont typeface="Arial" panose="020B0604020202020204" pitchFamily="34" charset="0"/>
              <a:buChar char="•"/>
            </a:pPr>
            <a:endParaRPr lang="en-US" sz="3000" b="1" spc="179">
              <a:solidFill>
                <a:srgbClr val="1C0140"/>
              </a:solidFill>
              <a:latin typeface="Cooper BT Bold"/>
              <a:ea typeface="+mn-lt"/>
              <a:cs typeface="+mn-lt"/>
            </a:endParaRPr>
          </a:p>
        </p:txBody>
      </p:sp>
      <p:grpSp>
        <p:nvGrpSpPr>
          <p:cNvPr id="23" name="Group 11">
            <a:extLst>
              <a:ext uri="{FF2B5EF4-FFF2-40B4-BE49-F238E27FC236}">
                <a16:creationId xmlns:a16="http://schemas.microsoft.com/office/drawing/2014/main" id="{D6B45DBA-3F1C-3BDB-2CB7-45F6E57031F7}"/>
              </a:ext>
            </a:extLst>
          </p:cNvPr>
          <p:cNvGrpSpPr/>
          <p:nvPr/>
        </p:nvGrpSpPr>
        <p:grpSpPr>
          <a:xfrm>
            <a:off x="4276510" y="8121249"/>
            <a:ext cx="9734981" cy="2274102"/>
            <a:chOff x="0" y="0"/>
            <a:chExt cx="12979974" cy="3032136"/>
          </a:xfrm>
        </p:grpSpPr>
        <p:sp>
          <p:nvSpPr>
            <p:cNvPr id="18" name="Freeform 12">
              <a:extLst>
                <a:ext uri="{FF2B5EF4-FFF2-40B4-BE49-F238E27FC236}">
                  <a16:creationId xmlns:a16="http://schemas.microsoft.com/office/drawing/2014/main" id="{D02353BF-3D00-4EFD-D3F4-CAC967E0E3F3}"/>
                </a:ext>
              </a:extLst>
            </p:cNvPr>
            <p:cNvSpPr/>
            <p:nvPr/>
          </p:nvSpPr>
          <p:spPr>
            <a:xfrm>
              <a:off x="0" y="246679"/>
              <a:ext cx="2647021" cy="2779024"/>
            </a:xfrm>
            <a:custGeom>
              <a:avLst/>
              <a:gdLst/>
              <a:ahLst/>
              <a:cxnLst/>
              <a:rect l="l" t="t" r="r" b="b"/>
              <a:pathLst>
                <a:path w="2647021" h="2779024">
                  <a:moveTo>
                    <a:pt x="0" y="0"/>
                  </a:moveTo>
                  <a:lnTo>
                    <a:pt x="2647021" y="0"/>
                  </a:lnTo>
                  <a:lnTo>
                    <a:pt x="2647021" y="2779024"/>
                  </a:lnTo>
                  <a:lnTo>
                    <a:pt x="0" y="2779024"/>
                  </a:lnTo>
                  <a:lnTo>
                    <a:pt x="0" y="0"/>
                  </a:lnTo>
                  <a:close/>
                </a:path>
              </a:pathLst>
            </a:custGeom>
            <a:blipFill>
              <a:blip r:embed="rId3"/>
              <a:stretch>
                <a:fillRect/>
              </a:stretch>
            </a:blipFill>
          </p:spPr>
          <p:txBody>
            <a:bodyPr/>
            <a:lstStyle/>
            <a:p>
              <a:endParaRPr lang="en-CA"/>
            </a:p>
          </p:txBody>
        </p:sp>
        <p:sp>
          <p:nvSpPr>
            <p:cNvPr id="19" name="Freeform 13">
              <a:extLst>
                <a:ext uri="{FF2B5EF4-FFF2-40B4-BE49-F238E27FC236}">
                  <a16:creationId xmlns:a16="http://schemas.microsoft.com/office/drawing/2014/main" id="{5FCD6492-8FAF-86DE-89FF-CBBBB3F4677B}"/>
                </a:ext>
              </a:extLst>
            </p:cNvPr>
            <p:cNvSpPr/>
            <p:nvPr/>
          </p:nvSpPr>
          <p:spPr>
            <a:xfrm>
              <a:off x="2369114" y="0"/>
              <a:ext cx="2689094" cy="3025703"/>
            </a:xfrm>
            <a:custGeom>
              <a:avLst/>
              <a:gdLst/>
              <a:ahLst/>
              <a:cxnLst/>
              <a:rect l="l" t="t" r="r" b="b"/>
              <a:pathLst>
                <a:path w="2689094" h="3025703">
                  <a:moveTo>
                    <a:pt x="0" y="0"/>
                  </a:moveTo>
                  <a:lnTo>
                    <a:pt x="2689094" y="0"/>
                  </a:lnTo>
                  <a:lnTo>
                    <a:pt x="2689094" y="3025703"/>
                  </a:lnTo>
                  <a:lnTo>
                    <a:pt x="0" y="3025703"/>
                  </a:lnTo>
                  <a:lnTo>
                    <a:pt x="0" y="0"/>
                  </a:lnTo>
                  <a:close/>
                </a:path>
              </a:pathLst>
            </a:custGeom>
            <a:blipFill>
              <a:blip r:embed="rId4"/>
              <a:stretch>
                <a:fillRect/>
              </a:stretch>
            </a:blipFill>
          </p:spPr>
          <p:txBody>
            <a:bodyPr/>
            <a:lstStyle/>
            <a:p>
              <a:endParaRPr lang="en-CA"/>
            </a:p>
          </p:txBody>
        </p:sp>
        <p:sp>
          <p:nvSpPr>
            <p:cNvPr id="20" name="Freeform 14">
              <a:extLst>
                <a:ext uri="{FF2B5EF4-FFF2-40B4-BE49-F238E27FC236}">
                  <a16:creationId xmlns:a16="http://schemas.microsoft.com/office/drawing/2014/main" id="{850A080A-9CD7-83CC-6D82-6617B681E789}"/>
                </a:ext>
              </a:extLst>
            </p:cNvPr>
            <p:cNvSpPr/>
            <p:nvPr/>
          </p:nvSpPr>
          <p:spPr>
            <a:xfrm>
              <a:off x="4813867" y="129772"/>
              <a:ext cx="3738955" cy="2902364"/>
            </a:xfrm>
            <a:custGeom>
              <a:avLst/>
              <a:gdLst/>
              <a:ahLst/>
              <a:cxnLst/>
              <a:rect l="l" t="t" r="r" b="b"/>
              <a:pathLst>
                <a:path w="3738955" h="2902364">
                  <a:moveTo>
                    <a:pt x="0" y="0"/>
                  </a:moveTo>
                  <a:lnTo>
                    <a:pt x="3738955" y="0"/>
                  </a:lnTo>
                  <a:lnTo>
                    <a:pt x="3738955" y="2902364"/>
                  </a:lnTo>
                  <a:lnTo>
                    <a:pt x="0" y="2902364"/>
                  </a:lnTo>
                  <a:lnTo>
                    <a:pt x="0" y="0"/>
                  </a:lnTo>
                  <a:close/>
                </a:path>
              </a:pathLst>
            </a:custGeom>
            <a:blipFill>
              <a:blip r:embed="rId5"/>
              <a:stretch>
                <a:fillRect/>
              </a:stretch>
            </a:blipFill>
          </p:spPr>
          <p:txBody>
            <a:bodyPr/>
            <a:lstStyle/>
            <a:p>
              <a:endParaRPr lang="en-CA"/>
            </a:p>
          </p:txBody>
        </p:sp>
        <p:sp>
          <p:nvSpPr>
            <p:cNvPr id="21" name="Freeform 15">
              <a:extLst>
                <a:ext uri="{FF2B5EF4-FFF2-40B4-BE49-F238E27FC236}">
                  <a16:creationId xmlns:a16="http://schemas.microsoft.com/office/drawing/2014/main" id="{C045DA60-5211-8B39-B9FB-F70D572247F3}"/>
                </a:ext>
              </a:extLst>
            </p:cNvPr>
            <p:cNvSpPr/>
            <p:nvPr/>
          </p:nvSpPr>
          <p:spPr>
            <a:xfrm>
              <a:off x="8254255" y="129772"/>
              <a:ext cx="2222627" cy="2895931"/>
            </a:xfrm>
            <a:custGeom>
              <a:avLst/>
              <a:gdLst/>
              <a:ahLst/>
              <a:cxnLst/>
              <a:rect l="l" t="t" r="r" b="b"/>
              <a:pathLst>
                <a:path w="2222627" h="2895931">
                  <a:moveTo>
                    <a:pt x="0" y="0"/>
                  </a:moveTo>
                  <a:lnTo>
                    <a:pt x="2222627" y="0"/>
                  </a:lnTo>
                  <a:lnTo>
                    <a:pt x="2222627" y="2895931"/>
                  </a:lnTo>
                  <a:lnTo>
                    <a:pt x="0" y="2895931"/>
                  </a:lnTo>
                  <a:lnTo>
                    <a:pt x="0" y="0"/>
                  </a:lnTo>
                  <a:close/>
                </a:path>
              </a:pathLst>
            </a:custGeom>
            <a:blipFill>
              <a:blip r:embed="rId6"/>
              <a:stretch>
                <a:fillRect/>
              </a:stretch>
            </a:blipFill>
          </p:spPr>
          <p:txBody>
            <a:bodyPr/>
            <a:lstStyle/>
            <a:p>
              <a:endParaRPr lang="en-CA"/>
            </a:p>
          </p:txBody>
        </p:sp>
        <p:sp>
          <p:nvSpPr>
            <p:cNvPr id="22" name="Freeform 16">
              <a:extLst>
                <a:ext uri="{FF2B5EF4-FFF2-40B4-BE49-F238E27FC236}">
                  <a16:creationId xmlns:a16="http://schemas.microsoft.com/office/drawing/2014/main" id="{24BDE82A-0D4D-D710-D11C-6602363DF83B}"/>
                </a:ext>
              </a:extLst>
            </p:cNvPr>
            <p:cNvSpPr/>
            <p:nvPr/>
          </p:nvSpPr>
          <p:spPr>
            <a:xfrm>
              <a:off x="10332953" y="246679"/>
              <a:ext cx="2647021" cy="2779024"/>
            </a:xfrm>
            <a:custGeom>
              <a:avLst/>
              <a:gdLst/>
              <a:ahLst/>
              <a:cxnLst/>
              <a:rect l="l" t="t" r="r" b="b"/>
              <a:pathLst>
                <a:path w="2647021" h="2779024">
                  <a:moveTo>
                    <a:pt x="0" y="0"/>
                  </a:moveTo>
                  <a:lnTo>
                    <a:pt x="2647021" y="0"/>
                  </a:lnTo>
                  <a:lnTo>
                    <a:pt x="2647021" y="2779024"/>
                  </a:lnTo>
                  <a:lnTo>
                    <a:pt x="0" y="2779024"/>
                  </a:lnTo>
                  <a:lnTo>
                    <a:pt x="0" y="0"/>
                  </a:lnTo>
                  <a:close/>
                </a:path>
              </a:pathLst>
            </a:custGeom>
            <a:blipFill>
              <a:blip r:embed="rId3"/>
              <a:stretch>
                <a:fillRect/>
              </a:stretch>
            </a:blipFill>
          </p:spPr>
          <p:txBody>
            <a:bodyPr/>
            <a:lstStyle/>
            <a:p>
              <a:endParaRPr lang="en-CA"/>
            </a:p>
          </p:txBody>
        </p:sp>
      </p:grpSp>
    </p:spTree>
    <p:extLst>
      <p:ext uri="{BB962C8B-B14F-4D97-AF65-F5344CB8AC3E}">
        <p14:creationId xmlns:p14="http://schemas.microsoft.com/office/powerpoint/2010/main" val="12657773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3D7ED-FD10-5482-68B7-4B7BB306770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CA330F0-2522-A30B-35A2-45FC74DBCD0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grpSp>
        <p:nvGrpSpPr>
          <p:cNvPr id="3" name="Group 3">
            <a:extLst>
              <a:ext uri="{FF2B5EF4-FFF2-40B4-BE49-F238E27FC236}">
                <a16:creationId xmlns:a16="http://schemas.microsoft.com/office/drawing/2014/main" id="{B48AC0FE-14C4-7552-5916-8D9A6E124D0D}"/>
              </a:ext>
            </a:extLst>
          </p:cNvPr>
          <p:cNvGrpSpPr/>
          <p:nvPr/>
        </p:nvGrpSpPr>
        <p:grpSpPr>
          <a:xfrm>
            <a:off x="437931" y="1058842"/>
            <a:ext cx="17412138" cy="7714966"/>
            <a:chOff x="0" y="0"/>
            <a:chExt cx="3876776" cy="1717721"/>
          </a:xfrm>
        </p:grpSpPr>
        <p:sp>
          <p:nvSpPr>
            <p:cNvPr id="4" name="Freeform 4">
              <a:extLst>
                <a:ext uri="{FF2B5EF4-FFF2-40B4-BE49-F238E27FC236}">
                  <a16:creationId xmlns:a16="http://schemas.microsoft.com/office/drawing/2014/main" id="{549328CA-F139-6738-3455-F86647E05D91}"/>
                </a:ext>
              </a:extLst>
            </p:cNvPr>
            <p:cNvSpPr/>
            <p:nvPr/>
          </p:nvSpPr>
          <p:spPr>
            <a:xfrm>
              <a:off x="0" y="0"/>
              <a:ext cx="3876776" cy="1717721"/>
            </a:xfrm>
            <a:custGeom>
              <a:avLst/>
              <a:gdLst/>
              <a:ahLst/>
              <a:cxnLst/>
              <a:rect l="l" t="t" r="r" b="b"/>
              <a:pathLst>
                <a:path w="3876776" h="1717721">
                  <a:moveTo>
                    <a:pt x="44463" y="0"/>
                  </a:moveTo>
                  <a:lnTo>
                    <a:pt x="3832313" y="0"/>
                  </a:lnTo>
                  <a:cubicBezTo>
                    <a:pt x="3844105" y="0"/>
                    <a:pt x="3855415" y="4684"/>
                    <a:pt x="3863753" y="13023"/>
                  </a:cubicBezTo>
                  <a:cubicBezTo>
                    <a:pt x="3872091" y="21361"/>
                    <a:pt x="3876776" y="32671"/>
                    <a:pt x="3876776" y="44463"/>
                  </a:cubicBezTo>
                  <a:lnTo>
                    <a:pt x="3876776" y="1673258"/>
                  </a:lnTo>
                  <a:cubicBezTo>
                    <a:pt x="3876776" y="1697814"/>
                    <a:pt x="3856869" y="1717721"/>
                    <a:pt x="3832313" y="1717721"/>
                  </a:cubicBezTo>
                  <a:lnTo>
                    <a:pt x="44463" y="1717721"/>
                  </a:lnTo>
                  <a:cubicBezTo>
                    <a:pt x="32671" y="1717721"/>
                    <a:pt x="21361" y="1713037"/>
                    <a:pt x="13023" y="1704698"/>
                  </a:cubicBezTo>
                  <a:cubicBezTo>
                    <a:pt x="4684" y="1696360"/>
                    <a:pt x="0" y="1685050"/>
                    <a:pt x="0" y="1673258"/>
                  </a:cubicBezTo>
                  <a:lnTo>
                    <a:pt x="0" y="44463"/>
                  </a:lnTo>
                  <a:cubicBezTo>
                    <a:pt x="0" y="32671"/>
                    <a:pt x="4684" y="21361"/>
                    <a:pt x="13023" y="13023"/>
                  </a:cubicBezTo>
                  <a:cubicBezTo>
                    <a:pt x="21361" y="4684"/>
                    <a:pt x="32671" y="0"/>
                    <a:pt x="44463" y="0"/>
                  </a:cubicBezTo>
                  <a:close/>
                </a:path>
              </a:pathLst>
            </a:custGeom>
            <a:solidFill>
              <a:srgbClr val="9FCDFF"/>
            </a:solidFill>
          </p:spPr>
          <p:txBody>
            <a:bodyPr/>
            <a:lstStyle/>
            <a:p>
              <a:endParaRPr lang="en-CA"/>
            </a:p>
          </p:txBody>
        </p:sp>
        <p:sp>
          <p:nvSpPr>
            <p:cNvPr id="5" name="TextBox 5">
              <a:extLst>
                <a:ext uri="{FF2B5EF4-FFF2-40B4-BE49-F238E27FC236}">
                  <a16:creationId xmlns:a16="http://schemas.microsoft.com/office/drawing/2014/main" id="{1E0A0157-4FB4-2123-E64D-56128AD7D480}"/>
                </a:ext>
              </a:extLst>
            </p:cNvPr>
            <p:cNvSpPr txBox="1"/>
            <p:nvPr/>
          </p:nvSpPr>
          <p:spPr>
            <a:xfrm>
              <a:off x="0" y="-38100"/>
              <a:ext cx="3876776" cy="1755821"/>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F18747BC-EF5C-5C94-55DC-32E0B29834D3}"/>
              </a:ext>
            </a:extLst>
          </p:cNvPr>
          <p:cNvGrpSpPr/>
          <p:nvPr/>
        </p:nvGrpSpPr>
        <p:grpSpPr>
          <a:xfrm>
            <a:off x="5503194" y="0"/>
            <a:ext cx="7288832" cy="2174055"/>
            <a:chOff x="0" y="0"/>
            <a:chExt cx="1622843" cy="484049"/>
          </a:xfrm>
        </p:grpSpPr>
        <p:sp>
          <p:nvSpPr>
            <p:cNvPr id="7" name="Freeform 7">
              <a:extLst>
                <a:ext uri="{FF2B5EF4-FFF2-40B4-BE49-F238E27FC236}">
                  <a16:creationId xmlns:a16="http://schemas.microsoft.com/office/drawing/2014/main" id="{E54D9BC5-C4CB-7607-6E19-80F90A44483E}"/>
                </a:ext>
              </a:extLst>
            </p:cNvPr>
            <p:cNvSpPr/>
            <p:nvPr/>
          </p:nvSpPr>
          <p:spPr>
            <a:xfrm>
              <a:off x="0" y="0"/>
              <a:ext cx="1622843" cy="484049"/>
            </a:xfrm>
            <a:custGeom>
              <a:avLst/>
              <a:gdLst/>
              <a:ahLst/>
              <a:cxnLst/>
              <a:rect l="l" t="t" r="r" b="b"/>
              <a:pathLst>
                <a:path w="1622843" h="484049">
                  <a:moveTo>
                    <a:pt x="69041" y="0"/>
                  </a:moveTo>
                  <a:lnTo>
                    <a:pt x="1553802" y="0"/>
                  </a:lnTo>
                  <a:cubicBezTo>
                    <a:pt x="1572113" y="0"/>
                    <a:pt x="1589674" y="7274"/>
                    <a:pt x="1602621" y="20222"/>
                  </a:cubicBezTo>
                  <a:cubicBezTo>
                    <a:pt x="1615569" y="33169"/>
                    <a:pt x="1622843" y="50730"/>
                    <a:pt x="1622843" y="69041"/>
                  </a:cubicBezTo>
                  <a:lnTo>
                    <a:pt x="1622843" y="415008"/>
                  </a:lnTo>
                  <a:cubicBezTo>
                    <a:pt x="1622843" y="433319"/>
                    <a:pt x="1615569" y="450880"/>
                    <a:pt x="1602621" y="463827"/>
                  </a:cubicBezTo>
                  <a:cubicBezTo>
                    <a:pt x="1589674" y="476775"/>
                    <a:pt x="1572113" y="484049"/>
                    <a:pt x="1553802" y="484049"/>
                  </a:cubicBezTo>
                  <a:lnTo>
                    <a:pt x="69041" y="484049"/>
                  </a:lnTo>
                  <a:cubicBezTo>
                    <a:pt x="50730" y="484049"/>
                    <a:pt x="33169" y="476775"/>
                    <a:pt x="20222" y="463827"/>
                  </a:cubicBezTo>
                  <a:cubicBezTo>
                    <a:pt x="7274" y="450880"/>
                    <a:pt x="0" y="433319"/>
                    <a:pt x="0" y="415008"/>
                  </a:cubicBezTo>
                  <a:lnTo>
                    <a:pt x="0" y="69041"/>
                  </a:lnTo>
                  <a:cubicBezTo>
                    <a:pt x="0" y="50730"/>
                    <a:pt x="7274" y="33169"/>
                    <a:pt x="20222" y="20222"/>
                  </a:cubicBezTo>
                  <a:cubicBezTo>
                    <a:pt x="33169" y="7274"/>
                    <a:pt x="50730" y="0"/>
                    <a:pt x="69041" y="0"/>
                  </a:cubicBezTo>
                  <a:close/>
                </a:path>
              </a:pathLst>
            </a:custGeom>
            <a:solidFill>
              <a:srgbClr val="0F2F76"/>
            </a:solidFill>
          </p:spPr>
          <p:txBody>
            <a:bodyPr/>
            <a:lstStyle/>
            <a:p>
              <a:endParaRPr lang="en-CA"/>
            </a:p>
          </p:txBody>
        </p:sp>
        <p:sp>
          <p:nvSpPr>
            <p:cNvPr id="8" name="TextBox 8">
              <a:extLst>
                <a:ext uri="{FF2B5EF4-FFF2-40B4-BE49-F238E27FC236}">
                  <a16:creationId xmlns:a16="http://schemas.microsoft.com/office/drawing/2014/main" id="{2F646C17-D414-A01B-F08E-8F3BC1D832E7}"/>
                </a:ext>
              </a:extLst>
            </p:cNvPr>
            <p:cNvSpPr txBox="1"/>
            <p:nvPr/>
          </p:nvSpPr>
          <p:spPr>
            <a:xfrm>
              <a:off x="0" y="-38100"/>
              <a:ext cx="1622843" cy="522149"/>
            </a:xfrm>
            <a:prstGeom prst="rect">
              <a:avLst/>
            </a:prstGeom>
          </p:spPr>
          <p:txBody>
            <a:bodyPr lIns="50800" tIns="50800" rIns="50800" bIns="50800" rtlCol="0" anchor="ctr"/>
            <a:lstStyle/>
            <a:p>
              <a:pPr algn="ctr">
                <a:lnSpc>
                  <a:spcPts val="2659"/>
                </a:lnSpc>
              </a:pPr>
              <a:endParaRPr/>
            </a:p>
          </p:txBody>
        </p:sp>
      </p:grpSp>
      <p:sp>
        <p:nvSpPr>
          <p:cNvPr id="9" name="TextBox 9">
            <a:extLst>
              <a:ext uri="{FF2B5EF4-FFF2-40B4-BE49-F238E27FC236}">
                <a16:creationId xmlns:a16="http://schemas.microsoft.com/office/drawing/2014/main" id="{A944D3E9-AB75-0013-188D-40677AD2BA77}"/>
              </a:ext>
            </a:extLst>
          </p:cNvPr>
          <p:cNvSpPr txBox="1"/>
          <p:nvPr/>
        </p:nvSpPr>
        <p:spPr>
          <a:xfrm>
            <a:off x="166550" y="526489"/>
            <a:ext cx="17954900" cy="1202573"/>
          </a:xfrm>
          <a:prstGeom prst="rect">
            <a:avLst/>
          </a:prstGeom>
        </p:spPr>
        <p:txBody>
          <a:bodyPr lIns="0" tIns="0" rIns="0" bIns="0" rtlCol="0" anchor="t">
            <a:spAutoFit/>
          </a:bodyPr>
          <a:lstStyle/>
          <a:p>
            <a:pPr algn="ctr">
              <a:lnSpc>
                <a:spcPts val="9108"/>
              </a:lnSpc>
            </a:pPr>
            <a:r>
              <a:rPr lang="en-US" sz="8800" spc="612">
                <a:solidFill>
                  <a:srgbClr val="FFFFFF"/>
                </a:solidFill>
                <a:latin typeface="TAN St. Canard"/>
                <a:ea typeface="TAN St. Canard"/>
                <a:cs typeface="TAN St. Canard"/>
                <a:sym typeface="TAN St. Canard"/>
              </a:rPr>
              <a:t>KNN</a:t>
            </a:r>
          </a:p>
        </p:txBody>
      </p:sp>
      <p:grpSp>
        <p:nvGrpSpPr>
          <p:cNvPr id="11" name="Group 11">
            <a:extLst>
              <a:ext uri="{FF2B5EF4-FFF2-40B4-BE49-F238E27FC236}">
                <a16:creationId xmlns:a16="http://schemas.microsoft.com/office/drawing/2014/main" id="{09C571B9-C212-3448-B3A1-D2F262FF436D}"/>
              </a:ext>
            </a:extLst>
          </p:cNvPr>
          <p:cNvGrpSpPr/>
          <p:nvPr/>
        </p:nvGrpSpPr>
        <p:grpSpPr>
          <a:xfrm>
            <a:off x="4616989" y="8438470"/>
            <a:ext cx="9277081" cy="2585325"/>
            <a:chOff x="0" y="0"/>
            <a:chExt cx="12369442" cy="3447100"/>
          </a:xfrm>
        </p:grpSpPr>
        <p:sp>
          <p:nvSpPr>
            <p:cNvPr id="12" name="Freeform 12">
              <a:extLst>
                <a:ext uri="{FF2B5EF4-FFF2-40B4-BE49-F238E27FC236}">
                  <a16:creationId xmlns:a16="http://schemas.microsoft.com/office/drawing/2014/main" id="{2B4D6FB5-50E9-63F0-09E2-CC29BDF8916F}"/>
                </a:ext>
              </a:extLst>
            </p:cNvPr>
            <p:cNvSpPr/>
            <p:nvPr/>
          </p:nvSpPr>
          <p:spPr>
            <a:xfrm>
              <a:off x="0" y="0"/>
              <a:ext cx="2858844" cy="3163313"/>
            </a:xfrm>
            <a:custGeom>
              <a:avLst/>
              <a:gdLst/>
              <a:ahLst/>
              <a:cxnLst/>
              <a:rect l="l" t="t" r="r" b="b"/>
              <a:pathLst>
                <a:path w="2858844" h="3163313">
                  <a:moveTo>
                    <a:pt x="0" y="0"/>
                  </a:moveTo>
                  <a:lnTo>
                    <a:pt x="2858844" y="0"/>
                  </a:lnTo>
                  <a:lnTo>
                    <a:pt x="2858844" y="3163313"/>
                  </a:lnTo>
                  <a:lnTo>
                    <a:pt x="0" y="3163313"/>
                  </a:lnTo>
                  <a:lnTo>
                    <a:pt x="0" y="0"/>
                  </a:lnTo>
                  <a:close/>
                </a:path>
              </a:pathLst>
            </a:custGeom>
            <a:blipFill>
              <a:blip r:embed="rId3"/>
              <a:stretch>
                <a:fillRect/>
              </a:stretch>
            </a:blipFill>
          </p:spPr>
          <p:txBody>
            <a:bodyPr/>
            <a:lstStyle/>
            <a:p>
              <a:endParaRPr lang="en-CA"/>
            </a:p>
          </p:txBody>
        </p:sp>
        <p:sp>
          <p:nvSpPr>
            <p:cNvPr id="13" name="Freeform 13">
              <a:extLst>
                <a:ext uri="{FF2B5EF4-FFF2-40B4-BE49-F238E27FC236}">
                  <a16:creationId xmlns:a16="http://schemas.microsoft.com/office/drawing/2014/main" id="{381C63A4-87FE-CBC1-BB5D-39D55DC8F372}"/>
                </a:ext>
              </a:extLst>
            </p:cNvPr>
            <p:cNvSpPr/>
            <p:nvPr/>
          </p:nvSpPr>
          <p:spPr>
            <a:xfrm>
              <a:off x="2581478" y="0"/>
              <a:ext cx="2486221" cy="3447100"/>
            </a:xfrm>
            <a:custGeom>
              <a:avLst/>
              <a:gdLst/>
              <a:ahLst/>
              <a:cxnLst/>
              <a:rect l="l" t="t" r="r" b="b"/>
              <a:pathLst>
                <a:path w="2486221" h="3447100">
                  <a:moveTo>
                    <a:pt x="0" y="0"/>
                  </a:moveTo>
                  <a:lnTo>
                    <a:pt x="2486221" y="0"/>
                  </a:lnTo>
                  <a:lnTo>
                    <a:pt x="2486221" y="3447100"/>
                  </a:lnTo>
                  <a:lnTo>
                    <a:pt x="0" y="3447100"/>
                  </a:lnTo>
                  <a:lnTo>
                    <a:pt x="0" y="0"/>
                  </a:lnTo>
                  <a:close/>
                </a:path>
              </a:pathLst>
            </a:custGeom>
            <a:blipFill>
              <a:blip r:embed="rId4"/>
              <a:stretch>
                <a:fillRect/>
              </a:stretch>
            </a:blipFill>
          </p:spPr>
          <p:txBody>
            <a:bodyPr/>
            <a:lstStyle/>
            <a:p>
              <a:endParaRPr lang="en-CA"/>
            </a:p>
          </p:txBody>
        </p:sp>
        <p:sp>
          <p:nvSpPr>
            <p:cNvPr id="14" name="Freeform 14">
              <a:extLst>
                <a:ext uri="{FF2B5EF4-FFF2-40B4-BE49-F238E27FC236}">
                  <a16:creationId xmlns:a16="http://schemas.microsoft.com/office/drawing/2014/main" id="{FFA6A728-C267-6A92-1FD6-690D71851301}"/>
                </a:ext>
              </a:extLst>
            </p:cNvPr>
            <p:cNvSpPr/>
            <p:nvPr/>
          </p:nvSpPr>
          <p:spPr>
            <a:xfrm flipH="1">
              <a:off x="4102982" y="11575"/>
              <a:ext cx="3038693" cy="3169432"/>
            </a:xfrm>
            <a:custGeom>
              <a:avLst/>
              <a:gdLst/>
              <a:ahLst/>
              <a:cxnLst/>
              <a:rect l="l" t="t" r="r" b="b"/>
              <a:pathLst>
                <a:path w="3038693" h="3169432">
                  <a:moveTo>
                    <a:pt x="3038693" y="0"/>
                  </a:moveTo>
                  <a:lnTo>
                    <a:pt x="0" y="0"/>
                  </a:lnTo>
                  <a:lnTo>
                    <a:pt x="0" y="3169432"/>
                  </a:lnTo>
                  <a:lnTo>
                    <a:pt x="3038693" y="3169432"/>
                  </a:lnTo>
                  <a:lnTo>
                    <a:pt x="3038693" y="0"/>
                  </a:lnTo>
                  <a:close/>
                </a:path>
              </a:pathLst>
            </a:custGeom>
            <a:blipFill>
              <a:blip r:embed="rId5"/>
              <a:stretch>
                <a:fillRect/>
              </a:stretch>
            </a:blipFill>
          </p:spPr>
          <p:txBody>
            <a:bodyPr/>
            <a:lstStyle/>
            <a:p>
              <a:endParaRPr lang="en-CA"/>
            </a:p>
          </p:txBody>
        </p:sp>
        <p:sp>
          <p:nvSpPr>
            <p:cNvPr id="15" name="Freeform 15">
              <a:extLst>
                <a:ext uri="{FF2B5EF4-FFF2-40B4-BE49-F238E27FC236}">
                  <a16:creationId xmlns:a16="http://schemas.microsoft.com/office/drawing/2014/main" id="{52CA2D8C-4659-0B6B-5004-EBA2AA11B8BD}"/>
                </a:ext>
              </a:extLst>
            </p:cNvPr>
            <p:cNvSpPr/>
            <p:nvPr/>
          </p:nvSpPr>
          <p:spPr>
            <a:xfrm>
              <a:off x="6459249" y="66573"/>
              <a:ext cx="2693061" cy="3030167"/>
            </a:xfrm>
            <a:custGeom>
              <a:avLst/>
              <a:gdLst/>
              <a:ahLst/>
              <a:cxnLst/>
              <a:rect l="l" t="t" r="r" b="b"/>
              <a:pathLst>
                <a:path w="2693061" h="3030167">
                  <a:moveTo>
                    <a:pt x="0" y="0"/>
                  </a:moveTo>
                  <a:lnTo>
                    <a:pt x="2693061" y="0"/>
                  </a:lnTo>
                  <a:lnTo>
                    <a:pt x="2693061" y="3030167"/>
                  </a:lnTo>
                  <a:lnTo>
                    <a:pt x="0" y="3030167"/>
                  </a:lnTo>
                  <a:lnTo>
                    <a:pt x="0" y="0"/>
                  </a:lnTo>
                  <a:close/>
                </a:path>
              </a:pathLst>
            </a:custGeom>
            <a:blipFill>
              <a:blip r:embed="rId6"/>
              <a:stretch>
                <a:fillRect/>
              </a:stretch>
            </a:blipFill>
          </p:spPr>
          <p:txBody>
            <a:bodyPr/>
            <a:lstStyle/>
            <a:p>
              <a:endParaRPr lang="en-CA"/>
            </a:p>
          </p:txBody>
        </p:sp>
        <p:sp>
          <p:nvSpPr>
            <p:cNvPr id="16" name="Freeform 16">
              <a:extLst>
                <a:ext uri="{FF2B5EF4-FFF2-40B4-BE49-F238E27FC236}">
                  <a16:creationId xmlns:a16="http://schemas.microsoft.com/office/drawing/2014/main" id="{DA401FF7-450A-7A4C-5CB3-43780905B9A3}"/>
                </a:ext>
              </a:extLst>
            </p:cNvPr>
            <p:cNvSpPr/>
            <p:nvPr/>
          </p:nvSpPr>
          <p:spPr>
            <a:xfrm>
              <a:off x="8932121" y="11575"/>
              <a:ext cx="3437321" cy="2517837"/>
            </a:xfrm>
            <a:custGeom>
              <a:avLst/>
              <a:gdLst/>
              <a:ahLst/>
              <a:cxnLst/>
              <a:rect l="l" t="t" r="r" b="b"/>
              <a:pathLst>
                <a:path w="3437321" h="2517837">
                  <a:moveTo>
                    <a:pt x="0" y="0"/>
                  </a:moveTo>
                  <a:lnTo>
                    <a:pt x="3437321" y="0"/>
                  </a:lnTo>
                  <a:lnTo>
                    <a:pt x="3437321" y="2517837"/>
                  </a:lnTo>
                  <a:lnTo>
                    <a:pt x="0" y="2517837"/>
                  </a:lnTo>
                  <a:lnTo>
                    <a:pt x="0" y="0"/>
                  </a:lnTo>
                  <a:close/>
                </a:path>
              </a:pathLst>
            </a:custGeom>
            <a:blipFill>
              <a:blip r:embed="rId7"/>
              <a:stretch>
                <a:fillRect/>
              </a:stretch>
            </a:blipFill>
          </p:spPr>
          <p:txBody>
            <a:bodyPr/>
            <a:lstStyle/>
            <a:p>
              <a:endParaRPr lang="en-CA"/>
            </a:p>
          </p:txBody>
        </p:sp>
      </p:grpSp>
      <p:sp>
        <p:nvSpPr>
          <p:cNvPr id="10" name="TextBox 9">
            <a:extLst>
              <a:ext uri="{FF2B5EF4-FFF2-40B4-BE49-F238E27FC236}">
                <a16:creationId xmlns:a16="http://schemas.microsoft.com/office/drawing/2014/main" id="{81631C31-6D2A-096D-E985-6D8DFAD5922D}"/>
              </a:ext>
            </a:extLst>
          </p:cNvPr>
          <p:cNvSpPr txBox="1"/>
          <p:nvPr/>
        </p:nvSpPr>
        <p:spPr>
          <a:xfrm>
            <a:off x="1542197" y="2174055"/>
            <a:ext cx="15203606" cy="6340197"/>
          </a:xfrm>
          <a:prstGeom prst="rect">
            <a:avLst/>
          </a:prstGeom>
          <a:noFill/>
        </p:spPr>
        <p:txBody>
          <a:bodyPr wrap="square" rtlCol="0">
            <a:spAutoFit/>
          </a:bodyPr>
          <a:lstStyle/>
          <a:p>
            <a:pPr algn="ctr"/>
            <a:r>
              <a:rPr lang="en-US" sz="4000" b="1" spc="179">
                <a:solidFill>
                  <a:srgbClr val="1C0140"/>
                </a:solidFill>
                <a:latin typeface="Cooper BT Bold"/>
                <a:ea typeface="+mn-lt"/>
                <a:cs typeface="+mn-lt"/>
              </a:rPr>
              <a:t>Introduction</a:t>
            </a:r>
          </a:p>
          <a:p>
            <a:pPr algn="ctr"/>
            <a:endParaRPr lang="en-US" b="1" spc="179">
              <a:solidFill>
                <a:srgbClr val="1C0140"/>
              </a:solidFill>
              <a:latin typeface="Cooper BT Bold"/>
              <a:ea typeface="+mn-lt"/>
              <a:cs typeface="+mn-lt"/>
            </a:endParaRPr>
          </a:p>
          <a:p>
            <a:pPr marL="571500" indent="-571500">
              <a:buFont typeface="Arial" panose="020B0604020202020204" pitchFamily="34" charset="0"/>
              <a:buChar char="•"/>
            </a:pPr>
            <a:r>
              <a:rPr lang="en-US" sz="3600" b="1" spc="179">
                <a:solidFill>
                  <a:srgbClr val="1C0140"/>
                </a:solidFill>
                <a:latin typeface="Cooper BT Bold"/>
                <a:ea typeface="+mn-lt"/>
                <a:cs typeface="+mn-lt"/>
              </a:rPr>
              <a:t>Definition:</a:t>
            </a:r>
            <a:r>
              <a:rPr lang="en-US" sz="4000" b="1" spc="179">
                <a:solidFill>
                  <a:srgbClr val="1C0140"/>
                </a:solidFill>
                <a:latin typeface="Cooper BT Bold"/>
                <a:ea typeface="+mn-lt"/>
                <a:cs typeface="+mn-lt"/>
              </a:rPr>
              <a:t> </a:t>
            </a:r>
            <a:r>
              <a:rPr lang="en-US" sz="3200" b="1" spc="179">
                <a:solidFill>
                  <a:srgbClr val="1C0140"/>
                </a:solidFill>
                <a:latin typeface="Cooper BT Bold"/>
                <a:ea typeface="+mn-lt"/>
                <a:cs typeface="+mn-lt"/>
              </a:rPr>
              <a:t>K-Nearest Neighbors (KNN) is a supervised machine learning algorithm that classifies data points based on the majority class of their closest neighbors.</a:t>
            </a:r>
          </a:p>
          <a:p>
            <a:pPr marL="571500" indent="-571500">
              <a:buFont typeface="Arial" panose="020B0604020202020204" pitchFamily="34" charset="0"/>
              <a:buChar char="•"/>
            </a:pPr>
            <a:endParaRPr lang="en-US" sz="2000" b="1" spc="179">
              <a:solidFill>
                <a:srgbClr val="1C0140"/>
              </a:solidFill>
              <a:latin typeface="Cooper BT Bold"/>
              <a:ea typeface="+mn-lt"/>
              <a:cs typeface="+mn-lt"/>
            </a:endParaRPr>
          </a:p>
          <a:p>
            <a:pPr marL="571500" indent="-571500">
              <a:buFont typeface="Arial" panose="020B0604020202020204" pitchFamily="34" charset="0"/>
              <a:buChar char="•"/>
            </a:pPr>
            <a:r>
              <a:rPr lang="en-US" sz="3600" b="1" spc="179">
                <a:solidFill>
                  <a:srgbClr val="1C0140"/>
                </a:solidFill>
                <a:latin typeface="Cooper BT Bold"/>
                <a:ea typeface="+mn-lt"/>
                <a:cs typeface="+mn-lt"/>
              </a:rPr>
              <a:t>Purpose: </a:t>
            </a:r>
            <a:r>
              <a:rPr lang="en-US" sz="3200" b="1" spc="179">
                <a:solidFill>
                  <a:srgbClr val="1C0140"/>
                </a:solidFill>
                <a:latin typeface="Cooper BT Bold"/>
                <a:ea typeface="+mn-lt"/>
                <a:cs typeface="+mn-lt"/>
              </a:rPr>
              <a:t>Provides a simple and effective method for classification and regression tasks by leveraging proximity-based similarity.</a:t>
            </a:r>
          </a:p>
          <a:p>
            <a:pPr marL="571500" indent="-571500">
              <a:buFont typeface="Arial" panose="020B0604020202020204" pitchFamily="34" charset="0"/>
              <a:buChar char="•"/>
            </a:pPr>
            <a:endParaRPr lang="en-US" sz="2000" b="1" spc="179">
              <a:solidFill>
                <a:srgbClr val="1C0140"/>
              </a:solidFill>
              <a:latin typeface="Cooper BT Bold"/>
              <a:ea typeface="+mn-lt"/>
              <a:cs typeface="+mn-lt"/>
            </a:endParaRPr>
          </a:p>
          <a:p>
            <a:pPr marL="571500" indent="-571500">
              <a:buFont typeface="Arial" panose="020B0604020202020204" pitchFamily="34" charset="0"/>
              <a:buChar char="•"/>
            </a:pPr>
            <a:r>
              <a:rPr lang="en-US" sz="3600" b="1" spc="179">
                <a:solidFill>
                  <a:srgbClr val="1C0140"/>
                </a:solidFill>
                <a:latin typeface="Cooper BT Bold"/>
                <a:ea typeface="+mn-lt"/>
                <a:cs typeface="+mn-lt"/>
              </a:rPr>
              <a:t>Benefits:</a:t>
            </a:r>
            <a:r>
              <a:rPr lang="en-US" sz="4000" b="1" spc="179">
                <a:solidFill>
                  <a:srgbClr val="1C0140"/>
                </a:solidFill>
                <a:latin typeface="Cooper BT Bold"/>
                <a:ea typeface="+mn-lt"/>
                <a:cs typeface="+mn-lt"/>
              </a:rPr>
              <a:t> </a:t>
            </a:r>
            <a:r>
              <a:rPr lang="en-US" sz="3200" b="1" spc="179">
                <a:solidFill>
                  <a:srgbClr val="1C0140"/>
                </a:solidFill>
                <a:latin typeface="Cooper BT Bold"/>
                <a:ea typeface="+mn-lt"/>
                <a:cs typeface="+mn-lt"/>
              </a:rPr>
              <a:t>Easy to implement, no training phase required, adaptable to non-linear data, and works well with small datasets.</a:t>
            </a:r>
          </a:p>
        </p:txBody>
      </p:sp>
    </p:spTree>
    <p:extLst>
      <p:ext uri="{BB962C8B-B14F-4D97-AF65-F5344CB8AC3E}">
        <p14:creationId xmlns:p14="http://schemas.microsoft.com/office/powerpoint/2010/main" val="25220546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F4181-3F55-6B62-BF62-9F50902794F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E0EE15A-0ABA-7EE7-71FD-7AB0B57D858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grpSp>
        <p:nvGrpSpPr>
          <p:cNvPr id="3" name="Group 3">
            <a:extLst>
              <a:ext uri="{FF2B5EF4-FFF2-40B4-BE49-F238E27FC236}">
                <a16:creationId xmlns:a16="http://schemas.microsoft.com/office/drawing/2014/main" id="{10E7E8FD-B8AF-65A1-C588-A9D1F00A216F}"/>
              </a:ext>
            </a:extLst>
          </p:cNvPr>
          <p:cNvGrpSpPr/>
          <p:nvPr/>
        </p:nvGrpSpPr>
        <p:grpSpPr>
          <a:xfrm>
            <a:off x="437931" y="1058842"/>
            <a:ext cx="17412138" cy="7714966"/>
            <a:chOff x="0" y="0"/>
            <a:chExt cx="3876776" cy="1717721"/>
          </a:xfrm>
        </p:grpSpPr>
        <p:sp>
          <p:nvSpPr>
            <p:cNvPr id="4" name="Freeform 4">
              <a:extLst>
                <a:ext uri="{FF2B5EF4-FFF2-40B4-BE49-F238E27FC236}">
                  <a16:creationId xmlns:a16="http://schemas.microsoft.com/office/drawing/2014/main" id="{74958900-3586-CD43-02B6-87D80AC107CA}"/>
                </a:ext>
              </a:extLst>
            </p:cNvPr>
            <p:cNvSpPr/>
            <p:nvPr/>
          </p:nvSpPr>
          <p:spPr>
            <a:xfrm>
              <a:off x="0" y="0"/>
              <a:ext cx="3876776" cy="1717721"/>
            </a:xfrm>
            <a:custGeom>
              <a:avLst/>
              <a:gdLst/>
              <a:ahLst/>
              <a:cxnLst/>
              <a:rect l="l" t="t" r="r" b="b"/>
              <a:pathLst>
                <a:path w="3876776" h="1717721">
                  <a:moveTo>
                    <a:pt x="44463" y="0"/>
                  </a:moveTo>
                  <a:lnTo>
                    <a:pt x="3832313" y="0"/>
                  </a:lnTo>
                  <a:cubicBezTo>
                    <a:pt x="3844105" y="0"/>
                    <a:pt x="3855415" y="4684"/>
                    <a:pt x="3863753" y="13023"/>
                  </a:cubicBezTo>
                  <a:cubicBezTo>
                    <a:pt x="3872091" y="21361"/>
                    <a:pt x="3876776" y="32671"/>
                    <a:pt x="3876776" y="44463"/>
                  </a:cubicBezTo>
                  <a:lnTo>
                    <a:pt x="3876776" y="1673258"/>
                  </a:lnTo>
                  <a:cubicBezTo>
                    <a:pt x="3876776" y="1697814"/>
                    <a:pt x="3856869" y="1717721"/>
                    <a:pt x="3832313" y="1717721"/>
                  </a:cubicBezTo>
                  <a:lnTo>
                    <a:pt x="44463" y="1717721"/>
                  </a:lnTo>
                  <a:cubicBezTo>
                    <a:pt x="32671" y="1717721"/>
                    <a:pt x="21361" y="1713037"/>
                    <a:pt x="13023" y="1704698"/>
                  </a:cubicBezTo>
                  <a:cubicBezTo>
                    <a:pt x="4684" y="1696360"/>
                    <a:pt x="0" y="1685050"/>
                    <a:pt x="0" y="1673258"/>
                  </a:cubicBezTo>
                  <a:lnTo>
                    <a:pt x="0" y="44463"/>
                  </a:lnTo>
                  <a:cubicBezTo>
                    <a:pt x="0" y="32671"/>
                    <a:pt x="4684" y="21361"/>
                    <a:pt x="13023" y="13023"/>
                  </a:cubicBezTo>
                  <a:cubicBezTo>
                    <a:pt x="21361" y="4684"/>
                    <a:pt x="32671" y="0"/>
                    <a:pt x="44463" y="0"/>
                  </a:cubicBezTo>
                  <a:close/>
                </a:path>
              </a:pathLst>
            </a:custGeom>
            <a:solidFill>
              <a:srgbClr val="9FCDFF"/>
            </a:solidFill>
          </p:spPr>
          <p:txBody>
            <a:bodyPr/>
            <a:lstStyle/>
            <a:p>
              <a:endParaRPr lang="en-CA"/>
            </a:p>
          </p:txBody>
        </p:sp>
        <p:sp>
          <p:nvSpPr>
            <p:cNvPr id="5" name="TextBox 5">
              <a:extLst>
                <a:ext uri="{FF2B5EF4-FFF2-40B4-BE49-F238E27FC236}">
                  <a16:creationId xmlns:a16="http://schemas.microsoft.com/office/drawing/2014/main" id="{2F42D483-FDDB-F922-D834-A054718F0054}"/>
                </a:ext>
              </a:extLst>
            </p:cNvPr>
            <p:cNvSpPr txBox="1"/>
            <p:nvPr/>
          </p:nvSpPr>
          <p:spPr>
            <a:xfrm>
              <a:off x="0" y="-38100"/>
              <a:ext cx="3876776" cy="1755821"/>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8CA48D6F-43F6-ACDD-0D63-F8B686B9AC88}"/>
              </a:ext>
            </a:extLst>
          </p:cNvPr>
          <p:cNvGrpSpPr/>
          <p:nvPr/>
        </p:nvGrpSpPr>
        <p:grpSpPr>
          <a:xfrm>
            <a:off x="5503194" y="0"/>
            <a:ext cx="7288832" cy="2174055"/>
            <a:chOff x="0" y="0"/>
            <a:chExt cx="1622843" cy="484049"/>
          </a:xfrm>
        </p:grpSpPr>
        <p:sp>
          <p:nvSpPr>
            <p:cNvPr id="7" name="Freeform 7">
              <a:extLst>
                <a:ext uri="{FF2B5EF4-FFF2-40B4-BE49-F238E27FC236}">
                  <a16:creationId xmlns:a16="http://schemas.microsoft.com/office/drawing/2014/main" id="{F6C4312B-5A5B-93B0-F11B-403752471F1E}"/>
                </a:ext>
              </a:extLst>
            </p:cNvPr>
            <p:cNvSpPr/>
            <p:nvPr/>
          </p:nvSpPr>
          <p:spPr>
            <a:xfrm>
              <a:off x="0" y="0"/>
              <a:ext cx="1622843" cy="484049"/>
            </a:xfrm>
            <a:custGeom>
              <a:avLst/>
              <a:gdLst/>
              <a:ahLst/>
              <a:cxnLst/>
              <a:rect l="l" t="t" r="r" b="b"/>
              <a:pathLst>
                <a:path w="1622843" h="484049">
                  <a:moveTo>
                    <a:pt x="69041" y="0"/>
                  </a:moveTo>
                  <a:lnTo>
                    <a:pt x="1553802" y="0"/>
                  </a:lnTo>
                  <a:cubicBezTo>
                    <a:pt x="1572113" y="0"/>
                    <a:pt x="1589674" y="7274"/>
                    <a:pt x="1602621" y="20222"/>
                  </a:cubicBezTo>
                  <a:cubicBezTo>
                    <a:pt x="1615569" y="33169"/>
                    <a:pt x="1622843" y="50730"/>
                    <a:pt x="1622843" y="69041"/>
                  </a:cubicBezTo>
                  <a:lnTo>
                    <a:pt x="1622843" y="415008"/>
                  </a:lnTo>
                  <a:cubicBezTo>
                    <a:pt x="1622843" y="433319"/>
                    <a:pt x="1615569" y="450880"/>
                    <a:pt x="1602621" y="463827"/>
                  </a:cubicBezTo>
                  <a:cubicBezTo>
                    <a:pt x="1589674" y="476775"/>
                    <a:pt x="1572113" y="484049"/>
                    <a:pt x="1553802" y="484049"/>
                  </a:cubicBezTo>
                  <a:lnTo>
                    <a:pt x="69041" y="484049"/>
                  </a:lnTo>
                  <a:cubicBezTo>
                    <a:pt x="50730" y="484049"/>
                    <a:pt x="33169" y="476775"/>
                    <a:pt x="20222" y="463827"/>
                  </a:cubicBezTo>
                  <a:cubicBezTo>
                    <a:pt x="7274" y="450880"/>
                    <a:pt x="0" y="433319"/>
                    <a:pt x="0" y="415008"/>
                  </a:cubicBezTo>
                  <a:lnTo>
                    <a:pt x="0" y="69041"/>
                  </a:lnTo>
                  <a:cubicBezTo>
                    <a:pt x="0" y="50730"/>
                    <a:pt x="7274" y="33169"/>
                    <a:pt x="20222" y="20222"/>
                  </a:cubicBezTo>
                  <a:cubicBezTo>
                    <a:pt x="33169" y="7274"/>
                    <a:pt x="50730" y="0"/>
                    <a:pt x="69041" y="0"/>
                  </a:cubicBezTo>
                  <a:close/>
                </a:path>
              </a:pathLst>
            </a:custGeom>
            <a:solidFill>
              <a:srgbClr val="0F2F76"/>
            </a:solidFill>
          </p:spPr>
          <p:txBody>
            <a:bodyPr/>
            <a:lstStyle/>
            <a:p>
              <a:endParaRPr lang="en-CA"/>
            </a:p>
          </p:txBody>
        </p:sp>
        <p:sp>
          <p:nvSpPr>
            <p:cNvPr id="8" name="TextBox 8">
              <a:extLst>
                <a:ext uri="{FF2B5EF4-FFF2-40B4-BE49-F238E27FC236}">
                  <a16:creationId xmlns:a16="http://schemas.microsoft.com/office/drawing/2014/main" id="{6EAC9901-503F-68C0-C102-7889F0135DF2}"/>
                </a:ext>
              </a:extLst>
            </p:cNvPr>
            <p:cNvSpPr txBox="1"/>
            <p:nvPr/>
          </p:nvSpPr>
          <p:spPr>
            <a:xfrm>
              <a:off x="0" y="-38100"/>
              <a:ext cx="1622843" cy="522149"/>
            </a:xfrm>
            <a:prstGeom prst="rect">
              <a:avLst/>
            </a:prstGeom>
          </p:spPr>
          <p:txBody>
            <a:bodyPr lIns="50800" tIns="50800" rIns="50800" bIns="50800" rtlCol="0" anchor="ctr"/>
            <a:lstStyle/>
            <a:p>
              <a:pPr algn="ctr">
                <a:lnSpc>
                  <a:spcPts val="2659"/>
                </a:lnSpc>
              </a:pPr>
              <a:endParaRPr/>
            </a:p>
          </p:txBody>
        </p:sp>
      </p:grpSp>
      <p:sp>
        <p:nvSpPr>
          <p:cNvPr id="9" name="TextBox 9">
            <a:extLst>
              <a:ext uri="{FF2B5EF4-FFF2-40B4-BE49-F238E27FC236}">
                <a16:creationId xmlns:a16="http://schemas.microsoft.com/office/drawing/2014/main" id="{18465955-02E8-E90C-9601-B57FE923BC23}"/>
              </a:ext>
            </a:extLst>
          </p:cNvPr>
          <p:cNvSpPr txBox="1"/>
          <p:nvPr/>
        </p:nvSpPr>
        <p:spPr>
          <a:xfrm>
            <a:off x="166550" y="526489"/>
            <a:ext cx="17954900" cy="1202573"/>
          </a:xfrm>
          <a:prstGeom prst="rect">
            <a:avLst/>
          </a:prstGeom>
        </p:spPr>
        <p:txBody>
          <a:bodyPr lIns="0" tIns="0" rIns="0" bIns="0" rtlCol="0" anchor="t">
            <a:spAutoFit/>
          </a:bodyPr>
          <a:lstStyle/>
          <a:p>
            <a:pPr algn="ctr">
              <a:lnSpc>
                <a:spcPts val="9108"/>
              </a:lnSpc>
            </a:pPr>
            <a:r>
              <a:rPr lang="en-US" sz="8800" spc="612">
                <a:solidFill>
                  <a:srgbClr val="FFFFFF"/>
                </a:solidFill>
                <a:latin typeface="TAN St. Canard"/>
                <a:ea typeface="TAN St. Canard"/>
                <a:cs typeface="TAN St. Canard"/>
                <a:sym typeface="TAN St. Canard"/>
              </a:rPr>
              <a:t>KNN</a:t>
            </a:r>
          </a:p>
        </p:txBody>
      </p:sp>
      <p:sp>
        <p:nvSpPr>
          <p:cNvPr id="10" name="TextBox 9">
            <a:extLst>
              <a:ext uri="{FF2B5EF4-FFF2-40B4-BE49-F238E27FC236}">
                <a16:creationId xmlns:a16="http://schemas.microsoft.com/office/drawing/2014/main" id="{E08AC466-8EDF-9E44-8CC1-E751F26E778D}"/>
              </a:ext>
            </a:extLst>
          </p:cNvPr>
          <p:cNvSpPr txBox="1"/>
          <p:nvPr/>
        </p:nvSpPr>
        <p:spPr>
          <a:xfrm>
            <a:off x="1228299" y="2742893"/>
            <a:ext cx="15203606" cy="4216539"/>
          </a:xfrm>
          <a:prstGeom prst="rect">
            <a:avLst/>
          </a:prstGeom>
          <a:noFill/>
        </p:spPr>
        <p:txBody>
          <a:bodyPr wrap="square" rtlCol="0">
            <a:spAutoFit/>
          </a:bodyPr>
          <a:lstStyle/>
          <a:p>
            <a:pPr algn="ctr"/>
            <a:r>
              <a:rPr lang="en-US" sz="4000" b="1" spc="179">
                <a:solidFill>
                  <a:srgbClr val="1C0140"/>
                </a:solidFill>
                <a:latin typeface="Cooper BT Bold"/>
                <a:ea typeface="+mn-lt"/>
                <a:cs typeface="+mn-lt"/>
              </a:rPr>
              <a:t>Data Preparation</a:t>
            </a:r>
          </a:p>
          <a:p>
            <a:pPr marL="571500" indent="-571500">
              <a:buFont typeface="Arial" panose="020B0604020202020204" pitchFamily="34" charset="0"/>
              <a:buChar char="•"/>
            </a:pPr>
            <a:r>
              <a:rPr lang="en-US" sz="3600" b="1" spc="179">
                <a:solidFill>
                  <a:srgbClr val="1C0140"/>
                </a:solidFill>
                <a:latin typeface="Cooper BT Bold"/>
                <a:ea typeface="+mn-lt"/>
                <a:cs typeface="+mn-lt"/>
              </a:rPr>
              <a:t>Data Selection: </a:t>
            </a:r>
          </a:p>
          <a:p>
            <a:pPr marL="1028700" lvl="1" indent="-571500">
              <a:buFont typeface="Wingdings" panose="05000000000000000000" pitchFamily="2" charset="2"/>
              <a:buChar char="Ø"/>
            </a:pPr>
            <a:r>
              <a:rPr lang="en-US" sz="2800" b="1" spc="179" err="1">
                <a:solidFill>
                  <a:srgbClr val="1C0140"/>
                </a:solidFill>
                <a:latin typeface="Cooper BT Bold"/>
                <a:ea typeface="+mn-lt"/>
                <a:cs typeface="+mn-lt"/>
              </a:rPr>
              <a:t>AgeGroup_Victim</a:t>
            </a:r>
            <a:r>
              <a:rPr lang="en-US" sz="2800" b="1" spc="179">
                <a:solidFill>
                  <a:srgbClr val="1C0140"/>
                </a:solidFill>
                <a:latin typeface="Cooper BT Bold"/>
                <a:ea typeface="+mn-lt"/>
                <a:cs typeface="+mn-lt"/>
              </a:rPr>
              <a:t>, Borough, </a:t>
            </a:r>
            <a:r>
              <a:rPr lang="en-US" sz="2800" b="1" spc="179" err="1">
                <a:solidFill>
                  <a:srgbClr val="1C0140"/>
                </a:solidFill>
                <a:latin typeface="Cooper BT Bold"/>
                <a:ea typeface="+mn-lt"/>
                <a:cs typeface="+mn-lt"/>
              </a:rPr>
              <a:t>Crime_Completion_Status</a:t>
            </a:r>
            <a:r>
              <a:rPr lang="en-US" sz="2800" b="1" spc="179">
                <a:solidFill>
                  <a:srgbClr val="1C0140"/>
                </a:solidFill>
                <a:latin typeface="Cooper BT Bold"/>
                <a:ea typeface="+mn-lt"/>
                <a:cs typeface="+mn-lt"/>
              </a:rPr>
              <a:t>, id, </a:t>
            </a:r>
            <a:r>
              <a:rPr lang="en-US" sz="2800" b="1" spc="179" err="1">
                <a:solidFill>
                  <a:srgbClr val="1C0140"/>
                </a:solidFill>
                <a:latin typeface="Cooper BT Bold"/>
                <a:ea typeface="+mn-lt"/>
                <a:cs typeface="+mn-lt"/>
              </a:rPr>
              <a:t>Jurisdiction_Description</a:t>
            </a:r>
            <a:r>
              <a:rPr lang="en-US" sz="2800" b="1" spc="179">
                <a:solidFill>
                  <a:srgbClr val="1C0140"/>
                </a:solidFill>
                <a:latin typeface="Cooper BT Bold"/>
                <a:ea typeface="+mn-lt"/>
                <a:cs typeface="+mn-lt"/>
              </a:rPr>
              <a:t>, Location, </a:t>
            </a:r>
            <a:r>
              <a:rPr lang="en-US" sz="2800" b="1" spc="179" err="1">
                <a:solidFill>
                  <a:srgbClr val="1C0140"/>
                </a:solidFill>
                <a:latin typeface="Cooper BT Bold"/>
                <a:ea typeface="+mn-lt"/>
                <a:cs typeface="+mn-lt"/>
              </a:rPr>
              <a:t>Offense_Description</a:t>
            </a:r>
            <a:r>
              <a:rPr lang="en-US" sz="2800" b="1" spc="179">
                <a:solidFill>
                  <a:srgbClr val="1C0140"/>
                </a:solidFill>
                <a:latin typeface="Cooper BT Bold"/>
                <a:ea typeface="+mn-lt"/>
                <a:cs typeface="+mn-lt"/>
              </a:rPr>
              <a:t>, </a:t>
            </a:r>
            <a:r>
              <a:rPr lang="en-US" sz="2800" b="1" spc="179" err="1">
                <a:solidFill>
                  <a:srgbClr val="1C0140"/>
                </a:solidFill>
                <a:latin typeface="Cooper BT Bold"/>
                <a:ea typeface="+mn-lt"/>
                <a:cs typeface="+mn-lt"/>
              </a:rPr>
              <a:t>Offense_Level</a:t>
            </a:r>
            <a:r>
              <a:rPr lang="en-US" sz="2800" b="1" spc="179">
                <a:solidFill>
                  <a:srgbClr val="1C0140"/>
                </a:solidFill>
                <a:latin typeface="Cooper BT Bold"/>
                <a:ea typeface="+mn-lt"/>
                <a:cs typeface="+mn-lt"/>
              </a:rPr>
              <a:t>, </a:t>
            </a:r>
            <a:r>
              <a:rPr lang="en-US" sz="2800" b="1" spc="179" err="1">
                <a:solidFill>
                  <a:srgbClr val="1C0140"/>
                </a:solidFill>
                <a:latin typeface="Cooper BT Bold"/>
                <a:ea typeface="+mn-lt"/>
                <a:cs typeface="+mn-lt"/>
              </a:rPr>
              <a:t>Patrol_Borough</a:t>
            </a:r>
            <a:r>
              <a:rPr lang="en-US" sz="2800" b="1" spc="179">
                <a:solidFill>
                  <a:srgbClr val="1C0140"/>
                </a:solidFill>
                <a:latin typeface="Cooper BT Bold"/>
                <a:ea typeface="+mn-lt"/>
                <a:cs typeface="+mn-lt"/>
              </a:rPr>
              <a:t>, </a:t>
            </a:r>
            <a:r>
              <a:rPr lang="en-US" sz="2800" b="1" spc="179" err="1">
                <a:solidFill>
                  <a:srgbClr val="1C0140"/>
                </a:solidFill>
                <a:latin typeface="Cooper BT Bold"/>
                <a:ea typeface="+mn-lt"/>
                <a:cs typeface="+mn-lt"/>
              </a:rPr>
              <a:t>Time_Group</a:t>
            </a:r>
            <a:r>
              <a:rPr lang="en-US" sz="2800" b="1" spc="179">
                <a:solidFill>
                  <a:srgbClr val="1C0140"/>
                </a:solidFill>
                <a:latin typeface="Cooper BT Bold"/>
                <a:ea typeface="+mn-lt"/>
                <a:cs typeface="+mn-lt"/>
              </a:rPr>
              <a:t>, </a:t>
            </a:r>
            <a:r>
              <a:rPr lang="en-US" sz="2800" b="1" spc="179" err="1">
                <a:solidFill>
                  <a:srgbClr val="1C0140"/>
                </a:solidFill>
                <a:latin typeface="Cooper BT Bold"/>
                <a:ea typeface="+mn-lt"/>
                <a:cs typeface="+mn-lt"/>
              </a:rPr>
              <a:t>Victim_Race</a:t>
            </a:r>
            <a:r>
              <a:rPr lang="en-US" sz="2800" b="1" spc="179">
                <a:solidFill>
                  <a:srgbClr val="1C0140"/>
                </a:solidFill>
                <a:latin typeface="Cooper BT Bold"/>
                <a:ea typeface="+mn-lt"/>
                <a:cs typeface="+mn-lt"/>
              </a:rPr>
              <a:t>, </a:t>
            </a:r>
            <a:r>
              <a:rPr lang="en-US" sz="2800" b="1" spc="179" err="1">
                <a:solidFill>
                  <a:srgbClr val="1C0140"/>
                </a:solidFill>
                <a:latin typeface="Cooper BT Bold"/>
                <a:ea typeface="+mn-lt"/>
                <a:cs typeface="+mn-lt"/>
              </a:rPr>
              <a:t>Victim_Sex</a:t>
            </a:r>
            <a:r>
              <a:rPr lang="en-US" sz="2800" b="1" spc="179">
                <a:solidFill>
                  <a:srgbClr val="1C0140"/>
                </a:solidFill>
                <a:latin typeface="Cooper BT Bold"/>
                <a:ea typeface="+mn-lt"/>
                <a:cs typeface="+mn-lt"/>
              </a:rPr>
              <a:t>.</a:t>
            </a:r>
          </a:p>
          <a:p>
            <a:pPr algn="ctr"/>
            <a:endParaRPr lang="en-US" sz="4000" b="1" spc="179">
              <a:solidFill>
                <a:srgbClr val="1C0140"/>
              </a:solidFill>
              <a:latin typeface="Cooper BT Bold"/>
              <a:ea typeface="+mn-lt"/>
              <a:cs typeface="+mn-lt"/>
            </a:endParaRPr>
          </a:p>
          <a:p>
            <a:endParaRPr lang="en-US" sz="4000" b="1" spc="179">
              <a:solidFill>
                <a:srgbClr val="1C0140"/>
              </a:solidFill>
              <a:latin typeface="Cooper BT Bold"/>
              <a:ea typeface="+mn-lt"/>
              <a:cs typeface="+mn-lt"/>
            </a:endParaRPr>
          </a:p>
        </p:txBody>
      </p:sp>
      <p:grpSp>
        <p:nvGrpSpPr>
          <p:cNvPr id="23" name="Group 11">
            <a:extLst>
              <a:ext uri="{FF2B5EF4-FFF2-40B4-BE49-F238E27FC236}">
                <a16:creationId xmlns:a16="http://schemas.microsoft.com/office/drawing/2014/main" id="{1B96F5EA-EBC8-BA96-F5C0-9C3661C6A1CA}"/>
              </a:ext>
            </a:extLst>
          </p:cNvPr>
          <p:cNvGrpSpPr/>
          <p:nvPr/>
        </p:nvGrpSpPr>
        <p:grpSpPr>
          <a:xfrm>
            <a:off x="4276510" y="8121249"/>
            <a:ext cx="9734981" cy="2274102"/>
            <a:chOff x="0" y="0"/>
            <a:chExt cx="12979974" cy="3032136"/>
          </a:xfrm>
        </p:grpSpPr>
        <p:sp>
          <p:nvSpPr>
            <p:cNvPr id="18" name="Freeform 12">
              <a:extLst>
                <a:ext uri="{FF2B5EF4-FFF2-40B4-BE49-F238E27FC236}">
                  <a16:creationId xmlns:a16="http://schemas.microsoft.com/office/drawing/2014/main" id="{47CCC27F-9C27-747B-04A8-938C5AEF40A2}"/>
                </a:ext>
              </a:extLst>
            </p:cNvPr>
            <p:cNvSpPr/>
            <p:nvPr/>
          </p:nvSpPr>
          <p:spPr>
            <a:xfrm>
              <a:off x="0" y="246679"/>
              <a:ext cx="2647021" cy="2779024"/>
            </a:xfrm>
            <a:custGeom>
              <a:avLst/>
              <a:gdLst/>
              <a:ahLst/>
              <a:cxnLst/>
              <a:rect l="l" t="t" r="r" b="b"/>
              <a:pathLst>
                <a:path w="2647021" h="2779024">
                  <a:moveTo>
                    <a:pt x="0" y="0"/>
                  </a:moveTo>
                  <a:lnTo>
                    <a:pt x="2647021" y="0"/>
                  </a:lnTo>
                  <a:lnTo>
                    <a:pt x="2647021" y="2779024"/>
                  </a:lnTo>
                  <a:lnTo>
                    <a:pt x="0" y="2779024"/>
                  </a:lnTo>
                  <a:lnTo>
                    <a:pt x="0" y="0"/>
                  </a:lnTo>
                  <a:close/>
                </a:path>
              </a:pathLst>
            </a:custGeom>
            <a:blipFill>
              <a:blip r:embed="rId3"/>
              <a:stretch>
                <a:fillRect/>
              </a:stretch>
            </a:blipFill>
          </p:spPr>
          <p:txBody>
            <a:bodyPr/>
            <a:lstStyle/>
            <a:p>
              <a:endParaRPr lang="en-CA"/>
            </a:p>
          </p:txBody>
        </p:sp>
        <p:sp>
          <p:nvSpPr>
            <p:cNvPr id="19" name="Freeform 13">
              <a:extLst>
                <a:ext uri="{FF2B5EF4-FFF2-40B4-BE49-F238E27FC236}">
                  <a16:creationId xmlns:a16="http://schemas.microsoft.com/office/drawing/2014/main" id="{5557EC4C-F71E-BC58-D1C0-A5C47D112BF1}"/>
                </a:ext>
              </a:extLst>
            </p:cNvPr>
            <p:cNvSpPr/>
            <p:nvPr/>
          </p:nvSpPr>
          <p:spPr>
            <a:xfrm>
              <a:off x="2369114" y="0"/>
              <a:ext cx="2689094" cy="3025703"/>
            </a:xfrm>
            <a:custGeom>
              <a:avLst/>
              <a:gdLst/>
              <a:ahLst/>
              <a:cxnLst/>
              <a:rect l="l" t="t" r="r" b="b"/>
              <a:pathLst>
                <a:path w="2689094" h="3025703">
                  <a:moveTo>
                    <a:pt x="0" y="0"/>
                  </a:moveTo>
                  <a:lnTo>
                    <a:pt x="2689094" y="0"/>
                  </a:lnTo>
                  <a:lnTo>
                    <a:pt x="2689094" y="3025703"/>
                  </a:lnTo>
                  <a:lnTo>
                    <a:pt x="0" y="3025703"/>
                  </a:lnTo>
                  <a:lnTo>
                    <a:pt x="0" y="0"/>
                  </a:lnTo>
                  <a:close/>
                </a:path>
              </a:pathLst>
            </a:custGeom>
            <a:blipFill>
              <a:blip r:embed="rId4"/>
              <a:stretch>
                <a:fillRect/>
              </a:stretch>
            </a:blipFill>
          </p:spPr>
          <p:txBody>
            <a:bodyPr/>
            <a:lstStyle/>
            <a:p>
              <a:endParaRPr lang="en-CA"/>
            </a:p>
          </p:txBody>
        </p:sp>
        <p:sp>
          <p:nvSpPr>
            <p:cNvPr id="20" name="Freeform 14">
              <a:extLst>
                <a:ext uri="{FF2B5EF4-FFF2-40B4-BE49-F238E27FC236}">
                  <a16:creationId xmlns:a16="http://schemas.microsoft.com/office/drawing/2014/main" id="{12D22580-A210-6E7A-78BC-8A6C611DFF65}"/>
                </a:ext>
              </a:extLst>
            </p:cNvPr>
            <p:cNvSpPr/>
            <p:nvPr/>
          </p:nvSpPr>
          <p:spPr>
            <a:xfrm>
              <a:off x="4813867" y="129772"/>
              <a:ext cx="3738955" cy="2902364"/>
            </a:xfrm>
            <a:custGeom>
              <a:avLst/>
              <a:gdLst/>
              <a:ahLst/>
              <a:cxnLst/>
              <a:rect l="l" t="t" r="r" b="b"/>
              <a:pathLst>
                <a:path w="3738955" h="2902364">
                  <a:moveTo>
                    <a:pt x="0" y="0"/>
                  </a:moveTo>
                  <a:lnTo>
                    <a:pt x="3738955" y="0"/>
                  </a:lnTo>
                  <a:lnTo>
                    <a:pt x="3738955" y="2902364"/>
                  </a:lnTo>
                  <a:lnTo>
                    <a:pt x="0" y="2902364"/>
                  </a:lnTo>
                  <a:lnTo>
                    <a:pt x="0" y="0"/>
                  </a:lnTo>
                  <a:close/>
                </a:path>
              </a:pathLst>
            </a:custGeom>
            <a:blipFill>
              <a:blip r:embed="rId5"/>
              <a:stretch>
                <a:fillRect/>
              </a:stretch>
            </a:blipFill>
          </p:spPr>
          <p:txBody>
            <a:bodyPr/>
            <a:lstStyle/>
            <a:p>
              <a:endParaRPr lang="en-CA"/>
            </a:p>
          </p:txBody>
        </p:sp>
        <p:sp>
          <p:nvSpPr>
            <p:cNvPr id="21" name="Freeform 15">
              <a:extLst>
                <a:ext uri="{FF2B5EF4-FFF2-40B4-BE49-F238E27FC236}">
                  <a16:creationId xmlns:a16="http://schemas.microsoft.com/office/drawing/2014/main" id="{DB554239-B7A5-EFD2-6318-2DD7ABE5630F}"/>
                </a:ext>
              </a:extLst>
            </p:cNvPr>
            <p:cNvSpPr/>
            <p:nvPr/>
          </p:nvSpPr>
          <p:spPr>
            <a:xfrm>
              <a:off x="8254255" y="129772"/>
              <a:ext cx="2222627" cy="2895931"/>
            </a:xfrm>
            <a:custGeom>
              <a:avLst/>
              <a:gdLst/>
              <a:ahLst/>
              <a:cxnLst/>
              <a:rect l="l" t="t" r="r" b="b"/>
              <a:pathLst>
                <a:path w="2222627" h="2895931">
                  <a:moveTo>
                    <a:pt x="0" y="0"/>
                  </a:moveTo>
                  <a:lnTo>
                    <a:pt x="2222627" y="0"/>
                  </a:lnTo>
                  <a:lnTo>
                    <a:pt x="2222627" y="2895931"/>
                  </a:lnTo>
                  <a:lnTo>
                    <a:pt x="0" y="2895931"/>
                  </a:lnTo>
                  <a:lnTo>
                    <a:pt x="0" y="0"/>
                  </a:lnTo>
                  <a:close/>
                </a:path>
              </a:pathLst>
            </a:custGeom>
            <a:blipFill>
              <a:blip r:embed="rId6"/>
              <a:stretch>
                <a:fillRect/>
              </a:stretch>
            </a:blipFill>
          </p:spPr>
          <p:txBody>
            <a:bodyPr/>
            <a:lstStyle/>
            <a:p>
              <a:endParaRPr lang="en-CA"/>
            </a:p>
          </p:txBody>
        </p:sp>
        <p:sp>
          <p:nvSpPr>
            <p:cNvPr id="22" name="Freeform 16">
              <a:extLst>
                <a:ext uri="{FF2B5EF4-FFF2-40B4-BE49-F238E27FC236}">
                  <a16:creationId xmlns:a16="http://schemas.microsoft.com/office/drawing/2014/main" id="{75AC291F-D5FD-7202-03FA-C05879938A45}"/>
                </a:ext>
              </a:extLst>
            </p:cNvPr>
            <p:cNvSpPr/>
            <p:nvPr/>
          </p:nvSpPr>
          <p:spPr>
            <a:xfrm>
              <a:off x="10332953" y="246679"/>
              <a:ext cx="2647021" cy="2779024"/>
            </a:xfrm>
            <a:custGeom>
              <a:avLst/>
              <a:gdLst/>
              <a:ahLst/>
              <a:cxnLst/>
              <a:rect l="l" t="t" r="r" b="b"/>
              <a:pathLst>
                <a:path w="2647021" h="2779024">
                  <a:moveTo>
                    <a:pt x="0" y="0"/>
                  </a:moveTo>
                  <a:lnTo>
                    <a:pt x="2647021" y="0"/>
                  </a:lnTo>
                  <a:lnTo>
                    <a:pt x="2647021" y="2779024"/>
                  </a:lnTo>
                  <a:lnTo>
                    <a:pt x="0" y="2779024"/>
                  </a:lnTo>
                  <a:lnTo>
                    <a:pt x="0" y="0"/>
                  </a:lnTo>
                  <a:close/>
                </a:path>
              </a:pathLst>
            </a:custGeom>
            <a:blipFill>
              <a:blip r:embed="rId3"/>
              <a:stretch>
                <a:fillRect/>
              </a:stretch>
            </a:blipFill>
          </p:spPr>
          <p:txBody>
            <a:bodyPr/>
            <a:lstStyle/>
            <a:p>
              <a:endParaRPr lang="en-CA"/>
            </a:p>
          </p:txBody>
        </p:sp>
      </p:grpSp>
    </p:spTree>
    <p:extLst>
      <p:ext uri="{BB962C8B-B14F-4D97-AF65-F5344CB8AC3E}">
        <p14:creationId xmlns:p14="http://schemas.microsoft.com/office/powerpoint/2010/main" val="11284568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2C8BA-FB20-9173-E757-6ACE50ED70D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6F6E374-F8FB-8873-6136-3FADA7232BA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grpSp>
        <p:nvGrpSpPr>
          <p:cNvPr id="3" name="Group 3">
            <a:extLst>
              <a:ext uri="{FF2B5EF4-FFF2-40B4-BE49-F238E27FC236}">
                <a16:creationId xmlns:a16="http://schemas.microsoft.com/office/drawing/2014/main" id="{EF4DBD53-F7C3-8BD2-924E-456BB05EB5D6}"/>
              </a:ext>
            </a:extLst>
          </p:cNvPr>
          <p:cNvGrpSpPr/>
          <p:nvPr/>
        </p:nvGrpSpPr>
        <p:grpSpPr>
          <a:xfrm>
            <a:off x="437931" y="1058842"/>
            <a:ext cx="17412138" cy="7714966"/>
            <a:chOff x="0" y="0"/>
            <a:chExt cx="3876776" cy="1717721"/>
          </a:xfrm>
        </p:grpSpPr>
        <p:sp>
          <p:nvSpPr>
            <p:cNvPr id="4" name="Freeform 4">
              <a:extLst>
                <a:ext uri="{FF2B5EF4-FFF2-40B4-BE49-F238E27FC236}">
                  <a16:creationId xmlns:a16="http://schemas.microsoft.com/office/drawing/2014/main" id="{FCD47D3C-F112-BF2C-A568-F5F8DBF04896}"/>
                </a:ext>
              </a:extLst>
            </p:cNvPr>
            <p:cNvSpPr/>
            <p:nvPr/>
          </p:nvSpPr>
          <p:spPr>
            <a:xfrm>
              <a:off x="0" y="0"/>
              <a:ext cx="3876776" cy="1717721"/>
            </a:xfrm>
            <a:custGeom>
              <a:avLst/>
              <a:gdLst/>
              <a:ahLst/>
              <a:cxnLst/>
              <a:rect l="l" t="t" r="r" b="b"/>
              <a:pathLst>
                <a:path w="3876776" h="1717721">
                  <a:moveTo>
                    <a:pt x="44463" y="0"/>
                  </a:moveTo>
                  <a:lnTo>
                    <a:pt x="3832313" y="0"/>
                  </a:lnTo>
                  <a:cubicBezTo>
                    <a:pt x="3844105" y="0"/>
                    <a:pt x="3855415" y="4684"/>
                    <a:pt x="3863753" y="13023"/>
                  </a:cubicBezTo>
                  <a:cubicBezTo>
                    <a:pt x="3872091" y="21361"/>
                    <a:pt x="3876776" y="32671"/>
                    <a:pt x="3876776" y="44463"/>
                  </a:cubicBezTo>
                  <a:lnTo>
                    <a:pt x="3876776" y="1673258"/>
                  </a:lnTo>
                  <a:cubicBezTo>
                    <a:pt x="3876776" y="1697814"/>
                    <a:pt x="3856869" y="1717721"/>
                    <a:pt x="3832313" y="1717721"/>
                  </a:cubicBezTo>
                  <a:lnTo>
                    <a:pt x="44463" y="1717721"/>
                  </a:lnTo>
                  <a:cubicBezTo>
                    <a:pt x="32671" y="1717721"/>
                    <a:pt x="21361" y="1713037"/>
                    <a:pt x="13023" y="1704698"/>
                  </a:cubicBezTo>
                  <a:cubicBezTo>
                    <a:pt x="4684" y="1696360"/>
                    <a:pt x="0" y="1685050"/>
                    <a:pt x="0" y="1673258"/>
                  </a:cubicBezTo>
                  <a:lnTo>
                    <a:pt x="0" y="44463"/>
                  </a:lnTo>
                  <a:cubicBezTo>
                    <a:pt x="0" y="32671"/>
                    <a:pt x="4684" y="21361"/>
                    <a:pt x="13023" y="13023"/>
                  </a:cubicBezTo>
                  <a:cubicBezTo>
                    <a:pt x="21361" y="4684"/>
                    <a:pt x="32671" y="0"/>
                    <a:pt x="44463" y="0"/>
                  </a:cubicBezTo>
                  <a:close/>
                </a:path>
              </a:pathLst>
            </a:custGeom>
            <a:solidFill>
              <a:srgbClr val="9FCDFF"/>
            </a:solidFill>
          </p:spPr>
          <p:txBody>
            <a:bodyPr/>
            <a:lstStyle/>
            <a:p>
              <a:endParaRPr lang="en-CA"/>
            </a:p>
          </p:txBody>
        </p:sp>
        <p:sp>
          <p:nvSpPr>
            <p:cNvPr id="5" name="TextBox 5">
              <a:extLst>
                <a:ext uri="{FF2B5EF4-FFF2-40B4-BE49-F238E27FC236}">
                  <a16:creationId xmlns:a16="http://schemas.microsoft.com/office/drawing/2014/main" id="{601DF6BF-E070-0FD8-5C4B-3B34F2ECC25C}"/>
                </a:ext>
              </a:extLst>
            </p:cNvPr>
            <p:cNvSpPr txBox="1"/>
            <p:nvPr/>
          </p:nvSpPr>
          <p:spPr>
            <a:xfrm>
              <a:off x="0" y="-38100"/>
              <a:ext cx="3876776" cy="1755821"/>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DEEAF9A6-088F-7525-08A5-B74BC09DB914}"/>
              </a:ext>
            </a:extLst>
          </p:cNvPr>
          <p:cNvGrpSpPr/>
          <p:nvPr/>
        </p:nvGrpSpPr>
        <p:grpSpPr>
          <a:xfrm>
            <a:off x="5503194" y="0"/>
            <a:ext cx="7288832" cy="2174055"/>
            <a:chOff x="0" y="0"/>
            <a:chExt cx="1622843" cy="484049"/>
          </a:xfrm>
        </p:grpSpPr>
        <p:sp>
          <p:nvSpPr>
            <p:cNvPr id="7" name="Freeform 7">
              <a:extLst>
                <a:ext uri="{FF2B5EF4-FFF2-40B4-BE49-F238E27FC236}">
                  <a16:creationId xmlns:a16="http://schemas.microsoft.com/office/drawing/2014/main" id="{D525E1B2-5414-CD5E-6976-764232008942}"/>
                </a:ext>
              </a:extLst>
            </p:cNvPr>
            <p:cNvSpPr/>
            <p:nvPr/>
          </p:nvSpPr>
          <p:spPr>
            <a:xfrm>
              <a:off x="0" y="0"/>
              <a:ext cx="1622843" cy="484049"/>
            </a:xfrm>
            <a:custGeom>
              <a:avLst/>
              <a:gdLst/>
              <a:ahLst/>
              <a:cxnLst/>
              <a:rect l="l" t="t" r="r" b="b"/>
              <a:pathLst>
                <a:path w="1622843" h="484049">
                  <a:moveTo>
                    <a:pt x="69041" y="0"/>
                  </a:moveTo>
                  <a:lnTo>
                    <a:pt x="1553802" y="0"/>
                  </a:lnTo>
                  <a:cubicBezTo>
                    <a:pt x="1572113" y="0"/>
                    <a:pt x="1589674" y="7274"/>
                    <a:pt x="1602621" y="20222"/>
                  </a:cubicBezTo>
                  <a:cubicBezTo>
                    <a:pt x="1615569" y="33169"/>
                    <a:pt x="1622843" y="50730"/>
                    <a:pt x="1622843" y="69041"/>
                  </a:cubicBezTo>
                  <a:lnTo>
                    <a:pt x="1622843" y="415008"/>
                  </a:lnTo>
                  <a:cubicBezTo>
                    <a:pt x="1622843" y="433319"/>
                    <a:pt x="1615569" y="450880"/>
                    <a:pt x="1602621" y="463827"/>
                  </a:cubicBezTo>
                  <a:cubicBezTo>
                    <a:pt x="1589674" y="476775"/>
                    <a:pt x="1572113" y="484049"/>
                    <a:pt x="1553802" y="484049"/>
                  </a:cubicBezTo>
                  <a:lnTo>
                    <a:pt x="69041" y="484049"/>
                  </a:lnTo>
                  <a:cubicBezTo>
                    <a:pt x="50730" y="484049"/>
                    <a:pt x="33169" y="476775"/>
                    <a:pt x="20222" y="463827"/>
                  </a:cubicBezTo>
                  <a:cubicBezTo>
                    <a:pt x="7274" y="450880"/>
                    <a:pt x="0" y="433319"/>
                    <a:pt x="0" y="415008"/>
                  </a:cubicBezTo>
                  <a:lnTo>
                    <a:pt x="0" y="69041"/>
                  </a:lnTo>
                  <a:cubicBezTo>
                    <a:pt x="0" y="50730"/>
                    <a:pt x="7274" y="33169"/>
                    <a:pt x="20222" y="20222"/>
                  </a:cubicBezTo>
                  <a:cubicBezTo>
                    <a:pt x="33169" y="7274"/>
                    <a:pt x="50730" y="0"/>
                    <a:pt x="69041" y="0"/>
                  </a:cubicBezTo>
                  <a:close/>
                </a:path>
              </a:pathLst>
            </a:custGeom>
            <a:solidFill>
              <a:srgbClr val="0F2F76"/>
            </a:solidFill>
          </p:spPr>
          <p:txBody>
            <a:bodyPr/>
            <a:lstStyle/>
            <a:p>
              <a:endParaRPr lang="en-CA"/>
            </a:p>
          </p:txBody>
        </p:sp>
        <p:sp>
          <p:nvSpPr>
            <p:cNvPr id="8" name="TextBox 8">
              <a:extLst>
                <a:ext uri="{FF2B5EF4-FFF2-40B4-BE49-F238E27FC236}">
                  <a16:creationId xmlns:a16="http://schemas.microsoft.com/office/drawing/2014/main" id="{1D32E574-2533-D076-D679-95C1B93F9966}"/>
                </a:ext>
              </a:extLst>
            </p:cNvPr>
            <p:cNvSpPr txBox="1"/>
            <p:nvPr/>
          </p:nvSpPr>
          <p:spPr>
            <a:xfrm>
              <a:off x="0" y="-38100"/>
              <a:ext cx="1622843" cy="522149"/>
            </a:xfrm>
            <a:prstGeom prst="rect">
              <a:avLst/>
            </a:prstGeom>
          </p:spPr>
          <p:txBody>
            <a:bodyPr lIns="50800" tIns="50800" rIns="50800" bIns="50800" rtlCol="0" anchor="ctr"/>
            <a:lstStyle/>
            <a:p>
              <a:pPr algn="ctr">
                <a:lnSpc>
                  <a:spcPts val="2659"/>
                </a:lnSpc>
              </a:pPr>
              <a:endParaRPr/>
            </a:p>
          </p:txBody>
        </p:sp>
      </p:grpSp>
      <p:sp>
        <p:nvSpPr>
          <p:cNvPr id="9" name="TextBox 9">
            <a:extLst>
              <a:ext uri="{FF2B5EF4-FFF2-40B4-BE49-F238E27FC236}">
                <a16:creationId xmlns:a16="http://schemas.microsoft.com/office/drawing/2014/main" id="{38B7F1F5-BB82-8F40-8D1C-0F2B9FF02A5A}"/>
              </a:ext>
            </a:extLst>
          </p:cNvPr>
          <p:cNvSpPr txBox="1"/>
          <p:nvPr/>
        </p:nvSpPr>
        <p:spPr>
          <a:xfrm>
            <a:off x="166550" y="526489"/>
            <a:ext cx="17954900" cy="1202573"/>
          </a:xfrm>
          <a:prstGeom prst="rect">
            <a:avLst/>
          </a:prstGeom>
        </p:spPr>
        <p:txBody>
          <a:bodyPr lIns="0" tIns="0" rIns="0" bIns="0" rtlCol="0" anchor="t">
            <a:spAutoFit/>
          </a:bodyPr>
          <a:lstStyle/>
          <a:p>
            <a:pPr algn="ctr">
              <a:lnSpc>
                <a:spcPts val="9108"/>
              </a:lnSpc>
            </a:pPr>
            <a:r>
              <a:rPr lang="en-US" sz="8800" spc="612">
                <a:solidFill>
                  <a:srgbClr val="FFFFFF"/>
                </a:solidFill>
                <a:latin typeface="TAN St. Canard"/>
                <a:ea typeface="TAN St. Canard"/>
                <a:cs typeface="TAN St. Canard"/>
                <a:sym typeface="TAN St. Canard"/>
              </a:rPr>
              <a:t>KNN</a:t>
            </a:r>
          </a:p>
        </p:txBody>
      </p:sp>
      <p:grpSp>
        <p:nvGrpSpPr>
          <p:cNvPr id="11" name="Group 11">
            <a:extLst>
              <a:ext uri="{FF2B5EF4-FFF2-40B4-BE49-F238E27FC236}">
                <a16:creationId xmlns:a16="http://schemas.microsoft.com/office/drawing/2014/main" id="{A9A9DA3E-DDFC-4476-FFFA-78A5B48D57C6}"/>
              </a:ext>
            </a:extLst>
          </p:cNvPr>
          <p:cNvGrpSpPr/>
          <p:nvPr/>
        </p:nvGrpSpPr>
        <p:grpSpPr>
          <a:xfrm>
            <a:off x="4616989" y="8438470"/>
            <a:ext cx="9277081" cy="2585325"/>
            <a:chOff x="0" y="0"/>
            <a:chExt cx="12369442" cy="3447100"/>
          </a:xfrm>
        </p:grpSpPr>
        <p:sp>
          <p:nvSpPr>
            <p:cNvPr id="12" name="Freeform 12">
              <a:extLst>
                <a:ext uri="{FF2B5EF4-FFF2-40B4-BE49-F238E27FC236}">
                  <a16:creationId xmlns:a16="http://schemas.microsoft.com/office/drawing/2014/main" id="{F8C4FF4E-0D1F-F870-71FB-3D6A46706851}"/>
                </a:ext>
              </a:extLst>
            </p:cNvPr>
            <p:cNvSpPr/>
            <p:nvPr/>
          </p:nvSpPr>
          <p:spPr>
            <a:xfrm>
              <a:off x="0" y="0"/>
              <a:ext cx="2858844" cy="3163313"/>
            </a:xfrm>
            <a:custGeom>
              <a:avLst/>
              <a:gdLst/>
              <a:ahLst/>
              <a:cxnLst/>
              <a:rect l="l" t="t" r="r" b="b"/>
              <a:pathLst>
                <a:path w="2858844" h="3163313">
                  <a:moveTo>
                    <a:pt x="0" y="0"/>
                  </a:moveTo>
                  <a:lnTo>
                    <a:pt x="2858844" y="0"/>
                  </a:lnTo>
                  <a:lnTo>
                    <a:pt x="2858844" y="3163313"/>
                  </a:lnTo>
                  <a:lnTo>
                    <a:pt x="0" y="3163313"/>
                  </a:lnTo>
                  <a:lnTo>
                    <a:pt x="0" y="0"/>
                  </a:lnTo>
                  <a:close/>
                </a:path>
              </a:pathLst>
            </a:custGeom>
            <a:blipFill>
              <a:blip r:embed="rId3"/>
              <a:stretch>
                <a:fillRect/>
              </a:stretch>
            </a:blipFill>
          </p:spPr>
          <p:txBody>
            <a:bodyPr/>
            <a:lstStyle/>
            <a:p>
              <a:endParaRPr lang="en-CA"/>
            </a:p>
          </p:txBody>
        </p:sp>
        <p:sp>
          <p:nvSpPr>
            <p:cNvPr id="13" name="Freeform 13">
              <a:extLst>
                <a:ext uri="{FF2B5EF4-FFF2-40B4-BE49-F238E27FC236}">
                  <a16:creationId xmlns:a16="http://schemas.microsoft.com/office/drawing/2014/main" id="{8118F7E4-810B-4A63-A4CE-BEB98FFBEDB1}"/>
                </a:ext>
              </a:extLst>
            </p:cNvPr>
            <p:cNvSpPr/>
            <p:nvPr/>
          </p:nvSpPr>
          <p:spPr>
            <a:xfrm>
              <a:off x="2581478" y="0"/>
              <a:ext cx="2486221" cy="3447100"/>
            </a:xfrm>
            <a:custGeom>
              <a:avLst/>
              <a:gdLst/>
              <a:ahLst/>
              <a:cxnLst/>
              <a:rect l="l" t="t" r="r" b="b"/>
              <a:pathLst>
                <a:path w="2486221" h="3447100">
                  <a:moveTo>
                    <a:pt x="0" y="0"/>
                  </a:moveTo>
                  <a:lnTo>
                    <a:pt x="2486221" y="0"/>
                  </a:lnTo>
                  <a:lnTo>
                    <a:pt x="2486221" y="3447100"/>
                  </a:lnTo>
                  <a:lnTo>
                    <a:pt x="0" y="3447100"/>
                  </a:lnTo>
                  <a:lnTo>
                    <a:pt x="0" y="0"/>
                  </a:lnTo>
                  <a:close/>
                </a:path>
              </a:pathLst>
            </a:custGeom>
            <a:blipFill>
              <a:blip r:embed="rId4"/>
              <a:stretch>
                <a:fillRect/>
              </a:stretch>
            </a:blipFill>
          </p:spPr>
          <p:txBody>
            <a:bodyPr/>
            <a:lstStyle/>
            <a:p>
              <a:endParaRPr lang="en-CA"/>
            </a:p>
          </p:txBody>
        </p:sp>
        <p:sp>
          <p:nvSpPr>
            <p:cNvPr id="14" name="Freeform 14">
              <a:extLst>
                <a:ext uri="{FF2B5EF4-FFF2-40B4-BE49-F238E27FC236}">
                  <a16:creationId xmlns:a16="http://schemas.microsoft.com/office/drawing/2014/main" id="{9C6FFA35-1047-EA8A-9D4D-55B75BFBDB5E}"/>
                </a:ext>
              </a:extLst>
            </p:cNvPr>
            <p:cNvSpPr/>
            <p:nvPr/>
          </p:nvSpPr>
          <p:spPr>
            <a:xfrm flipH="1">
              <a:off x="4102982" y="11575"/>
              <a:ext cx="3038693" cy="3169432"/>
            </a:xfrm>
            <a:custGeom>
              <a:avLst/>
              <a:gdLst/>
              <a:ahLst/>
              <a:cxnLst/>
              <a:rect l="l" t="t" r="r" b="b"/>
              <a:pathLst>
                <a:path w="3038693" h="3169432">
                  <a:moveTo>
                    <a:pt x="3038693" y="0"/>
                  </a:moveTo>
                  <a:lnTo>
                    <a:pt x="0" y="0"/>
                  </a:lnTo>
                  <a:lnTo>
                    <a:pt x="0" y="3169432"/>
                  </a:lnTo>
                  <a:lnTo>
                    <a:pt x="3038693" y="3169432"/>
                  </a:lnTo>
                  <a:lnTo>
                    <a:pt x="3038693" y="0"/>
                  </a:lnTo>
                  <a:close/>
                </a:path>
              </a:pathLst>
            </a:custGeom>
            <a:blipFill>
              <a:blip r:embed="rId5"/>
              <a:stretch>
                <a:fillRect/>
              </a:stretch>
            </a:blipFill>
          </p:spPr>
          <p:txBody>
            <a:bodyPr/>
            <a:lstStyle/>
            <a:p>
              <a:endParaRPr lang="en-CA"/>
            </a:p>
          </p:txBody>
        </p:sp>
        <p:sp>
          <p:nvSpPr>
            <p:cNvPr id="15" name="Freeform 15">
              <a:extLst>
                <a:ext uri="{FF2B5EF4-FFF2-40B4-BE49-F238E27FC236}">
                  <a16:creationId xmlns:a16="http://schemas.microsoft.com/office/drawing/2014/main" id="{270B3C06-B28B-0606-2A63-E1F2688CDD07}"/>
                </a:ext>
              </a:extLst>
            </p:cNvPr>
            <p:cNvSpPr/>
            <p:nvPr/>
          </p:nvSpPr>
          <p:spPr>
            <a:xfrm>
              <a:off x="6459249" y="66573"/>
              <a:ext cx="2693061" cy="3030167"/>
            </a:xfrm>
            <a:custGeom>
              <a:avLst/>
              <a:gdLst/>
              <a:ahLst/>
              <a:cxnLst/>
              <a:rect l="l" t="t" r="r" b="b"/>
              <a:pathLst>
                <a:path w="2693061" h="3030167">
                  <a:moveTo>
                    <a:pt x="0" y="0"/>
                  </a:moveTo>
                  <a:lnTo>
                    <a:pt x="2693061" y="0"/>
                  </a:lnTo>
                  <a:lnTo>
                    <a:pt x="2693061" y="3030167"/>
                  </a:lnTo>
                  <a:lnTo>
                    <a:pt x="0" y="3030167"/>
                  </a:lnTo>
                  <a:lnTo>
                    <a:pt x="0" y="0"/>
                  </a:lnTo>
                  <a:close/>
                </a:path>
              </a:pathLst>
            </a:custGeom>
            <a:blipFill>
              <a:blip r:embed="rId6"/>
              <a:stretch>
                <a:fillRect/>
              </a:stretch>
            </a:blipFill>
          </p:spPr>
          <p:txBody>
            <a:bodyPr/>
            <a:lstStyle/>
            <a:p>
              <a:endParaRPr lang="en-CA"/>
            </a:p>
          </p:txBody>
        </p:sp>
        <p:sp>
          <p:nvSpPr>
            <p:cNvPr id="16" name="Freeform 16">
              <a:extLst>
                <a:ext uri="{FF2B5EF4-FFF2-40B4-BE49-F238E27FC236}">
                  <a16:creationId xmlns:a16="http://schemas.microsoft.com/office/drawing/2014/main" id="{45FD7BF3-3FBC-992F-28BE-EF4915F85F7E}"/>
                </a:ext>
              </a:extLst>
            </p:cNvPr>
            <p:cNvSpPr/>
            <p:nvPr/>
          </p:nvSpPr>
          <p:spPr>
            <a:xfrm>
              <a:off x="8932121" y="11575"/>
              <a:ext cx="3437321" cy="2517837"/>
            </a:xfrm>
            <a:custGeom>
              <a:avLst/>
              <a:gdLst/>
              <a:ahLst/>
              <a:cxnLst/>
              <a:rect l="l" t="t" r="r" b="b"/>
              <a:pathLst>
                <a:path w="3437321" h="2517837">
                  <a:moveTo>
                    <a:pt x="0" y="0"/>
                  </a:moveTo>
                  <a:lnTo>
                    <a:pt x="3437321" y="0"/>
                  </a:lnTo>
                  <a:lnTo>
                    <a:pt x="3437321" y="2517837"/>
                  </a:lnTo>
                  <a:lnTo>
                    <a:pt x="0" y="2517837"/>
                  </a:lnTo>
                  <a:lnTo>
                    <a:pt x="0" y="0"/>
                  </a:lnTo>
                  <a:close/>
                </a:path>
              </a:pathLst>
            </a:custGeom>
            <a:blipFill>
              <a:blip r:embed="rId7"/>
              <a:stretch>
                <a:fillRect/>
              </a:stretch>
            </a:blipFill>
          </p:spPr>
          <p:txBody>
            <a:bodyPr/>
            <a:lstStyle/>
            <a:p>
              <a:endParaRPr lang="en-CA"/>
            </a:p>
          </p:txBody>
        </p:sp>
      </p:grpSp>
      <p:sp>
        <p:nvSpPr>
          <p:cNvPr id="10" name="TextBox 9">
            <a:extLst>
              <a:ext uri="{FF2B5EF4-FFF2-40B4-BE49-F238E27FC236}">
                <a16:creationId xmlns:a16="http://schemas.microsoft.com/office/drawing/2014/main" id="{001C4EE8-4A87-A7D1-6ED9-4416070D3405}"/>
              </a:ext>
            </a:extLst>
          </p:cNvPr>
          <p:cNvSpPr txBox="1"/>
          <p:nvPr/>
        </p:nvSpPr>
        <p:spPr>
          <a:xfrm>
            <a:off x="1228299" y="2742893"/>
            <a:ext cx="15203606" cy="4339650"/>
          </a:xfrm>
          <a:prstGeom prst="rect">
            <a:avLst/>
          </a:prstGeom>
          <a:noFill/>
        </p:spPr>
        <p:txBody>
          <a:bodyPr wrap="square" rtlCol="0">
            <a:spAutoFit/>
          </a:bodyPr>
          <a:lstStyle/>
          <a:p>
            <a:pPr algn="ctr"/>
            <a:r>
              <a:rPr lang="en-US" sz="4000" b="1" spc="179">
                <a:solidFill>
                  <a:srgbClr val="1C0140"/>
                </a:solidFill>
                <a:latin typeface="Cooper BT Bold"/>
                <a:ea typeface="+mn-lt"/>
                <a:cs typeface="+mn-lt"/>
              </a:rPr>
              <a:t>Data Preparation</a:t>
            </a:r>
          </a:p>
          <a:p>
            <a:pPr algn="ctr"/>
            <a:endParaRPr lang="en-US" sz="4000" b="1" spc="179">
              <a:solidFill>
                <a:srgbClr val="1C0140"/>
              </a:solidFill>
              <a:latin typeface="Cooper BT Bold"/>
              <a:ea typeface="+mn-lt"/>
              <a:cs typeface="+mn-lt"/>
            </a:endParaRPr>
          </a:p>
          <a:p>
            <a:pPr marL="571500" indent="-571500">
              <a:buFont typeface="Arial" panose="020B0604020202020204" pitchFamily="34" charset="0"/>
              <a:buChar char="•"/>
            </a:pPr>
            <a:r>
              <a:rPr lang="en-US" sz="3600" b="1" spc="179">
                <a:solidFill>
                  <a:srgbClr val="1C0140"/>
                </a:solidFill>
                <a:latin typeface="Cooper BT Bold"/>
                <a:ea typeface="+mn-lt"/>
                <a:cs typeface="+mn-lt"/>
              </a:rPr>
              <a:t>Data Conversion: </a:t>
            </a:r>
          </a:p>
          <a:p>
            <a:pPr marL="1028700" lvl="1" indent="-571500">
              <a:buFont typeface="Wingdings" panose="05000000000000000000" pitchFamily="2" charset="2"/>
              <a:buChar char="Ø"/>
            </a:pPr>
            <a:r>
              <a:rPr lang="en-US" sz="4000" b="1" spc="179">
                <a:solidFill>
                  <a:srgbClr val="1C0140"/>
                </a:solidFill>
                <a:latin typeface="Cooper BT Bold"/>
                <a:ea typeface="+mn-lt"/>
                <a:cs typeface="+mn-lt"/>
              </a:rPr>
              <a:t>All the selected attributes were converted from nominal to numerical data.</a:t>
            </a:r>
          </a:p>
          <a:p>
            <a:pPr marL="1028700" lvl="1" indent="-571500">
              <a:buFont typeface="Wingdings" panose="05000000000000000000" pitchFamily="2" charset="2"/>
              <a:buChar char="Ø"/>
            </a:pPr>
            <a:r>
              <a:rPr lang="en-US" sz="4000" b="1" spc="179">
                <a:solidFill>
                  <a:srgbClr val="1C0140"/>
                </a:solidFill>
                <a:latin typeface="Cooper BT Bold"/>
                <a:ea typeface="+mn-lt"/>
                <a:cs typeface="+mn-lt"/>
              </a:rPr>
              <a:t>Split data into 70:30 ratio. </a:t>
            </a:r>
          </a:p>
          <a:p>
            <a:endParaRPr lang="en-US" sz="4000" b="1" spc="179">
              <a:solidFill>
                <a:srgbClr val="1C0140"/>
              </a:solidFill>
              <a:latin typeface="Cooper BT Bold"/>
              <a:ea typeface="+mn-lt"/>
              <a:cs typeface="+mn-lt"/>
            </a:endParaRPr>
          </a:p>
        </p:txBody>
      </p:sp>
    </p:spTree>
    <p:extLst>
      <p:ext uri="{BB962C8B-B14F-4D97-AF65-F5344CB8AC3E}">
        <p14:creationId xmlns:p14="http://schemas.microsoft.com/office/powerpoint/2010/main" val="11770935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2C8BA-FB20-9173-E757-6ACE50ED70D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6F6E374-F8FB-8873-6136-3FADA7232BA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grpSp>
        <p:nvGrpSpPr>
          <p:cNvPr id="3" name="Group 3">
            <a:extLst>
              <a:ext uri="{FF2B5EF4-FFF2-40B4-BE49-F238E27FC236}">
                <a16:creationId xmlns:a16="http://schemas.microsoft.com/office/drawing/2014/main" id="{EF4DBD53-F7C3-8BD2-924E-456BB05EB5D6}"/>
              </a:ext>
            </a:extLst>
          </p:cNvPr>
          <p:cNvGrpSpPr/>
          <p:nvPr/>
        </p:nvGrpSpPr>
        <p:grpSpPr>
          <a:xfrm>
            <a:off x="437931" y="1058842"/>
            <a:ext cx="17412138" cy="7714966"/>
            <a:chOff x="0" y="0"/>
            <a:chExt cx="3876776" cy="1717721"/>
          </a:xfrm>
        </p:grpSpPr>
        <p:sp>
          <p:nvSpPr>
            <p:cNvPr id="4" name="Freeform 4">
              <a:extLst>
                <a:ext uri="{FF2B5EF4-FFF2-40B4-BE49-F238E27FC236}">
                  <a16:creationId xmlns:a16="http://schemas.microsoft.com/office/drawing/2014/main" id="{FCD47D3C-F112-BF2C-A568-F5F8DBF04896}"/>
                </a:ext>
              </a:extLst>
            </p:cNvPr>
            <p:cNvSpPr/>
            <p:nvPr/>
          </p:nvSpPr>
          <p:spPr>
            <a:xfrm>
              <a:off x="0" y="0"/>
              <a:ext cx="3876776" cy="1717721"/>
            </a:xfrm>
            <a:custGeom>
              <a:avLst/>
              <a:gdLst/>
              <a:ahLst/>
              <a:cxnLst/>
              <a:rect l="l" t="t" r="r" b="b"/>
              <a:pathLst>
                <a:path w="3876776" h="1717721">
                  <a:moveTo>
                    <a:pt x="44463" y="0"/>
                  </a:moveTo>
                  <a:lnTo>
                    <a:pt x="3832313" y="0"/>
                  </a:lnTo>
                  <a:cubicBezTo>
                    <a:pt x="3844105" y="0"/>
                    <a:pt x="3855415" y="4684"/>
                    <a:pt x="3863753" y="13023"/>
                  </a:cubicBezTo>
                  <a:cubicBezTo>
                    <a:pt x="3872091" y="21361"/>
                    <a:pt x="3876776" y="32671"/>
                    <a:pt x="3876776" y="44463"/>
                  </a:cubicBezTo>
                  <a:lnTo>
                    <a:pt x="3876776" y="1673258"/>
                  </a:lnTo>
                  <a:cubicBezTo>
                    <a:pt x="3876776" y="1697814"/>
                    <a:pt x="3856869" y="1717721"/>
                    <a:pt x="3832313" y="1717721"/>
                  </a:cubicBezTo>
                  <a:lnTo>
                    <a:pt x="44463" y="1717721"/>
                  </a:lnTo>
                  <a:cubicBezTo>
                    <a:pt x="32671" y="1717721"/>
                    <a:pt x="21361" y="1713037"/>
                    <a:pt x="13023" y="1704698"/>
                  </a:cubicBezTo>
                  <a:cubicBezTo>
                    <a:pt x="4684" y="1696360"/>
                    <a:pt x="0" y="1685050"/>
                    <a:pt x="0" y="1673258"/>
                  </a:cubicBezTo>
                  <a:lnTo>
                    <a:pt x="0" y="44463"/>
                  </a:lnTo>
                  <a:cubicBezTo>
                    <a:pt x="0" y="32671"/>
                    <a:pt x="4684" y="21361"/>
                    <a:pt x="13023" y="13023"/>
                  </a:cubicBezTo>
                  <a:cubicBezTo>
                    <a:pt x="21361" y="4684"/>
                    <a:pt x="32671" y="0"/>
                    <a:pt x="44463" y="0"/>
                  </a:cubicBezTo>
                  <a:close/>
                </a:path>
              </a:pathLst>
            </a:custGeom>
            <a:solidFill>
              <a:srgbClr val="9FCDFF"/>
            </a:solidFill>
          </p:spPr>
          <p:txBody>
            <a:bodyPr/>
            <a:lstStyle/>
            <a:p>
              <a:endParaRPr lang="en-CA"/>
            </a:p>
          </p:txBody>
        </p:sp>
        <p:sp>
          <p:nvSpPr>
            <p:cNvPr id="5" name="TextBox 5">
              <a:extLst>
                <a:ext uri="{FF2B5EF4-FFF2-40B4-BE49-F238E27FC236}">
                  <a16:creationId xmlns:a16="http://schemas.microsoft.com/office/drawing/2014/main" id="{601DF6BF-E070-0FD8-5C4B-3B34F2ECC25C}"/>
                </a:ext>
              </a:extLst>
            </p:cNvPr>
            <p:cNvSpPr txBox="1"/>
            <p:nvPr/>
          </p:nvSpPr>
          <p:spPr>
            <a:xfrm>
              <a:off x="0" y="-38100"/>
              <a:ext cx="3876776" cy="1755821"/>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DEEAF9A6-088F-7525-08A5-B74BC09DB914}"/>
              </a:ext>
            </a:extLst>
          </p:cNvPr>
          <p:cNvGrpSpPr/>
          <p:nvPr/>
        </p:nvGrpSpPr>
        <p:grpSpPr>
          <a:xfrm>
            <a:off x="5503194" y="0"/>
            <a:ext cx="7288832" cy="2174055"/>
            <a:chOff x="0" y="0"/>
            <a:chExt cx="1622843" cy="484049"/>
          </a:xfrm>
        </p:grpSpPr>
        <p:sp>
          <p:nvSpPr>
            <p:cNvPr id="7" name="Freeform 7">
              <a:extLst>
                <a:ext uri="{FF2B5EF4-FFF2-40B4-BE49-F238E27FC236}">
                  <a16:creationId xmlns:a16="http://schemas.microsoft.com/office/drawing/2014/main" id="{D525E1B2-5414-CD5E-6976-764232008942}"/>
                </a:ext>
              </a:extLst>
            </p:cNvPr>
            <p:cNvSpPr/>
            <p:nvPr/>
          </p:nvSpPr>
          <p:spPr>
            <a:xfrm>
              <a:off x="0" y="0"/>
              <a:ext cx="1622843" cy="484049"/>
            </a:xfrm>
            <a:custGeom>
              <a:avLst/>
              <a:gdLst/>
              <a:ahLst/>
              <a:cxnLst/>
              <a:rect l="l" t="t" r="r" b="b"/>
              <a:pathLst>
                <a:path w="1622843" h="484049">
                  <a:moveTo>
                    <a:pt x="69041" y="0"/>
                  </a:moveTo>
                  <a:lnTo>
                    <a:pt x="1553802" y="0"/>
                  </a:lnTo>
                  <a:cubicBezTo>
                    <a:pt x="1572113" y="0"/>
                    <a:pt x="1589674" y="7274"/>
                    <a:pt x="1602621" y="20222"/>
                  </a:cubicBezTo>
                  <a:cubicBezTo>
                    <a:pt x="1615569" y="33169"/>
                    <a:pt x="1622843" y="50730"/>
                    <a:pt x="1622843" y="69041"/>
                  </a:cubicBezTo>
                  <a:lnTo>
                    <a:pt x="1622843" y="415008"/>
                  </a:lnTo>
                  <a:cubicBezTo>
                    <a:pt x="1622843" y="433319"/>
                    <a:pt x="1615569" y="450880"/>
                    <a:pt x="1602621" y="463827"/>
                  </a:cubicBezTo>
                  <a:cubicBezTo>
                    <a:pt x="1589674" y="476775"/>
                    <a:pt x="1572113" y="484049"/>
                    <a:pt x="1553802" y="484049"/>
                  </a:cubicBezTo>
                  <a:lnTo>
                    <a:pt x="69041" y="484049"/>
                  </a:lnTo>
                  <a:cubicBezTo>
                    <a:pt x="50730" y="484049"/>
                    <a:pt x="33169" y="476775"/>
                    <a:pt x="20222" y="463827"/>
                  </a:cubicBezTo>
                  <a:cubicBezTo>
                    <a:pt x="7274" y="450880"/>
                    <a:pt x="0" y="433319"/>
                    <a:pt x="0" y="415008"/>
                  </a:cubicBezTo>
                  <a:lnTo>
                    <a:pt x="0" y="69041"/>
                  </a:lnTo>
                  <a:cubicBezTo>
                    <a:pt x="0" y="50730"/>
                    <a:pt x="7274" y="33169"/>
                    <a:pt x="20222" y="20222"/>
                  </a:cubicBezTo>
                  <a:cubicBezTo>
                    <a:pt x="33169" y="7274"/>
                    <a:pt x="50730" y="0"/>
                    <a:pt x="69041" y="0"/>
                  </a:cubicBezTo>
                  <a:close/>
                </a:path>
              </a:pathLst>
            </a:custGeom>
            <a:solidFill>
              <a:srgbClr val="0F2F76"/>
            </a:solidFill>
          </p:spPr>
          <p:txBody>
            <a:bodyPr/>
            <a:lstStyle/>
            <a:p>
              <a:endParaRPr lang="en-CA"/>
            </a:p>
          </p:txBody>
        </p:sp>
        <p:sp>
          <p:nvSpPr>
            <p:cNvPr id="8" name="TextBox 8">
              <a:extLst>
                <a:ext uri="{FF2B5EF4-FFF2-40B4-BE49-F238E27FC236}">
                  <a16:creationId xmlns:a16="http://schemas.microsoft.com/office/drawing/2014/main" id="{1D32E574-2533-D076-D679-95C1B93F9966}"/>
                </a:ext>
              </a:extLst>
            </p:cNvPr>
            <p:cNvSpPr txBox="1"/>
            <p:nvPr/>
          </p:nvSpPr>
          <p:spPr>
            <a:xfrm>
              <a:off x="0" y="-38100"/>
              <a:ext cx="1622843" cy="522149"/>
            </a:xfrm>
            <a:prstGeom prst="rect">
              <a:avLst/>
            </a:prstGeom>
          </p:spPr>
          <p:txBody>
            <a:bodyPr lIns="50800" tIns="50800" rIns="50800" bIns="50800" rtlCol="0" anchor="ctr"/>
            <a:lstStyle/>
            <a:p>
              <a:pPr algn="ctr">
                <a:lnSpc>
                  <a:spcPts val="2659"/>
                </a:lnSpc>
              </a:pPr>
              <a:endParaRPr/>
            </a:p>
          </p:txBody>
        </p:sp>
      </p:grpSp>
      <p:sp>
        <p:nvSpPr>
          <p:cNvPr id="9" name="TextBox 9">
            <a:extLst>
              <a:ext uri="{FF2B5EF4-FFF2-40B4-BE49-F238E27FC236}">
                <a16:creationId xmlns:a16="http://schemas.microsoft.com/office/drawing/2014/main" id="{38B7F1F5-BB82-8F40-8D1C-0F2B9FF02A5A}"/>
              </a:ext>
            </a:extLst>
          </p:cNvPr>
          <p:cNvSpPr txBox="1"/>
          <p:nvPr/>
        </p:nvSpPr>
        <p:spPr>
          <a:xfrm>
            <a:off x="166550" y="526489"/>
            <a:ext cx="17954900" cy="1202573"/>
          </a:xfrm>
          <a:prstGeom prst="rect">
            <a:avLst/>
          </a:prstGeom>
        </p:spPr>
        <p:txBody>
          <a:bodyPr lIns="0" tIns="0" rIns="0" bIns="0" rtlCol="0" anchor="t">
            <a:spAutoFit/>
          </a:bodyPr>
          <a:lstStyle/>
          <a:p>
            <a:pPr algn="ctr">
              <a:lnSpc>
                <a:spcPts val="9108"/>
              </a:lnSpc>
            </a:pPr>
            <a:r>
              <a:rPr lang="en-US" sz="8800" spc="612">
                <a:solidFill>
                  <a:srgbClr val="FFFFFF"/>
                </a:solidFill>
                <a:latin typeface="TAN St. Canard"/>
                <a:ea typeface="TAN St. Canard"/>
                <a:cs typeface="TAN St. Canard"/>
                <a:sym typeface="TAN St. Canard"/>
              </a:rPr>
              <a:t>KNN</a:t>
            </a:r>
          </a:p>
        </p:txBody>
      </p:sp>
      <p:grpSp>
        <p:nvGrpSpPr>
          <p:cNvPr id="11" name="Group 11">
            <a:extLst>
              <a:ext uri="{FF2B5EF4-FFF2-40B4-BE49-F238E27FC236}">
                <a16:creationId xmlns:a16="http://schemas.microsoft.com/office/drawing/2014/main" id="{A9A9DA3E-DDFC-4476-FFFA-78A5B48D57C6}"/>
              </a:ext>
            </a:extLst>
          </p:cNvPr>
          <p:cNvGrpSpPr/>
          <p:nvPr/>
        </p:nvGrpSpPr>
        <p:grpSpPr>
          <a:xfrm>
            <a:off x="4616989" y="8438470"/>
            <a:ext cx="9277081" cy="2585325"/>
            <a:chOff x="0" y="0"/>
            <a:chExt cx="12369442" cy="3447100"/>
          </a:xfrm>
        </p:grpSpPr>
        <p:sp>
          <p:nvSpPr>
            <p:cNvPr id="12" name="Freeform 12">
              <a:extLst>
                <a:ext uri="{FF2B5EF4-FFF2-40B4-BE49-F238E27FC236}">
                  <a16:creationId xmlns:a16="http://schemas.microsoft.com/office/drawing/2014/main" id="{F8C4FF4E-0D1F-F870-71FB-3D6A46706851}"/>
                </a:ext>
              </a:extLst>
            </p:cNvPr>
            <p:cNvSpPr/>
            <p:nvPr/>
          </p:nvSpPr>
          <p:spPr>
            <a:xfrm>
              <a:off x="0" y="0"/>
              <a:ext cx="2858844" cy="3163313"/>
            </a:xfrm>
            <a:custGeom>
              <a:avLst/>
              <a:gdLst/>
              <a:ahLst/>
              <a:cxnLst/>
              <a:rect l="l" t="t" r="r" b="b"/>
              <a:pathLst>
                <a:path w="2858844" h="3163313">
                  <a:moveTo>
                    <a:pt x="0" y="0"/>
                  </a:moveTo>
                  <a:lnTo>
                    <a:pt x="2858844" y="0"/>
                  </a:lnTo>
                  <a:lnTo>
                    <a:pt x="2858844" y="3163313"/>
                  </a:lnTo>
                  <a:lnTo>
                    <a:pt x="0" y="3163313"/>
                  </a:lnTo>
                  <a:lnTo>
                    <a:pt x="0" y="0"/>
                  </a:lnTo>
                  <a:close/>
                </a:path>
              </a:pathLst>
            </a:custGeom>
            <a:blipFill>
              <a:blip r:embed="rId3"/>
              <a:stretch>
                <a:fillRect/>
              </a:stretch>
            </a:blipFill>
          </p:spPr>
          <p:txBody>
            <a:bodyPr/>
            <a:lstStyle/>
            <a:p>
              <a:endParaRPr lang="en-CA"/>
            </a:p>
          </p:txBody>
        </p:sp>
        <p:sp>
          <p:nvSpPr>
            <p:cNvPr id="13" name="Freeform 13">
              <a:extLst>
                <a:ext uri="{FF2B5EF4-FFF2-40B4-BE49-F238E27FC236}">
                  <a16:creationId xmlns:a16="http://schemas.microsoft.com/office/drawing/2014/main" id="{8118F7E4-810B-4A63-A4CE-BEB98FFBEDB1}"/>
                </a:ext>
              </a:extLst>
            </p:cNvPr>
            <p:cNvSpPr/>
            <p:nvPr/>
          </p:nvSpPr>
          <p:spPr>
            <a:xfrm>
              <a:off x="2581478" y="0"/>
              <a:ext cx="2486221" cy="3447100"/>
            </a:xfrm>
            <a:custGeom>
              <a:avLst/>
              <a:gdLst/>
              <a:ahLst/>
              <a:cxnLst/>
              <a:rect l="l" t="t" r="r" b="b"/>
              <a:pathLst>
                <a:path w="2486221" h="3447100">
                  <a:moveTo>
                    <a:pt x="0" y="0"/>
                  </a:moveTo>
                  <a:lnTo>
                    <a:pt x="2486221" y="0"/>
                  </a:lnTo>
                  <a:lnTo>
                    <a:pt x="2486221" y="3447100"/>
                  </a:lnTo>
                  <a:lnTo>
                    <a:pt x="0" y="3447100"/>
                  </a:lnTo>
                  <a:lnTo>
                    <a:pt x="0" y="0"/>
                  </a:lnTo>
                  <a:close/>
                </a:path>
              </a:pathLst>
            </a:custGeom>
            <a:blipFill>
              <a:blip r:embed="rId4"/>
              <a:stretch>
                <a:fillRect/>
              </a:stretch>
            </a:blipFill>
          </p:spPr>
          <p:txBody>
            <a:bodyPr/>
            <a:lstStyle/>
            <a:p>
              <a:endParaRPr lang="en-CA"/>
            </a:p>
          </p:txBody>
        </p:sp>
        <p:sp>
          <p:nvSpPr>
            <p:cNvPr id="14" name="Freeform 14">
              <a:extLst>
                <a:ext uri="{FF2B5EF4-FFF2-40B4-BE49-F238E27FC236}">
                  <a16:creationId xmlns:a16="http://schemas.microsoft.com/office/drawing/2014/main" id="{9C6FFA35-1047-EA8A-9D4D-55B75BFBDB5E}"/>
                </a:ext>
              </a:extLst>
            </p:cNvPr>
            <p:cNvSpPr/>
            <p:nvPr/>
          </p:nvSpPr>
          <p:spPr>
            <a:xfrm flipH="1">
              <a:off x="4102982" y="11575"/>
              <a:ext cx="3038693" cy="3169432"/>
            </a:xfrm>
            <a:custGeom>
              <a:avLst/>
              <a:gdLst/>
              <a:ahLst/>
              <a:cxnLst/>
              <a:rect l="l" t="t" r="r" b="b"/>
              <a:pathLst>
                <a:path w="3038693" h="3169432">
                  <a:moveTo>
                    <a:pt x="3038693" y="0"/>
                  </a:moveTo>
                  <a:lnTo>
                    <a:pt x="0" y="0"/>
                  </a:lnTo>
                  <a:lnTo>
                    <a:pt x="0" y="3169432"/>
                  </a:lnTo>
                  <a:lnTo>
                    <a:pt x="3038693" y="3169432"/>
                  </a:lnTo>
                  <a:lnTo>
                    <a:pt x="3038693" y="0"/>
                  </a:lnTo>
                  <a:close/>
                </a:path>
              </a:pathLst>
            </a:custGeom>
            <a:blipFill>
              <a:blip r:embed="rId5"/>
              <a:stretch>
                <a:fillRect/>
              </a:stretch>
            </a:blipFill>
          </p:spPr>
          <p:txBody>
            <a:bodyPr/>
            <a:lstStyle/>
            <a:p>
              <a:endParaRPr lang="en-CA"/>
            </a:p>
          </p:txBody>
        </p:sp>
        <p:sp>
          <p:nvSpPr>
            <p:cNvPr id="15" name="Freeform 15">
              <a:extLst>
                <a:ext uri="{FF2B5EF4-FFF2-40B4-BE49-F238E27FC236}">
                  <a16:creationId xmlns:a16="http://schemas.microsoft.com/office/drawing/2014/main" id="{270B3C06-B28B-0606-2A63-E1F2688CDD07}"/>
                </a:ext>
              </a:extLst>
            </p:cNvPr>
            <p:cNvSpPr/>
            <p:nvPr/>
          </p:nvSpPr>
          <p:spPr>
            <a:xfrm>
              <a:off x="6459249" y="66573"/>
              <a:ext cx="2693061" cy="3030167"/>
            </a:xfrm>
            <a:custGeom>
              <a:avLst/>
              <a:gdLst/>
              <a:ahLst/>
              <a:cxnLst/>
              <a:rect l="l" t="t" r="r" b="b"/>
              <a:pathLst>
                <a:path w="2693061" h="3030167">
                  <a:moveTo>
                    <a:pt x="0" y="0"/>
                  </a:moveTo>
                  <a:lnTo>
                    <a:pt x="2693061" y="0"/>
                  </a:lnTo>
                  <a:lnTo>
                    <a:pt x="2693061" y="3030167"/>
                  </a:lnTo>
                  <a:lnTo>
                    <a:pt x="0" y="3030167"/>
                  </a:lnTo>
                  <a:lnTo>
                    <a:pt x="0" y="0"/>
                  </a:lnTo>
                  <a:close/>
                </a:path>
              </a:pathLst>
            </a:custGeom>
            <a:blipFill>
              <a:blip r:embed="rId6"/>
              <a:stretch>
                <a:fillRect/>
              </a:stretch>
            </a:blipFill>
          </p:spPr>
          <p:txBody>
            <a:bodyPr/>
            <a:lstStyle/>
            <a:p>
              <a:endParaRPr lang="en-CA"/>
            </a:p>
          </p:txBody>
        </p:sp>
        <p:sp>
          <p:nvSpPr>
            <p:cNvPr id="16" name="Freeform 16">
              <a:extLst>
                <a:ext uri="{FF2B5EF4-FFF2-40B4-BE49-F238E27FC236}">
                  <a16:creationId xmlns:a16="http://schemas.microsoft.com/office/drawing/2014/main" id="{45FD7BF3-3FBC-992F-28BE-EF4915F85F7E}"/>
                </a:ext>
              </a:extLst>
            </p:cNvPr>
            <p:cNvSpPr/>
            <p:nvPr/>
          </p:nvSpPr>
          <p:spPr>
            <a:xfrm>
              <a:off x="8932121" y="11575"/>
              <a:ext cx="3437321" cy="2517837"/>
            </a:xfrm>
            <a:custGeom>
              <a:avLst/>
              <a:gdLst/>
              <a:ahLst/>
              <a:cxnLst/>
              <a:rect l="l" t="t" r="r" b="b"/>
              <a:pathLst>
                <a:path w="3437321" h="2517837">
                  <a:moveTo>
                    <a:pt x="0" y="0"/>
                  </a:moveTo>
                  <a:lnTo>
                    <a:pt x="3437321" y="0"/>
                  </a:lnTo>
                  <a:lnTo>
                    <a:pt x="3437321" y="2517837"/>
                  </a:lnTo>
                  <a:lnTo>
                    <a:pt x="0" y="2517837"/>
                  </a:lnTo>
                  <a:lnTo>
                    <a:pt x="0" y="0"/>
                  </a:lnTo>
                  <a:close/>
                </a:path>
              </a:pathLst>
            </a:custGeom>
            <a:blipFill>
              <a:blip r:embed="rId7"/>
              <a:stretch>
                <a:fillRect/>
              </a:stretch>
            </a:blipFill>
          </p:spPr>
          <p:txBody>
            <a:bodyPr/>
            <a:lstStyle/>
            <a:p>
              <a:endParaRPr lang="en-CA"/>
            </a:p>
          </p:txBody>
        </p:sp>
      </p:grpSp>
      <p:sp>
        <p:nvSpPr>
          <p:cNvPr id="10" name="TextBox 9">
            <a:extLst>
              <a:ext uri="{FF2B5EF4-FFF2-40B4-BE49-F238E27FC236}">
                <a16:creationId xmlns:a16="http://schemas.microsoft.com/office/drawing/2014/main" id="{001C4EE8-4A87-A7D1-6ED9-4416070D3405}"/>
              </a:ext>
            </a:extLst>
          </p:cNvPr>
          <p:cNvSpPr txBox="1"/>
          <p:nvPr/>
        </p:nvSpPr>
        <p:spPr>
          <a:xfrm>
            <a:off x="1228299" y="2742893"/>
            <a:ext cx="15203606" cy="1938992"/>
          </a:xfrm>
          <a:prstGeom prst="rect">
            <a:avLst/>
          </a:prstGeom>
          <a:noFill/>
        </p:spPr>
        <p:txBody>
          <a:bodyPr wrap="square" lIns="91440" tIns="45720" rIns="91440" bIns="45720" rtlCol="0" anchor="t">
            <a:spAutoFit/>
          </a:bodyPr>
          <a:lstStyle/>
          <a:p>
            <a:pPr algn="ctr"/>
            <a:r>
              <a:rPr lang="en-US" sz="4000" b="1" spc="179">
                <a:solidFill>
                  <a:srgbClr val="1C0140"/>
                </a:solidFill>
                <a:latin typeface="Cooper BT Bold"/>
                <a:ea typeface="+mn-lt"/>
                <a:cs typeface="+mn-lt"/>
              </a:rPr>
              <a:t>Modeling</a:t>
            </a:r>
            <a:endParaRPr lang="en-US"/>
          </a:p>
          <a:p>
            <a:pPr algn="ctr"/>
            <a:endParaRPr lang="en-US" sz="4000" b="1" spc="179">
              <a:solidFill>
                <a:srgbClr val="1C0140"/>
              </a:solidFill>
              <a:latin typeface="Cooper BT Bold"/>
              <a:ea typeface="+mn-lt"/>
              <a:cs typeface="+mn-lt"/>
            </a:endParaRPr>
          </a:p>
          <a:p>
            <a:endParaRPr lang="en-US" sz="4000" b="1" spc="179">
              <a:solidFill>
                <a:srgbClr val="1C0140"/>
              </a:solidFill>
              <a:latin typeface="Cooper BT Bold"/>
              <a:ea typeface="+mn-lt"/>
              <a:cs typeface="+mn-lt"/>
            </a:endParaRPr>
          </a:p>
        </p:txBody>
      </p:sp>
      <p:pic>
        <p:nvPicPr>
          <p:cNvPr id="17" name="Picture 16" descr="A diagram of a light bulb&#10;&#10;Description automatically generated">
            <a:extLst>
              <a:ext uri="{FF2B5EF4-FFF2-40B4-BE49-F238E27FC236}">
                <a16:creationId xmlns:a16="http://schemas.microsoft.com/office/drawing/2014/main" id="{42D16926-8371-CD66-404C-CABA88C50A12}"/>
              </a:ext>
            </a:extLst>
          </p:cNvPr>
          <p:cNvPicPr>
            <a:picLocks noChangeAspect="1"/>
          </p:cNvPicPr>
          <p:nvPr/>
        </p:nvPicPr>
        <p:blipFill>
          <a:blip r:embed="rId8"/>
          <a:stretch>
            <a:fillRect/>
          </a:stretch>
        </p:blipFill>
        <p:spPr>
          <a:xfrm>
            <a:off x="589360" y="4256484"/>
            <a:ext cx="17109281" cy="2845594"/>
          </a:xfrm>
          <a:prstGeom prst="rect">
            <a:avLst/>
          </a:prstGeom>
        </p:spPr>
      </p:pic>
    </p:spTree>
    <p:extLst>
      <p:ext uri="{BB962C8B-B14F-4D97-AF65-F5344CB8AC3E}">
        <p14:creationId xmlns:p14="http://schemas.microsoft.com/office/powerpoint/2010/main" val="23524939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2C8BA-FB20-9173-E757-6ACE50ED70D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6F6E374-F8FB-8873-6136-3FADA7232BA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grpSp>
        <p:nvGrpSpPr>
          <p:cNvPr id="3" name="Group 3">
            <a:extLst>
              <a:ext uri="{FF2B5EF4-FFF2-40B4-BE49-F238E27FC236}">
                <a16:creationId xmlns:a16="http://schemas.microsoft.com/office/drawing/2014/main" id="{EF4DBD53-F7C3-8BD2-924E-456BB05EB5D6}"/>
              </a:ext>
            </a:extLst>
          </p:cNvPr>
          <p:cNvGrpSpPr/>
          <p:nvPr/>
        </p:nvGrpSpPr>
        <p:grpSpPr>
          <a:xfrm>
            <a:off x="437931" y="1058842"/>
            <a:ext cx="17412138" cy="7714966"/>
            <a:chOff x="0" y="0"/>
            <a:chExt cx="3876776" cy="1717721"/>
          </a:xfrm>
        </p:grpSpPr>
        <p:sp>
          <p:nvSpPr>
            <p:cNvPr id="4" name="Freeform 4">
              <a:extLst>
                <a:ext uri="{FF2B5EF4-FFF2-40B4-BE49-F238E27FC236}">
                  <a16:creationId xmlns:a16="http://schemas.microsoft.com/office/drawing/2014/main" id="{FCD47D3C-F112-BF2C-A568-F5F8DBF04896}"/>
                </a:ext>
              </a:extLst>
            </p:cNvPr>
            <p:cNvSpPr/>
            <p:nvPr/>
          </p:nvSpPr>
          <p:spPr>
            <a:xfrm>
              <a:off x="0" y="0"/>
              <a:ext cx="3876776" cy="1717721"/>
            </a:xfrm>
            <a:custGeom>
              <a:avLst/>
              <a:gdLst/>
              <a:ahLst/>
              <a:cxnLst/>
              <a:rect l="l" t="t" r="r" b="b"/>
              <a:pathLst>
                <a:path w="3876776" h="1717721">
                  <a:moveTo>
                    <a:pt x="44463" y="0"/>
                  </a:moveTo>
                  <a:lnTo>
                    <a:pt x="3832313" y="0"/>
                  </a:lnTo>
                  <a:cubicBezTo>
                    <a:pt x="3844105" y="0"/>
                    <a:pt x="3855415" y="4684"/>
                    <a:pt x="3863753" y="13023"/>
                  </a:cubicBezTo>
                  <a:cubicBezTo>
                    <a:pt x="3872091" y="21361"/>
                    <a:pt x="3876776" y="32671"/>
                    <a:pt x="3876776" y="44463"/>
                  </a:cubicBezTo>
                  <a:lnTo>
                    <a:pt x="3876776" y="1673258"/>
                  </a:lnTo>
                  <a:cubicBezTo>
                    <a:pt x="3876776" y="1697814"/>
                    <a:pt x="3856869" y="1717721"/>
                    <a:pt x="3832313" y="1717721"/>
                  </a:cubicBezTo>
                  <a:lnTo>
                    <a:pt x="44463" y="1717721"/>
                  </a:lnTo>
                  <a:cubicBezTo>
                    <a:pt x="32671" y="1717721"/>
                    <a:pt x="21361" y="1713037"/>
                    <a:pt x="13023" y="1704698"/>
                  </a:cubicBezTo>
                  <a:cubicBezTo>
                    <a:pt x="4684" y="1696360"/>
                    <a:pt x="0" y="1685050"/>
                    <a:pt x="0" y="1673258"/>
                  </a:cubicBezTo>
                  <a:lnTo>
                    <a:pt x="0" y="44463"/>
                  </a:lnTo>
                  <a:cubicBezTo>
                    <a:pt x="0" y="32671"/>
                    <a:pt x="4684" y="21361"/>
                    <a:pt x="13023" y="13023"/>
                  </a:cubicBezTo>
                  <a:cubicBezTo>
                    <a:pt x="21361" y="4684"/>
                    <a:pt x="32671" y="0"/>
                    <a:pt x="44463" y="0"/>
                  </a:cubicBezTo>
                  <a:close/>
                </a:path>
              </a:pathLst>
            </a:custGeom>
            <a:solidFill>
              <a:srgbClr val="9FCDFF"/>
            </a:solidFill>
          </p:spPr>
          <p:txBody>
            <a:bodyPr/>
            <a:lstStyle/>
            <a:p>
              <a:endParaRPr lang="en-CA"/>
            </a:p>
          </p:txBody>
        </p:sp>
        <p:sp>
          <p:nvSpPr>
            <p:cNvPr id="5" name="TextBox 5">
              <a:extLst>
                <a:ext uri="{FF2B5EF4-FFF2-40B4-BE49-F238E27FC236}">
                  <a16:creationId xmlns:a16="http://schemas.microsoft.com/office/drawing/2014/main" id="{601DF6BF-E070-0FD8-5C4B-3B34F2ECC25C}"/>
                </a:ext>
              </a:extLst>
            </p:cNvPr>
            <p:cNvSpPr txBox="1"/>
            <p:nvPr/>
          </p:nvSpPr>
          <p:spPr>
            <a:xfrm>
              <a:off x="0" y="-38100"/>
              <a:ext cx="3876776" cy="1755821"/>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DEEAF9A6-088F-7525-08A5-B74BC09DB914}"/>
              </a:ext>
            </a:extLst>
          </p:cNvPr>
          <p:cNvGrpSpPr/>
          <p:nvPr/>
        </p:nvGrpSpPr>
        <p:grpSpPr>
          <a:xfrm>
            <a:off x="5503194" y="0"/>
            <a:ext cx="7288832" cy="2174055"/>
            <a:chOff x="0" y="0"/>
            <a:chExt cx="1622843" cy="484049"/>
          </a:xfrm>
        </p:grpSpPr>
        <p:sp>
          <p:nvSpPr>
            <p:cNvPr id="7" name="Freeform 7">
              <a:extLst>
                <a:ext uri="{FF2B5EF4-FFF2-40B4-BE49-F238E27FC236}">
                  <a16:creationId xmlns:a16="http://schemas.microsoft.com/office/drawing/2014/main" id="{D525E1B2-5414-CD5E-6976-764232008942}"/>
                </a:ext>
              </a:extLst>
            </p:cNvPr>
            <p:cNvSpPr/>
            <p:nvPr/>
          </p:nvSpPr>
          <p:spPr>
            <a:xfrm>
              <a:off x="0" y="0"/>
              <a:ext cx="1622843" cy="484049"/>
            </a:xfrm>
            <a:custGeom>
              <a:avLst/>
              <a:gdLst/>
              <a:ahLst/>
              <a:cxnLst/>
              <a:rect l="l" t="t" r="r" b="b"/>
              <a:pathLst>
                <a:path w="1622843" h="484049">
                  <a:moveTo>
                    <a:pt x="69041" y="0"/>
                  </a:moveTo>
                  <a:lnTo>
                    <a:pt x="1553802" y="0"/>
                  </a:lnTo>
                  <a:cubicBezTo>
                    <a:pt x="1572113" y="0"/>
                    <a:pt x="1589674" y="7274"/>
                    <a:pt x="1602621" y="20222"/>
                  </a:cubicBezTo>
                  <a:cubicBezTo>
                    <a:pt x="1615569" y="33169"/>
                    <a:pt x="1622843" y="50730"/>
                    <a:pt x="1622843" y="69041"/>
                  </a:cubicBezTo>
                  <a:lnTo>
                    <a:pt x="1622843" y="415008"/>
                  </a:lnTo>
                  <a:cubicBezTo>
                    <a:pt x="1622843" y="433319"/>
                    <a:pt x="1615569" y="450880"/>
                    <a:pt x="1602621" y="463827"/>
                  </a:cubicBezTo>
                  <a:cubicBezTo>
                    <a:pt x="1589674" y="476775"/>
                    <a:pt x="1572113" y="484049"/>
                    <a:pt x="1553802" y="484049"/>
                  </a:cubicBezTo>
                  <a:lnTo>
                    <a:pt x="69041" y="484049"/>
                  </a:lnTo>
                  <a:cubicBezTo>
                    <a:pt x="50730" y="484049"/>
                    <a:pt x="33169" y="476775"/>
                    <a:pt x="20222" y="463827"/>
                  </a:cubicBezTo>
                  <a:cubicBezTo>
                    <a:pt x="7274" y="450880"/>
                    <a:pt x="0" y="433319"/>
                    <a:pt x="0" y="415008"/>
                  </a:cubicBezTo>
                  <a:lnTo>
                    <a:pt x="0" y="69041"/>
                  </a:lnTo>
                  <a:cubicBezTo>
                    <a:pt x="0" y="50730"/>
                    <a:pt x="7274" y="33169"/>
                    <a:pt x="20222" y="20222"/>
                  </a:cubicBezTo>
                  <a:cubicBezTo>
                    <a:pt x="33169" y="7274"/>
                    <a:pt x="50730" y="0"/>
                    <a:pt x="69041" y="0"/>
                  </a:cubicBezTo>
                  <a:close/>
                </a:path>
              </a:pathLst>
            </a:custGeom>
            <a:solidFill>
              <a:srgbClr val="0F2F76"/>
            </a:solidFill>
          </p:spPr>
          <p:txBody>
            <a:bodyPr/>
            <a:lstStyle/>
            <a:p>
              <a:endParaRPr lang="en-CA"/>
            </a:p>
          </p:txBody>
        </p:sp>
        <p:sp>
          <p:nvSpPr>
            <p:cNvPr id="8" name="TextBox 8">
              <a:extLst>
                <a:ext uri="{FF2B5EF4-FFF2-40B4-BE49-F238E27FC236}">
                  <a16:creationId xmlns:a16="http://schemas.microsoft.com/office/drawing/2014/main" id="{1D32E574-2533-D076-D679-95C1B93F9966}"/>
                </a:ext>
              </a:extLst>
            </p:cNvPr>
            <p:cNvSpPr txBox="1"/>
            <p:nvPr/>
          </p:nvSpPr>
          <p:spPr>
            <a:xfrm>
              <a:off x="0" y="-38100"/>
              <a:ext cx="1622843" cy="522149"/>
            </a:xfrm>
            <a:prstGeom prst="rect">
              <a:avLst/>
            </a:prstGeom>
          </p:spPr>
          <p:txBody>
            <a:bodyPr lIns="50800" tIns="50800" rIns="50800" bIns="50800" rtlCol="0" anchor="ctr"/>
            <a:lstStyle/>
            <a:p>
              <a:pPr algn="ctr">
                <a:lnSpc>
                  <a:spcPts val="2659"/>
                </a:lnSpc>
              </a:pPr>
              <a:endParaRPr/>
            </a:p>
          </p:txBody>
        </p:sp>
      </p:grpSp>
      <p:sp>
        <p:nvSpPr>
          <p:cNvPr id="9" name="TextBox 9">
            <a:extLst>
              <a:ext uri="{FF2B5EF4-FFF2-40B4-BE49-F238E27FC236}">
                <a16:creationId xmlns:a16="http://schemas.microsoft.com/office/drawing/2014/main" id="{38B7F1F5-BB82-8F40-8D1C-0F2B9FF02A5A}"/>
              </a:ext>
            </a:extLst>
          </p:cNvPr>
          <p:cNvSpPr txBox="1"/>
          <p:nvPr/>
        </p:nvSpPr>
        <p:spPr>
          <a:xfrm>
            <a:off x="166550" y="526489"/>
            <a:ext cx="17954900" cy="1202573"/>
          </a:xfrm>
          <a:prstGeom prst="rect">
            <a:avLst/>
          </a:prstGeom>
        </p:spPr>
        <p:txBody>
          <a:bodyPr lIns="0" tIns="0" rIns="0" bIns="0" rtlCol="0" anchor="t">
            <a:spAutoFit/>
          </a:bodyPr>
          <a:lstStyle/>
          <a:p>
            <a:pPr algn="ctr">
              <a:lnSpc>
                <a:spcPts val="9108"/>
              </a:lnSpc>
            </a:pPr>
            <a:r>
              <a:rPr lang="en-US" sz="8800" spc="612">
                <a:solidFill>
                  <a:srgbClr val="FFFFFF"/>
                </a:solidFill>
                <a:latin typeface="TAN St. Canard"/>
                <a:ea typeface="TAN St. Canard"/>
                <a:cs typeface="TAN St. Canard"/>
                <a:sym typeface="TAN St. Canard"/>
              </a:rPr>
              <a:t>KNN</a:t>
            </a:r>
          </a:p>
        </p:txBody>
      </p:sp>
      <p:grpSp>
        <p:nvGrpSpPr>
          <p:cNvPr id="11" name="Group 11">
            <a:extLst>
              <a:ext uri="{FF2B5EF4-FFF2-40B4-BE49-F238E27FC236}">
                <a16:creationId xmlns:a16="http://schemas.microsoft.com/office/drawing/2014/main" id="{A9A9DA3E-DDFC-4476-FFFA-78A5B48D57C6}"/>
              </a:ext>
            </a:extLst>
          </p:cNvPr>
          <p:cNvGrpSpPr/>
          <p:nvPr/>
        </p:nvGrpSpPr>
        <p:grpSpPr>
          <a:xfrm>
            <a:off x="4616989" y="8438470"/>
            <a:ext cx="9277081" cy="2585325"/>
            <a:chOff x="0" y="0"/>
            <a:chExt cx="12369442" cy="3447100"/>
          </a:xfrm>
        </p:grpSpPr>
        <p:sp>
          <p:nvSpPr>
            <p:cNvPr id="12" name="Freeform 12">
              <a:extLst>
                <a:ext uri="{FF2B5EF4-FFF2-40B4-BE49-F238E27FC236}">
                  <a16:creationId xmlns:a16="http://schemas.microsoft.com/office/drawing/2014/main" id="{F8C4FF4E-0D1F-F870-71FB-3D6A46706851}"/>
                </a:ext>
              </a:extLst>
            </p:cNvPr>
            <p:cNvSpPr/>
            <p:nvPr/>
          </p:nvSpPr>
          <p:spPr>
            <a:xfrm>
              <a:off x="0" y="0"/>
              <a:ext cx="2858844" cy="3163313"/>
            </a:xfrm>
            <a:custGeom>
              <a:avLst/>
              <a:gdLst/>
              <a:ahLst/>
              <a:cxnLst/>
              <a:rect l="l" t="t" r="r" b="b"/>
              <a:pathLst>
                <a:path w="2858844" h="3163313">
                  <a:moveTo>
                    <a:pt x="0" y="0"/>
                  </a:moveTo>
                  <a:lnTo>
                    <a:pt x="2858844" y="0"/>
                  </a:lnTo>
                  <a:lnTo>
                    <a:pt x="2858844" y="3163313"/>
                  </a:lnTo>
                  <a:lnTo>
                    <a:pt x="0" y="3163313"/>
                  </a:lnTo>
                  <a:lnTo>
                    <a:pt x="0" y="0"/>
                  </a:lnTo>
                  <a:close/>
                </a:path>
              </a:pathLst>
            </a:custGeom>
            <a:blipFill>
              <a:blip r:embed="rId3"/>
              <a:stretch>
                <a:fillRect/>
              </a:stretch>
            </a:blipFill>
          </p:spPr>
          <p:txBody>
            <a:bodyPr/>
            <a:lstStyle/>
            <a:p>
              <a:endParaRPr lang="en-CA"/>
            </a:p>
          </p:txBody>
        </p:sp>
        <p:sp>
          <p:nvSpPr>
            <p:cNvPr id="13" name="Freeform 13">
              <a:extLst>
                <a:ext uri="{FF2B5EF4-FFF2-40B4-BE49-F238E27FC236}">
                  <a16:creationId xmlns:a16="http://schemas.microsoft.com/office/drawing/2014/main" id="{8118F7E4-810B-4A63-A4CE-BEB98FFBEDB1}"/>
                </a:ext>
              </a:extLst>
            </p:cNvPr>
            <p:cNvSpPr/>
            <p:nvPr/>
          </p:nvSpPr>
          <p:spPr>
            <a:xfrm>
              <a:off x="2581478" y="0"/>
              <a:ext cx="2486221" cy="3447100"/>
            </a:xfrm>
            <a:custGeom>
              <a:avLst/>
              <a:gdLst/>
              <a:ahLst/>
              <a:cxnLst/>
              <a:rect l="l" t="t" r="r" b="b"/>
              <a:pathLst>
                <a:path w="2486221" h="3447100">
                  <a:moveTo>
                    <a:pt x="0" y="0"/>
                  </a:moveTo>
                  <a:lnTo>
                    <a:pt x="2486221" y="0"/>
                  </a:lnTo>
                  <a:lnTo>
                    <a:pt x="2486221" y="3447100"/>
                  </a:lnTo>
                  <a:lnTo>
                    <a:pt x="0" y="3447100"/>
                  </a:lnTo>
                  <a:lnTo>
                    <a:pt x="0" y="0"/>
                  </a:lnTo>
                  <a:close/>
                </a:path>
              </a:pathLst>
            </a:custGeom>
            <a:blipFill>
              <a:blip r:embed="rId4"/>
              <a:stretch>
                <a:fillRect/>
              </a:stretch>
            </a:blipFill>
          </p:spPr>
          <p:txBody>
            <a:bodyPr/>
            <a:lstStyle/>
            <a:p>
              <a:endParaRPr lang="en-CA"/>
            </a:p>
          </p:txBody>
        </p:sp>
        <p:sp>
          <p:nvSpPr>
            <p:cNvPr id="14" name="Freeform 14">
              <a:extLst>
                <a:ext uri="{FF2B5EF4-FFF2-40B4-BE49-F238E27FC236}">
                  <a16:creationId xmlns:a16="http://schemas.microsoft.com/office/drawing/2014/main" id="{9C6FFA35-1047-EA8A-9D4D-55B75BFBDB5E}"/>
                </a:ext>
              </a:extLst>
            </p:cNvPr>
            <p:cNvSpPr/>
            <p:nvPr/>
          </p:nvSpPr>
          <p:spPr>
            <a:xfrm flipH="1">
              <a:off x="4102982" y="11575"/>
              <a:ext cx="3038693" cy="3169432"/>
            </a:xfrm>
            <a:custGeom>
              <a:avLst/>
              <a:gdLst/>
              <a:ahLst/>
              <a:cxnLst/>
              <a:rect l="l" t="t" r="r" b="b"/>
              <a:pathLst>
                <a:path w="3038693" h="3169432">
                  <a:moveTo>
                    <a:pt x="3038693" y="0"/>
                  </a:moveTo>
                  <a:lnTo>
                    <a:pt x="0" y="0"/>
                  </a:lnTo>
                  <a:lnTo>
                    <a:pt x="0" y="3169432"/>
                  </a:lnTo>
                  <a:lnTo>
                    <a:pt x="3038693" y="3169432"/>
                  </a:lnTo>
                  <a:lnTo>
                    <a:pt x="3038693" y="0"/>
                  </a:lnTo>
                  <a:close/>
                </a:path>
              </a:pathLst>
            </a:custGeom>
            <a:blipFill>
              <a:blip r:embed="rId5"/>
              <a:stretch>
                <a:fillRect/>
              </a:stretch>
            </a:blipFill>
          </p:spPr>
          <p:txBody>
            <a:bodyPr/>
            <a:lstStyle/>
            <a:p>
              <a:endParaRPr lang="en-CA"/>
            </a:p>
          </p:txBody>
        </p:sp>
        <p:sp>
          <p:nvSpPr>
            <p:cNvPr id="15" name="Freeform 15">
              <a:extLst>
                <a:ext uri="{FF2B5EF4-FFF2-40B4-BE49-F238E27FC236}">
                  <a16:creationId xmlns:a16="http://schemas.microsoft.com/office/drawing/2014/main" id="{270B3C06-B28B-0606-2A63-E1F2688CDD07}"/>
                </a:ext>
              </a:extLst>
            </p:cNvPr>
            <p:cNvSpPr/>
            <p:nvPr/>
          </p:nvSpPr>
          <p:spPr>
            <a:xfrm>
              <a:off x="6459249" y="66573"/>
              <a:ext cx="2693061" cy="3030167"/>
            </a:xfrm>
            <a:custGeom>
              <a:avLst/>
              <a:gdLst/>
              <a:ahLst/>
              <a:cxnLst/>
              <a:rect l="l" t="t" r="r" b="b"/>
              <a:pathLst>
                <a:path w="2693061" h="3030167">
                  <a:moveTo>
                    <a:pt x="0" y="0"/>
                  </a:moveTo>
                  <a:lnTo>
                    <a:pt x="2693061" y="0"/>
                  </a:lnTo>
                  <a:lnTo>
                    <a:pt x="2693061" y="3030167"/>
                  </a:lnTo>
                  <a:lnTo>
                    <a:pt x="0" y="3030167"/>
                  </a:lnTo>
                  <a:lnTo>
                    <a:pt x="0" y="0"/>
                  </a:lnTo>
                  <a:close/>
                </a:path>
              </a:pathLst>
            </a:custGeom>
            <a:blipFill>
              <a:blip r:embed="rId6"/>
              <a:stretch>
                <a:fillRect/>
              </a:stretch>
            </a:blipFill>
          </p:spPr>
          <p:txBody>
            <a:bodyPr/>
            <a:lstStyle/>
            <a:p>
              <a:endParaRPr lang="en-CA"/>
            </a:p>
          </p:txBody>
        </p:sp>
        <p:sp>
          <p:nvSpPr>
            <p:cNvPr id="16" name="Freeform 16">
              <a:extLst>
                <a:ext uri="{FF2B5EF4-FFF2-40B4-BE49-F238E27FC236}">
                  <a16:creationId xmlns:a16="http://schemas.microsoft.com/office/drawing/2014/main" id="{45FD7BF3-3FBC-992F-28BE-EF4915F85F7E}"/>
                </a:ext>
              </a:extLst>
            </p:cNvPr>
            <p:cNvSpPr/>
            <p:nvPr/>
          </p:nvSpPr>
          <p:spPr>
            <a:xfrm>
              <a:off x="8932121" y="11575"/>
              <a:ext cx="3437321" cy="2517837"/>
            </a:xfrm>
            <a:custGeom>
              <a:avLst/>
              <a:gdLst/>
              <a:ahLst/>
              <a:cxnLst/>
              <a:rect l="l" t="t" r="r" b="b"/>
              <a:pathLst>
                <a:path w="3437321" h="2517837">
                  <a:moveTo>
                    <a:pt x="0" y="0"/>
                  </a:moveTo>
                  <a:lnTo>
                    <a:pt x="3437321" y="0"/>
                  </a:lnTo>
                  <a:lnTo>
                    <a:pt x="3437321" y="2517837"/>
                  </a:lnTo>
                  <a:lnTo>
                    <a:pt x="0" y="2517837"/>
                  </a:lnTo>
                  <a:lnTo>
                    <a:pt x="0" y="0"/>
                  </a:lnTo>
                  <a:close/>
                </a:path>
              </a:pathLst>
            </a:custGeom>
            <a:blipFill>
              <a:blip r:embed="rId7"/>
              <a:stretch>
                <a:fillRect/>
              </a:stretch>
            </a:blipFill>
          </p:spPr>
          <p:txBody>
            <a:bodyPr/>
            <a:lstStyle/>
            <a:p>
              <a:endParaRPr lang="en-CA"/>
            </a:p>
          </p:txBody>
        </p:sp>
      </p:grpSp>
      <p:sp>
        <p:nvSpPr>
          <p:cNvPr id="18" name="TextBox 17">
            <a:extLst>
              <a:ext uri="{FF2B5EF4-FFF2-40B4-BE49-F238E27FC236}">
                <a16:creationId xmlns:a16="http://schemas.microsoft.com/office/drawing/2014/main" id="{78360658-E9E9-3D20-F7F0-EA45C2DAA24C}"/>
              </a:ext>
            </a:extLst>
          </p:cNvPr>
          <p:cNvSpPr txBox="1"/>
          <p:nvPr/>
        </p:nvSpPr>
        <p:spPr>
          <a:xfrm>
            <a:off x="1542197" y="1584696"/>
            <a:ext cx="15203606" cy="7109639"/>
          </a:xfrm>
          <a:prstGeom prst="rect">
            <a:avLst/>
          </a:prstGeom>
          <a:noFill/>
        </p:spPr>
        <p:txBody>
          <a:bodyPr wrap="square" lIns="91440" tIns="45720" rIns="91440" bIns="45720" rtlCol="0" anchor="t">
            <a:spAutoFit/>
          </a:bodyPr>
          <a:lstStyle/>
          <a:p>
            <a:pPr algn="ctr"/>
            <a:endParaRPr lang="en-US" sz="4000" b="1" spc="179">
              <a:solidFill>
                <a:srgbClr val="1C0140"/>
              </a:solidFill>
              <a:latin typeface="Cooper BT Bold"/>
              <a:ea typeface="+mn-lt"/>
              <a:cs typeface="+mn-lt"/>
            </a:endParaRPr>
          </a:p>
          <a:p>
            <a:endParaRPr lang="en-CA" sz="3200" b="1" spc="179">
              <a:solidFill>
                <a:srgbClr val="1C0140"/>
              </a:solidFill>
              <a:latin typeface="Cooper BT Bold"/>
              <a:ea typeface="+mn-lt"/>
              <a:cs typeface="+mn-lt"/>
            </a:endParaRPr>
          </a:p>
          <a:p>
            <a:pPr>
              <a:buFont typeface="Arial" panose="020B0604020202020204" pitchFamily="34" charset="0"/>
              <a:buChar char="•"/>
            </a:pPr>
            <a:r>
              <a:rPr lang="en-US" sz="3200" b="1">
                <a:latin typeface="Cooper BT Bold"/>
                <a:ea typeface="+mn-lt"/>
                <a:cs typeface="+mn-lt"/>
              </a:rPr>
              <a:t>Nominal to Numerical:</a:t>
            </a:r>
            <a:r>
              <a:rPr lang="en-US" sz="3200">
                <a:latin typeface="Cooper BT Bold"/>
                <a:ea typeface="+mn-lt"/>
                <a:cs typeface="+mn-lt"/>
              </a:rPr>
              <a:t> Converts categorical data into numerical format, ensuring compatibility with the </a:t>
            </a:r>
            <a:r>
              <a:rPr lang="en-US" sz="3200" err="1">
                <a:latin typeface="Cooper BT Bold"/>
                <a:ea typeface="+mn-lt"/>
                <a:cs typeface="+mn-lt"/>
              </a:rPr>
              <a:t>kNN</a:t>
            </a:r>
            <a:r>
              <a:rPr lang="en-US" sz="3200">
                <a:latin typeface="Cooper BT Bold"/>
                <a:ea typeface="+mn-lt"/>
                <a:cs typeface="+mn-lt"/>
              </a:rPr>
              <a:t> algorithm.</a:t>
            </a:r>
          </a:p>
          <a:p>
            <a:pPr>
              <a:buFont typeface="Arial" panose="020B0604020202020204" pitchFamily="34" charset="0"/>
              <a:buChar char="•"/>
            </a:pPr>
            <a:endParaRPr lang="en-US" sz="3200">
              <a:latin typeface="Cooper BT Bold"/>
              <a:ea typeface="+mn-lt"/>
              <a:cs typeface="+mn-lt"/>
            </a:endParaRPr>
          </a:p>
          <a:p>
            <a:pPr>
              <a:buFont typeface="Arial" panose="020B0604020202020204" pitchFamily="34" charset="0"/>
              <a:buChar char="•"/>
            </a:pPr>
            <a:r>
              <a:rPr lang="en-US" sz="3200" b="1">
                <a:latin typeface="Cooper BT Bold"/>
                <a:ea typeface="+mn-lt"/>
                <a:cs typeface="+mn-lt"/>
              </a:rPr>
              <a:t>Split Data:</a:t>
            </a:r>
            <a:r>
              <a:rPr lang="en-US" sz="3200">
                <a:latin typeface="Cooper BT Bold"/>
                <a:ea typeface="+mn-lt"/>
                <a:cs typeface="+mn-lt"/>
              </a:rPr>
              <a:t> Divides the dataset into training and testing subsets to evaluate the model's performance.</a:t>
            </a:r>
          </a:p>
          <a:p>
            <a:pPr>
              <a:buFont typeface="Arial" panose="020B0604020202020204" pitchFamily="34" charset="0"/>
              <a:buChar char="•"/>
            </a:pPr>
            <a:endParaRPr lang="en-US" sz="3200">
              <a:latin typeface="Cooper BT Bold"/>
              <a:ea typeface="+mn-lt"/>
              <a:cs typeface="+mn-lt"/>
            </a:endParaRPr>
          </a:p>
          <a:p>
            <a:pPr>
              <a:buFont typeface="Arial" panose="020B0604020202020204" pitchFamily="34" charset="0"/>
              <a:buChar char="•"/>
            </a:pPr>
            <a:r>
              <a:rPr lang="en-US" sz="3200" b="1" err="1">
                <a:latin typeface="Cooper BT Bold"/>
                <a:ea typeface="+mn-lt"/>
                <a:cs typeface="+mn-lt"/>
              </a:rPr>
              <a:t>kNN</a:t>
            </a:r>
            <a:r>
              <a:rPr lang="en-US" sz="3200" b="1">
                <a:latin typeface="Cooper BT Bold"/>
                <a:ea typeface="+mn-lt"/>
                <a:cs typeface="+mn-lt"/>
              </a:rPr>
              <a:t> Model:</a:t>
            </a:r>
            <a:r>
              <a:rPr lang="en-US" sz="3200">
                <a:latin typeface="Cooper BT Bold"/>
                <a:ea typeface="+mn-lt"/>
                <a:cs typeface="+mn-lt"/>
              </a:rPr>
              <a:t> Implements the k-Nearest Neighbors algorithm, where the optimal K value is selected for accurate predictions.</a:t>
            </a:r>
          </a:p>
          <a:p>
            <a:pPr>
              <a:buFont typeface="Arial" panose="020B0604020202020204" pitchFamily="34" charset="0"/>
              <a:buChar char="•"/>
            </a:pPr>
            <a:endParaRPr lang="en-US" sz="3200">
              <a:latin typeface="Cooper BT Bold"/>
              <a:ea typeface="+mn-lt"/>
              <a:cs typeface="+mn-lt"/>
            </a:endParaRPr>
          </a:p>
          <a:p>
            <a:pPr>
              <a:buFont typeface="Arial" panose="020B0604020202020204" pitchFamily="34" charset="0"/>
              <a:buChar char="•"/>
            </a:pPr>
            <a:r>
              <a:rPr lang="en-US" sz="3200" b="1">
                <a:latin typeface="Cooper BT Bold"/>
                <a:ea typeface="+mn-lt"/>
                <a:cs typeface="+mn-lt"/>
              </a:rPr>
              <a:t>Performance (</a:t>
            </a:r>
            <a:r>
              <a:rPr lang="en-US" sz="3200" b="1" err="1">
                <a:latin typeface="Cooper BT Bold"/>
                <a:ea typeface="+mn-lt"/>
                <a:cs typeface="+mn-lt"/>
              </a:rPr>
              <a:t>kNN</a:t>
            </a:r>
            <a:r>
              <a:rPr lang="en-US" sz="3200" b="1">
                <a:latin typeface="Cooper BT Bold"/>
                <a:ea typeface="+mn-lt"/>
                <a:cs typeface="+mn-lt"/>
              </a:rPr>
              <a:t>):</a:t>
            </a:r>
            <a:r>
              <a:rPr lang="en-US" sz="3200">
                <a:latin typeface="Cooper BT Bold"/>
                <a:ea typeface="+mn-lt"/>
                <a:cs typeface="+mn-lt"/>
              </a:rPr>
              <a:t> Assesses the model's accuracy and other metrics, providing insights into its effectiveness on test data.</a:t>
            </a:r>
          </a:p>
          <a:p>
            <a:pPr marL="457200" indent="-457200">
              <a:buFont typeface="Arial" panose="020B0604020202020204" pitchFamily="34" charset="0"/>
              <a:buChar char="•"/>
            </a:pPr>
            <a:endParaRPr lang="en-US" sz="3200">
              <a:latin typeface="Cooper BT Bold"/>
            </a:endParaRPr>
          </a:p>
        </p:txBody>
      </p:sp>
    </p:spTree>
    <p:extLst>
      <p:ext uri="{BB962C8B-B14F-4D97-AF65-F5344CB8AC3E}">
        <p14:creationId xmlns:p14="http://schemas.microsoft.com/office/powerpoint/2010/main" val="3367115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8B3112-F7B1-DC2A-EB56-71F930B8A23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5169F39-4D71-B0ED-6C39-657C932464D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grpSp>
        <p:nvGrpSpPr>
          <p:cNvPr id="3" name="Group 3">
            <a:extLst>
              <a:ext uri="{FF2B5EF4-FFF2-40B4-BE49-F238E27FC236}">
                <a16:creationId xmlns:a16="http://schemas.microsoft.com/office/drawing/2014/main" id="{BACF0D18-18F5-4D6B-5EAF-C40057089245}"/>
              </a:ext>
            </a:extLst>
          </p:cNvPr>
          <p:cNvGrpSpPr/>
          <p:nvPr/>
        </p:nvGrpSpPr>
        <p:grpSpPr>
          <a:xfrm>
            <a:off x="143229" y="290135"/>
            <a:ext cx="18001538" cy="8968165"/>
            <a:chOff x="-190977" y="-228756"/>
            <a:chExt cx="24002050" cy="11957553"/>
          </a:xfrm>
        </p:grpSpPr>
        <p:grpSp>
          <p:nvGrpSpPr>
            <p:cNvPr id="4" name="Group 4">
              <a:extLst>
                <a:ext uri="{FF2B5EF4-FFF2-40B4-BE49-F238E27FC236}">
                  <a16:creationId xmlns:a16="http://schemas.microsoft.com/office/drawing/2014/main" id="{D166CEFC-A9F7-5CDA-277B-95AA2D818FF9}"/>
                </a:ext>
              </a:extLst>
            </p:cNvPr>
            <p:cNvGrpSpPr/>
            <p:nvPr/>
          </p:nvGrpSpPr>
          <p:grpSpPr>
            <a:xfrm>
              <a:off x="362782" y="1415457"/>
              <a:ext cx="23276487" cy="10313340"/>
              <a:chOff x="0" y="0"/>
              <a:chExt cx="3876776" cy="1717721"/>
            </a:xfrm>
          </p:grpSpPr>
          <p:sp>
            <p:nvSpPr>
              <p:cNvPr id="5" name="Freeform 5">
                <a:extLst>
                  <a:ext uri="{FF2B5EF4-FFF2-40B4-BE49-F238E27FC236}">
                    <a16:creationId xmlns:a16="http://schemas.microsoft.com/office/drawing/2014/main" id="{E0EC4859-072F-FFE5-9126-6FD26F289716}"/>
                  </a:ext>
                </a:extLst>
              </p:cNvPr>
              <p:cNvSpPr/>
              <p:nvPr/>
            </p:nvSpPr>
            <p:spPr>
              <a:xfrm>
                <a:off x="0" y="0"/>
                <a:ext cx="3876776" cy="1717721"/>
              </a:xfrm>
              <a:custGeom>
                <a:avLst/>
                <a:gdLst/>
                <a:ahLst/>
                <a:cxnLst/>
                <a:rect l="l" t="t" r="r" b="b"/>
                <a:pathLst>
                  <a:path w="3876776" h="1717721">
                    <a:moveTo>
                      <a:pt x="52596" y="0"/>
                    </a:moveTo>
                    <a:lnTo>
                      <a:pt x="3824180" y="0"/>
                    </a:lnTo>
                    <a:cubicBezTo>
                      <a:pt x="3853228" y="0"/>
                      <a:pt x="3876776" y="23548"/>
                      <a:pt x="3876776" y="52596"/>
                    </a:cubicBezTo>
                    <a:lnTo>
                      <a:pt x="3876776" y="1665125"/>
                    </a:lnTo>
                    <a:cubicBezTo>
                      <a:pt x="3876776" y="1694173"/>
                      <a:pt x="3853228" y="1717721"/>
                      <a:pt x="3824180" y="1717721"/>
                    </a:cubicBezTo>
                    <a:lnTo>
                      <a:pt x="52596" y="1717721"/>
                    </a:lnTo>
                    <a:cubicBezTo>
                      <a:pt x="38647" y="1717721"/>
                      <a:pt x="25269" y="1712180"/>
                      <a:pt x="15405" y="1702316"/>
                    </a:cubicBezTo>
                    <a:cubicBezTo>
                      <a:pt x="5541" y="1692452"/>
                      <a:pt x="0" y="1679074"/>
                      <a:pt x="0" y="1665125"/>
                    </a:cubicBezTo>
                    <a:lnTo>
                      <a:pt x="0" y="52596"/>
                    </a:lnTo>
                    <a:cubicBezTo>
                      <a:pt x="0" y="23548"/>
                      <a:pt x="23548" y="0"/>
                      <a:pt x="52596" y="0"/>
                    </a:cubicBezTo>
                    <a:close/>
                  </a:path>
                </a:pathLst>
              </a:custGeom>
              <a:solidFill>
                <a:srgbClr val="9FCDFF"/>
              </a:solidFill>
            </p:spPr>
            <p:txBody>
              <a:bodyPr/>
              <a:lstStyle/>
              <a:p>
                <a:endParaRPr lang="en-CA"/>
              </a:p>
            </p:txBody>
          </p:sp>
          <p:sp>
            <p:nvSpPr>
              <p:cNvPr id="6" name="TextBox 6">
                <a:extLst>
                  <a:ext uri="{FF2B5EF4-FFF2-40B4-BE49-F238E27FC236}">
                    <a16:creationId xmlns:a16="http://schemas.microsoft.com/office/drawing/2014/main" id="{AEC1C6B0-E567-526B-3D22-8211DBC8AEC8}"/>
                  </a:ext>
                </a:extLst>
              </p:cNvPr>
              <p:cNvSpPr txBox="1"/>
              <p:nvPr/>
            </p:nvSpPr>
            <p:spPr>
              <a:xfrm>
                <a:off x="0" y="-38100"/>
                <a:ext cx="3876776" cy="1755821"/>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a:extLst>
                <a:ext uri="{FF2B5EF4-FFF2-40B4-BE49-F238E27FC236}">
                  <a16:creationId xmlns:a16="http://schemas.microsoft.com/office/drawing/2014/main" id="{887BD7DF-D1E0-C3CC-B4F6-83BE18F891BC}"/>
                </a:ext>
              </a:extLst>
            </p:cNvPr>
            <p:cNvGrpSpPr/>
            <p:nvPr/>
          </p:nvGrpSpPr>
          <p:grpSpPr>
            <a:xfrm>
              <a:off x="5386743" y="-228756"/>
              <a:ext cx="13037587" cy="7704588"/>
              <a:chOff x="-31808" y="-38100"/>
              <a:chExt cx="2171453" cy="1283225"/>
            </a:xfrm>
          </p:grpSpPr>
          <p:sp>
            <p:nvSpPr>
              <p:cNvPr id="8" name="Freeform 8">
                <a:extLst>
                  <a:ext uri="{FF2B5EF4-FFF2-40B4-BE49-F238E27FC236}">
                    <a16:creationId xmlns:a16="http://schemas.microsoft.com/office/drawing/2014/main" id="{6CF19BCC-F159-0804-6D2E-66A52B5E3FD6}"/>
                  </a:ext>
                </a:extLst>
              </p:cNvPr>
              <p:cNvSpPr/>
              <p:nvPr/>
            </p:nvSpPr>
            <p:spPr>
              <a:xfrm>
                <a:off x="-31808" y="761076"/>
                <a:ext cx="2139645" cy="484049"/>
              </a:xfrm>
              <a:custGeom>
                <a:avLst/>
                <a:gdLst/>
                <a:ahLst/>
                <a:cxnLst/>
                <a:rect l="l" t="t" r="r" b="b"/>
                <a:pathLst>
                  <a:path w="2139645" h="484049">
                    <a:moveTo>
                      <a:pt x="61943" y="0"/>
                    </a:moveTo>
                    <a:lnTo>
                      <a:pt x="2077702" y="0"/>
                    </a:lnTo>
                    <a:cubicBezTo>
                      <a:pt x="2111912" y="0"/>
                      <a:pt x="2139645" y="27733"/>
                      <a:pt x="2139645" y="61943"/>
                    </a:cubicBezTo>
                    <a:lnTo>
                      <a:pt x="2139645" y="422106"/>
                    </a:lnTo>
                    <a:cubicBezTo>
                      <a:pt x="2139645" y="456316"/>
                      <a:pt x="2111912" y="484049"/>
                      <a:pt x="2077702" y="484049"/>
                    </a:cubicBezTo>
                    <a:lnTo>
                      <a:pt x="61943" y="484049"/>
                    </a:lnTo>
                    <a:cubicBezTo>
                      <a:pt x="27733" y="484049"/>
                      <a:pt x="0" y="456316"/>
                      <a:pt x="0" y="422106"/>
                    </a:cubicBezTo>
                    <a:lnTo>
                      <a:pt x="0" y="61943"/>
                    </a:lnTo>
                    <a:cubicBezTo>
                      <a:pt x="0" y="27733"/>
                      <a:pt x="27733" y="0"/>
                      <a:pt x="61943" y="0"/>
                    </a:cubicBezTo>
                    <a:close/>
                  </a:path>
                </a:pathLst>
              </a:custGeom>
              <a:solidFill>
                <a:srgbClr val="0F2F76"/>
              </a:solidFill>
            </p:spPr>
            <p:txBody>
              <a:bodyPr/>
              <a:lstStyle/>
              <a:p>
                <a:endParaRPr lang="en-CA"/>
              </a:p>
            </p:txBody>
          </p:sp>
          <p:sp>
            <p:nvSpPr>
              <p:cNvPr id="9" name="TextBox 9">
                <a:extLst>
                  <a:ext uri="{FF2B5EF4-FFF2-40B4-BE49-F238E27FC236}">
                    <a16:creationId xmlns:a16="http://schemas.microsoft.com/office/drawing/2014/main" id="{BFA32A38-B47B-3378-7A9E-F5768534A7D5}"/>
                  </a:ext>
                </a:extLst>
              </p:cNvPr>
              <p:cNvSpPr txBox="1"/>
              <p:nvPr/>
            </p:nvSpPr>
            <p:spPr>
              <a:xfrm>
                <a:off x="0" y="-38100"/>
                <a:ext cx="2139645" cy="522149"/>
              </a:xfrm>
              <a:prstGeom prst="rect">
                <a:avLst/>
              </a:prstGeom>
            </p:spPr>
            <p:txBody>
              <a:bodyPr lIns="50800" tIns="50800" rIns="50800" bIns="50800" rtlCol="0" anchor="ctr"/>
              <a:lstStyle/>
              <a:p>
                <a:pPr algn="ctr">
                  <a:lnSpc>
                    <a:spcPts val="2659"/>
                  </a:lnSpc>
                </a:pPr>
                <a:endParaRPr/>
              </a:p>
            </p:txBody>
          </p:sp>
        </p:grpSp>
        <p:sp>
          <p:nvSpPr>
            <p:cNvPr id="10" name="TextBox 10">
              <a:extLst>
                <a:ext uri="{FF2B5EF4-FFF2-40B4-BE49-F238E27FC236}">
                  <a16:creationId xmlns:a16="http://schemas.microsoft.com/office/drawing/2014/main" id="{59FCF30D-F08A-0836-506E-D5824907D8A5}"/>
                </a:ext>
              </a:extLst>
            </p:cNvPr>
            <p:cNvSpPr txBox="1"/>
            <p:nvPr/>
          </p:nvSpPr>
          <p:spPr>
            <a:xfrm>
              <a:off x="-190977" y="5438353"/>
              <a:ext cx="24002050" cy="1591188"/>
            </a:xfrm>
            <a:prstGeom prst="rect">
              <a:avLst/>
            </a:prstGeom>
          </p:spPr>
          <p:txBody>
            <a:bodyPr lIns="0" tIns="0" rIns="0" bIns="0" rtlCol="0" anchor="t">
              <a:spAutoFit/>
            </a:bodyPr>
            <a:lstStyle/>
            <a:p>
              <a:pPr algn="ctr">
                <a:lnSpc>
                  <a:spcPts val="9132"/>
                </a:lnSpc>
              </a:pPr>
              <a:r>
                <a:rPr lang="en-US" sz="8301" spc="614">
                  <a:solidFill>
                    <a:srgbClr val="FFFFFF"/>
                  </a:solidFill>
                  <a:latin typeface="TAN St. Canard"/>
                  <a:ea typeface="TAN St. Canard"/>
                  <a:cs typeface="TAN St. Canard"/>
                  <a:sym typeface="TAN St. Canard"/>
                </a:rPr>
                <a:t>Introduction​</a:t>
              </a:r>
            </a:p>
          </p:txBody>
        </p:sp>
      </p:grpSp>
      <p:grpSp>
        <p:nvGrpSpPr>
          <p:cNvPr id="12" name="Group 12">
            <a:extLst>
              <a:ext uri="{FF2B5EF4-FFF2-40B4-BE49-F238E27FC236}">
                <a16:creationId xmlns:a16="http://schemas.microsoft.com/office/drawing/2014/main" id="{01C66CD3-1F38-CB72-24B3-64AF0713F3AE}"/>
              </a:ext>
            </a:extLst>
          </p:cNvPr>
          <p:cNvGrpSpPr/>
          <p:nvPr/>
        </p:nvGrpSpPr>
        <p:grpSpPr>
          <a:xfrm>
            <a:off x="4616989" y="8438470"/>
            <a:ext cx="9277081" cy="2585325"/>
            <a:chOff x="0" y="0"/>
            <a:chExt cx="12369442" cy="3447100"/>
          </a:xfrm>
        </p:grpSpPr>
        <p:sp>
          <p:nvSpPr>
            <p:cNvPr id="13" name="Freeform 13">
              <a:extLst>
                <a:ext uri="{FF2B5EF4-FFF2-40B4-BE49-F238E27FC236}">
                  <a16:creationId xmlns:a16="http://schemas.microsoft.com/office/drawing/2014/main" id="{8F2D64F0-362A-2425-D654-910F1A44A5C0}"/>
                </a:ext>
              </a:extLst>
            </p:cNvPr>
            <p:cNvSpPr/>
            <p:nvPr/>
          </p:nvSpPr>
          <p:spPr>
            <a:xfrm>
              <a:off x="0" y="0"/>
              <a:ext cx="2858844" cy="3163313"/>
            </a:xfrm>
            <a:custGeom>
              <a:avLst/>
              <a:gdLst/>
              <a:ahLst/>
              <a:cxnLst/>
              <a:rect l="l" t="t" r="r" b="b"/>
              <a:pathLst>
                <a:path w="2858844" h="3163313">
                  <a:moveTo>
                    <a:pt x="0" y="0"/>
                  </a:moveTo>
                  <a:lnTo>
                    <a:pt x="2858844" y="0"/>
                  </a:lnTo>
                  <a:lnTo>
                    <a:pt x="2858844" y="3163313"/>
                  </a:lnTo>
                  <a:lnTo>
                    <a:pt x="0" y="3163313"/>
                  </a:lnTo>
                  <a:lnTo>
                    <a:pt x="0" y="0"/>
                  </a:lnTo>
                  <a:close/>
                </a:path>
              </a:pathLst>
            </a:custGeom>
            <a:blipFill>
              <a:blip r:embed="rId3"/>
              <a:stretch>
                <a:fillRect/>
              </a:stretch>
            </a:blipFill>
          </p:spPr>
          <p:txBody>
            <a:bodyPr/>
            <a:lstStyle/>
            <a:p>
              <a:endParaRPr lang="en-CA"/>
            </a:p>
          </p:txBody>
        </p:sp>
        <p:sp>
          <p:nvSpPr>
            <p:cNvPr id="14" name="Freeform 14">
              <a:extLst>
                <a:ext uri="{FF2B5EF4-FFF2-40B4-BE49-F238E27FC236}">
                  <a16:creationId xmlns:a16="http://schemas.microsoft.com/office/drawing/2014/main" id="{E50CFE98-D3E5-59F9-D539-98FA5BAF2C27}"/>
                </a:ext>
              </a:extLst>
            </p:cNvPr>
            <p:cNvSpPr/>
            <p:nvPr/>
          </p:nvSpPr>
          <p:spPr>
            <a:xfrm>
              <a:off x="2581478" y="0"/>
              <a:ext cx="2486221" cy="3447100"/>
            </a:xfrm>
            <a:custGeom>
              <a:avLst/>
              <a:gdLst/>
              <a:ahLst/>
              <a:cxnLst/>
              <a:rect l="l" t="t" r="r" b="b"/>
              <a:pathLst>
                <a:path w="2486221" h="3447100">
                  <a:moveTo>
                    <a:pt x="0" y="0"/>
                  </a:moveTo>
                  <a:lnTo>
                    <a:pt x="2486221" y="0"/>
                  </a:lnTo>
                  <a:lnTo>
                    <a:pt x="2486221" y="3447100"/>
                  </a:lnTo>
                  <a:lnTo>
                    <a:pt x="0" y="3447100"/>
                  </a:lnTo>
                  <a:lnTo>
                    <a:pt x="0" y="0"/>
                  </a:lnTo>
                  <a:close/>
                </a:path>
              </a:pathLst>
            </a:custGeom>
            <a:blipFill>
              <a:blip r:embed="rId4"/>
              <a:stretch>
                <a:fillRect/>
              </a:stretch>
            </a:blipFill>
          </p:spPr>
          <p:txBody>
            <a:bodyPr/>
            <a:lstStyle/>
            <a:p>
              <a:endParaRPr lang="en-CA"/>
            </a:p>
          </p:txBody>
        </p:sp>
        <p:sp>
          <p:nvSpPr>
            <p:cNvPr id="15" name="Freeform 15">
              <a:extLst>
                <a:ext uri="{FF2B5EF4-FFF2-40B4-BE49-F238E27FC236}">
                  <a16:creationId xmlns:a16="http://schemas.microsoft.com/office/drawing/2014/main" id="{8CC2090C-7C8B-3AE3-1EA9-687D9D7CB44E}"/>
                </a:ext>
              </a:extLst>
            </p:cNvPr>
            <p:cNvSpPr/>
            <p:nvPr/>
          </p:nvSpPr>
          <p:spPr>
            <a:xfrm flipH="1">
              <a:off x="4102982" y="11575"/>
              <a:ext cx="3038693" cy="3169432"/>
            </a:xfrm>
            <a:custGeom>
              <a:avLst/>
              <a:gdLst/>
              <a:ahLst/>
              <a:cxnLst/>
              <a:rect l="l" t="t" r="r" b="b"/>
              <a:pathLst>
                <a:path w="3038693" h="3169432">
                  <a:moveTo>
                    <a:pt x="3038693" y="0"/>
                  </a:moveTo>
                  <a:lnTo>
                    <a:pt x="0" y="0"/>
                  </a:lnTo>
                  <a:lnTo>
                    <a:pt x="0" y="3169432"/>
                  </a:lnTo>
                  <a:lnTo>
                    <a:pt x="3038693" y="3169432"/>
                  </a:lnTo>
                  <a:lnTo>
                    <a:pt x="3038693" y="0"/>
                  </a:lnTo>
                  <a:close/>
                </a:path>
              </a:pathLst>
            </a:custGeom>
            <a:blipFill>
              <a:blip r:embed="rId5"/>
              <a:stretch>
                <a:fillRect/>
              </a:stretch>
            </a:blipFill>
          </p:spPr>
          <p:txBody>
            <a:bodyPr/>
            <a:lstStyle/>
            <a:p>
              <a:endParaRPr lang="en-CA"/>
            </a:p>
          </p:txBody>
        </p:sp>
        <p:sp>
          <p:nvSpPr>
            <p:cNvPr id="16" name="Freeform 16">
              <a:extLst>
                <a:ext uri="{FF2B5EF4-FFF2-40B4-BE49-F238E27FC236}">
                  <a16:creationId xmlns:a16="http://schemas.microsoft.com/office/drawing/2014/main" id="{83C203B8-9F03-99FC-D49B-C2F2DB29CF8C}"/>
                </a:ext>
              </a:extLst>
            </p:cNvPr>
            <p:cNvSpPr/>
            <p:nvPr/>
          </p:nvSpPr>
          <p:spPr>
            <a:xfrm>
              <a:off x="6459249" y="66573"/>
              <a:ext cx="2693061" cy="3030167"/>
            </a:xfrm>
            <a:custGeom>
              <a:avLst/>
              <a:gdLst/>
              <a:ahLst/>
              <a:cxnLst/>
              <a:rect l="l" t="t" r="r" b="b"/>
              <a:pathLst>
                <a:path w="2693061" h="3030167">
                  <a:moveTo>
                    <a:pt x="0" y="0"/>
                  </a:moveTo>
                  <a:lnTo>
                    <a:pt x="2693061" y="0"/>
                  </a:lnTo>
                  <a:lnTo>
                    <a:pt x="2693061" y="3030167"/>
                  </a:lnTo>
                  <a:lnTo>
                    <a:pt x="0" y="3030167"/>
                  </a:lnTo>
                  <a:lnTo>
                    <a:pt x="0" y="0"/>
                  </a:lnTo>
                  <a:close/>
                </a:path>
              </a:pathLst>
            </a:custGeom>
            <a:blipFill>
              <a:blip r:embed="rId6"/>
              <a:stretch>
                <a:fillRect/>
              </a:stretch>
            </a:blipFill>
          </p:spPr>
          <p:txBody>
            <a:bodyPr/>
            <a:lstStyle/>
            <a:p>
              <a:endParaRPr lang="en-CA"/>
            </a:p>
          </p:txBody>
        </p:sp>
        <p:sp>
          <p:nvSpPr>
            <p:cNvPr id="17" name="Freeform 17">
              <a:extLst>
                <a:ext uri="{FF2B5EF4-FFF2-40B4-BE49-F238E27FC236}">
                  <a16:creationId xmlns:a16="http://schemas.microsoft.com/office/drawing/2014/main" id="{C329F7D3-3604-E878-2F16-D72BEA5992DC}"/>
                </a:ext>
              </a:extLst>
            </p:cNvPr>
            <p:cNvSpPr/>
            <p:nvPr/>
          </p:nvSpPr>
          <p:spPr>
            <a:xfrm>
              <a:off x="8932121" y="11575"/>
              <a:ext cx="3437321" cy="2517837"/>
            </a:xfrm>
            <a:custGeom>
              <a:avLst/>
              <a:gdLst/>
              <a:ahLst/>
              <a:cxnLst/>
              <a:rect l="l" t="t" r="r" b="b"/>
              <a:pathLst>
                <a:path w="3437321" h="2517837">
                  <a:moveTo>
                    <a:pt x="0" y="0"/>
                  </a:moveTo>
                  <a:lnTo>
                    <a:pt x="3437321" y="0"/>
                  </a:lnTo>
                  <a:lnTo>
                    <a:pt x="3437321" y="2517837"/>
                  </a:lnTo>
                  <a:lnTo>
                    <a:pt x="0" y="2517837"/>
                  </a:lnTo>
                  <a:lnTo>
                    <a:pt x="0" y="0"/>
                  </a:lnTo>
                  <a:close/>
                </a:path>
              </a:pathLst>
            </a:custGeom>
            <a:blipFill>
              <a:blip r:embed="rId7"/>
              <a:stretch>
                <a:fillRect/>
              </a:stretch>
            </a:blipFill>
          </p:spPr>
          <p:txBody>
            <a:bodyPr/>
            <a:lstStyle/>
            <a:p>
              <a:endParaRPr lang="en-CA"/>
            </a:p>
          </p:txBody>
        </p:sp>
      </p:grpSp>
    </p:spTree>
    <p:extLst>
      <p:ext uri="{BB962C8B-B14F-4D97-AF65-F5344CB8AC3E}">
        <p14:creationId xmlns:p14="http://schemas.microsoft.com/office/powerpoint/2010/main" val="24842034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990EF4-AD23-E7C9-EDDB-DC88899B54D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BFFADDB-5295-D7AA-C279-7D5369E2EA1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grpSp>
        <p:nvGrpSpPr>
          <p:cNvPr id="3" name="Group 3">
            <a:extLst>
              <a:ext uri="{FF2B5EF4-FFF2-40B4-BE49-F238E27FC236}">
                <a16:creationId xmlns:a16="http://schemas.microsoft.com/office/drawing/2014/main" id="{DE577532-0317-C087-0B01-58474B2DD213}"/>
              </a:ext>
            </a:extLst>
          </p:cNvPr>
          <p:cNvGrpSpPr/>
          <p:nvPr/>
        </p:nvGrpSpPr>
        <p:grpSpPr>
          <a:xfrm>
            <a:off x="437931" y="1058842"/>
            <a:ext cx="17412138" cy="7714966"/>
            <a:chOff x="0" y="0"/>
            <a:chExt cx="3876776" cy="1717721"/>
          </a:xfrm>
        </p:grpSpPr>
        <p:sp>
          <p:nvSpPr>
            <p:cNvPr id="4" name="Freeform 4">
              <a:extLst>
                <a:ext uri="{FF2B5EF4-FFF2-40B4-BE49-F238E27FC236}">
                  <a16:creationId xmlns:a16="http://schemas.microsoft.com/office/drawing/2014/main" id="{2192CAF8-5B75-DF56-CD0E-36570B413072}"/>
                </a:ext>
              </a:extLst>
            </p:cNvPr>
            <p:cNvSpPr/>
            <p:nvPr/>
          </p:nvSpPr>
          <p:spPr>
            <a:xfrm>
              <a:off x="0" y="0"/>
              <a:ext cx="3876776" cy="1717721"/>
            </a:xfrm>
            <a:custGeom>
              <a:avLst/>
              <a:gdLst/>
              <a:ahLst/>
              <a:cxnLst/>
              <a:rect l="l" t="t" r="r" b="b"/>
              <a:pathLst>
                <a:path w="3876776" h="1717721">
                  <a:moveTo>
                    <a:pt x="44463" y="0"/>
                  </a:moveTo>
                  <a:lnTo>
                    <a:pt x="3832313" y="0"/>
                  </a:lnTo>
                  <a:cubicBezTo>
                    <a:pt x="3844105" y="0"/>
                    <a:pt x="3855415" y="4684"/>
                    <a:pt x="3863753" y="13023"/>
                  </a:cubicBezTo>
                  <a:cubicBezTo>
                    <a:pt x="3872091" y="21361"/>
                    <a:pt x="3876776" y="32671"/>
                    <a:pt x="3876776" y="44463"/>
                  </a:cubicBezTo>
                  <a:lnTo>
                    <a:pt x="3876776" y="1673258"/>
                  </a:lnTo>
                  <a:cubicBezTo>
                    <a:pt x="3876776" y="1697814"/>
                    <a:pt x="3856869" y="1717721"/>
                    <a:pt x="3832313" y="1717721"/>
                  </a:cubicBezTo>
                  <a:lnTo>
                    <a:pt x="44463" y="1717721"/>
                  </a:lnTo>
                  <a:cubicBezTo>
                    <a:pt x="32671" y="1717721"/>
                    <a:pt x="21361" y="1713037"/>
                    <a:pt x="13023" y="1704698"/>
                  </a:cubicBezTo>
                  <a:cubicBezTo>
                    <a:pt x="4684" y="1696360"/>
                    <a:pt x="0" y="1685050"/>
                    <a:pt x="0" y="1673258"/>
                  </a:cubicBezTo>
                  <a:lnTo>
                    <a:pt x="0" y="44463"/>
                  </a:lnTo>
                  <a:cubicBezTo>
                    <a:pt x="0" y="32671"/>
                    <a:pt x="4684" y="21361"/>
                    <a:pt x="13023" y="13023"/>
                  </a:cubicBezTo>
                  <a:cubicBezTo>
                    <a:pt x="21361" y="4684"/>
                    <a:pt x="32671" y="0"/>
                    <a:pt x="44463" y="0"/>
                  </a:cubicBezTo>
                  <a:close/>
                </a:path>
              </a:pathLst>
            </a:custGeom>
            <a:solidFill>
              <a:srgbClr val="9FCDFF"/>
            </a:solidFill>
          </p:spPr>
          <p:txBody>
            <a:bodyPr/>
            <a:lstStyle/>
            <a:p>
              <a:endParaRPr lang="en-CA"/>
            </a:p>
          </p:txBody>
        </p:sp>
        <p:sp>
          <p:nvSpPr>
            <p:cNvPr id="5" name="TextBox 5">
              <a:extLst>
                <a:ext uri="{FF2B5EF4-FFF2-40B4-BE49-F238E27FC236}">
                  <a16:creationId xmlns:a16="http://schemas.microsoft.com/office/drawing/2014/main" id="{90914092-9E2D-3422-0851-427A85C619F4}"/>
                </a:ext>
              </a:extLst>
            </p:cNvPr>
            <p:cNvSpPr txBox="1"/>
            <p:nvPr/>
          </p:nvSpPr>
          <p:spPr>
            <a:xfrm>
              <a:off x="0" y="-38100"/>
              <a:ext cx="3876776" cy="1755821"/>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051915B2-03AA-A43D-C9D9-B751FBBF15BE}"/>
              </a:ext>
            </a:extLst>
          </p:cNvPr>
          <p:cNvGrpSpPr/>
          <p:nvPr/>
        </p:nvGrpSpPr>
        <p:grpSpPr>
          <a:xfrm>
            <a:off x="4276510" y="8121249"/>
            <a:ext cx="9734981" cy="2274102"/>
            <a:chOff x="0" y="0"/>
            <a:chExt cx="12979974" cy="3032136"/>
          </a:xfrm>
        </p:grpSpPr>
        <p:sp>
          <p:nvSpPr>
            <p:cNvPr id="7" name="Freeform 7">
              <a:extLst>
                <a:ext uri="{FF2B5EF4-FFF2-40B4-BE49-F238E27FC236}">
                  <a16:creationId xmlns:a16="http://schemas.microsoft.com/office/drawing/2014/main" id="{629C3C8E-FE73-0F3B-70C8-4834F2A386B3}"/>
                </a:ext>
              </a:extLst>
            </p:cNvPr>
            <p:cNvSpPr/>
            <p:nvPr/>
          </p:nvSpPr>
          <p:spPr>
            <a:xfrm>
              <a:off x="0" y="246679"/>
              <a:ext cx="2647021" cy="2779024"/>
            </a:xfrm>
            <a:custGeom>
              <a:avLst/>
              <a:gdLst/>
              <a:ahLst/>
              <a:cxnLst/>
              <a:rect l="l" t="t" r="r" b="b"/>
              <a:pathLst>
                <a:path w="2647021" h="2779024">
                  <a:moveTo>
                    <a:pt x="0" y="0"/>
                  </a:moveTo>
                  <a:lnTo>
                    <a:pt x="2647021" y="0"/>
                  </a:lnTo>
                  <a:lnTo>
                    <a:pt x="2647021" y="2779024"/>
                  </a:lnTo>
                  <a:lnTo>
                    <a:pt x="0" y="2779024"/>
                  </a:lnTo>
                  <a:lnTo>
                    <a:pt x="0" y="0"/>
                  </a:lnTo>
                  <a:close/>
                </a:path>
              </a:pathLst>
            </a:custGeom>
            <a:blipFill>
              <a:blip r:embed="rId3"/>
              <a:stretch>
                <a:fillRect/>
              </a:stretch>
            </a:blipFill>
          </p:spPr>
          <p:txBody>
            <a:bodyPr/>
            <a:lstStyle/>
            <a:p>
              <a:endParaRPr lang="en-CA"/>
            </a:p>
          </p:txBody>
        </p:sp>
        <p:sp>
          <p:nvSpPr>
            <p:cNvPr id="8" name="Freeform 8">
              <a:extLst>
                <a:ext uri="{FF2B5EF4-FFF2-40B4-BE49-F238E27FC236}">
                  <a16:creationId xmlns:a16="http://schemas.microsoft.com/office/drawing/2014/main" id="{2E10932B-28BD-6D96-6A00-2384A054D93E}"/>
                </a:ext>
              </a:extLst>
            </p:cNvPr>
            <p:cNvSpPr/>
            <p:nvPr/>
          </p:nvSpPr>
          <p:spPr>
            <a:xfrm>
              <a:off x="2369114" y="0"/>
              <a:ext cx="2689094" cy="3025703"/>
            </a:xfrm>
            <a:custGeom>
              <a:avLst/>
              <a:gdLst/>
              <a:ahLst/>
              <a:cxnLst/>
              <a:rect l="l" t="t" r="r" b="b"/>
              <a:pathLst>
                <a:path w="2689094" h="3025703">
                  <a:moveTo>
                    <a:pt x="0" y="0"/>
                  </a:moveTo>
                  <a:lnTo>
                    <a:pt x="2689094" y="0"/>
                  </a:lnTo>
                  <a:lnTo>
                    <a:pt x="2689094" y="3025703"/>
                  </a:lnTo>
                  <a:lnTo>
                    <a:pt x="0" y="3025703"/>
                  </a:lnTo>
                  <a:lnTo>
                    <a:pt x="0" y="0"/>
                  </a:lnTo>
                  <a:close/>
                </a:path>
              </a:pathLst>
            </a:custGeom>
            <a:blipFill>
              <a:blip r:embed="rId4"/>
              <a:stretch>
                <a:fillRect/>
              </a:stretch>
            </a:blipFill>
          </p:spPr>
          <p:txBody>
            <a:bodyPr/>
            <a:lstStyle/>
            <a:p>
              <a:endParaRPr lang="en-CA"/>
            </a:p>
          </p:txBody>
        </p:sp>
        <p:sp>
          <p:nvSpPr>
            <p:cNvPr id="9" name="Freeform 9">
              <a:extLst>
                <a:ext uri="{FF2B5EF4-FFF2-40B4-BE49-F238E27FC236}">
                  <a16:creationId xmlns:a16="http://schemas.microsoft.com/office/drawing/2014/main" id="{D21DD278-C775-171A-97B0-E2C911EE4C57}"/>
                </a:ext>
              </a:extLst>
            </p:cNvPr>
            <p:cNvSpPr/>
            <p:nvPr/>
          </p:nvSpPr>
          <p:spPr>
            <a:xfrm>
              <a:off x="4813867" y="129772"/>
              <a:ext cx="3738955" cy="2902364"/>
            </a:xfrm>
            <a:custGeom>
              <a:avLst/>
              <a:gdLst/>
              <a:ahLst/>
              <a:cxnLst/>
              <a:rect l="l" t="t" r="r" b="b"/>
              <a:pathLst>
                <a:path w="3738955" h="2902364">
                  <a:moveTo>
                    <a:pt x="0" y="0"/>
                  </a:moveTo>
                  <a:lnTo>
                    <a:pt x="3738955" y="0"/>
                  </a:lnTo>
                  <a:lnTo>
                    <a:pt x="3738955" y="2902364"/>
                  </a:lnTo>
                  <a:lnTo>
                    <a:pt x="0" y="2902364"/>
                  </a:lnTo>
                  <a:lnTo>
                    <a:pt x="0" y="0"/>
                  </a:lnTo>
                  <a:close/>
                </a:path>
              </a:pathLst>
            </a:custGeom>
            <a:blipFill>
              <a:blip r:embed="rId5"/>
              <a:stretch>
                <a:fillRect/>
              </a:stretch>
            </a:blipFill>
          </p:spPr>
          <p:txBody>
            <a:bodyPr/>
            <a:lstStyle/>
            <a:p>
              <a:endParaRPr lang="en-CA"/>
            </a:p>
          </p:txBody>
        </p:sp>
        <p:sp>
          <p:nvSpPr>
            <p:cNvPr id="10" name="Freeform 10">
              <a:extLst>
                <a:ext uri="{FF2B5EF4-FFF2-40B4-BE49-F238E27FC236}">
                  <a16:creationId xmlns:a16="http://schemas.microsoft.com/office/drawing/2014/main" id="{01E11F6F-CF47-9AF2-BE50-27C31B6DBA21}"/>
                </a:ext>
              </a:extLst>
            </p:cNvPr>
            <p:cNvSpPr/>
            <p:nvPr/>
          </p:nvSpPr>
          <p:spPr>
            <a:xfrm>
              <a:off x="8254255" y="129772"/>
              <a:ext cx="2222627" cy="2895931"/>
            </a:xfrm>
            <a:custGeom>
              <a:avLst/>
              <a:gdLst/>
              <a:ahLst/>
              <a:cxnLst/>
              <a:rect l="l" t="t" r="r" b="b"/>
              <a:pathLst>
                <a:path w="2222627" h="2895931">
                  <a:moveTo>
                    <a:pt x="0" y="0"/>
                  </a:moveTo>
                  <a:lnTo>
                    <a:pt x="2222627" y="0"/>
                  </a:lnTo>
                  <a:lnTo>
                    <a:pt x="2222627" y="2895931"/>
                  </a:lnTo>
                  <a:lnTo>
                    <a:pt x="0" y="2895931"/>
                  </a:lnTo>
                  <a:lnTo>
                    <a:pt x="0" y="0"/>
                  </a:lnTo>
                  <a:close/>
                </a:path>
              </a:pathLst>
            </a:custGeom>
            <a:blipFill>
              <a:blip r:embed="rId6"/>
              <a:stretch>
                <a:fillRect/>
              </a:stretch>
            </a:blipFill>
          </p:spPr>
          <p:txBody>
            <a:bodyPr/>
            <a:lstStyle/>
            <a:p>
              <a:endParaRPr lang="en-CA"/>
            </a:p>
          </p:txBody>
        </p:sp>
        <p:sp>
          <p:nvSpPr>
            <p:cNvPr id="11" name="Freeform 11">
              <a:extLst>
                <a:ext uri="{FF2B5EF4-FFF2-40B4-BE49-F238E27FC236}">
                  <a16:creationId xmlns:a16="http://schemas.microsoft.com/office/drawing/2014/main" id="{334B1DCA-6AED-5598-F8B5-C638B3082E98}"/>
                </a:ext>
              </a:extLst>
            </p:cNvPr>
            <p:cNvSpPr/>
            <p:nvPr/>
          </p:nvSpPr>
          <p:spPr>
            <a:xfrm>
              <a:off x="10332953" y="246679"/>
              <a:ext cx="2647021" cy="2779024"/>
            </a:xfrm>
            <a:custGeom>
              <a:avLst/>
              <a:gdLst/>
              <a:ahLst/>
              <a:cxnLst/>
              <a:rect l="l" t="t" r="r" b="b"/>
              <a:pathLst>
                <a:path w="2647021" h="2779024">
                  <a:moveTo>
                    <a:pt x="0" y="0"/>
                  </a:moveTo>
                  <a:lnTo>
                    <a:pt x="2647021" y="0"/>
                  </a:lnTo>
                  <a:lnTo>
                    <a:pt x="2647021" y="2779024"/>
                  </a:lnTo>
                  <a:lnTo>
                    <a:pt x="0" y="2779024"/>
                  </a:lnTo>
                  <a:lnTo>
                    <a:pt x="0" y="0"/>
                  </a:lnTo>
                  <a:close/>
                </a:path>
              </a:pathLst>
            </a:custGeom>
            <a:blipFill>
              <a:blip r:embed="rId3"/>
              <a:stretch>
                <a:fillRect/>
              </a:stretch>
            </a:blipFill>
          </p:spPr>
          <p:txBody>
            <a:bodyPr/>
            <a:lstStyle/>
            <a:p>
              <a:endParaRPr lang="en-CA"/>
            </a:p>
          </p:txBody>
        </p:sp>
      </p:grpSp>
      <p:grpSp>
        <p:nvGrpSpPr>
          <p:cNvPr id="12" name="Group 12">
            <a:extLst>
              <a:ext uri="{FF2B5EF4-FFF2-40B4-BE49-F238E27FC236}">
                <a16:creationId xmlns:a16="http://schemas.microsoft.com/office/drawing/2014/main" id="{3D27A628-14B7-9572-5D1D-4B9BC7D7209D}"/>
              </a:ext>
            </a:extLst>
          </p:cNvPr>
          <p:cNvGrpSpPr/>
          <p:nvPr/>
        </p:nvGrpSpPr>
        <p:grpSpPr>
          <a:xfrm>
            <a:off x="5503194" y="0"/>
            <a:ext cx="7288832" cy="2174055"/>
            <a:chOff x="0" y="0"/>
            <a:chExt cx="1622843" cy="484049"/>
          </a:xfrm>
        </p:grpSpPr>
        <p:sp>
          <p:nvSpPr>
            <p:cNvPr id="13" name="Freeform 13">
              <a:extLst>
                <a:ext uri="{FF2B5EF4-FFF2-40B4-BE49-F238E27FC236}">
                  <a16:creationId xmlns:a16="http://schemas.microsoft.com/office/drawing/2014/main" id="{B9E40FF2-EC59-EF98-80C2-26A4C1258C54}"/>
                </a:ext>
              </a:extLst>
            </p:cNvPr>
            <p:cNvSpPr/>
            <p:nvPr/>
          </p:nvSpPr>
          <p:spPr>
            <a:xfrm>
              <a:off x="0" y="0"/>
              <a:ext cx="1622843" cy="484049"/>
            </a:xfrm>
            <a:custGeom>
              <a:avLst/>
              <a:gdLst/>
              <a:ahLst/>
              <a:cxnLst/>
              <a:rect l="l" t="t" r="r" b="b"/>
              <a:pathLst>
                <a:path w="1622843" h="484049">
                  <a:moveTo>
                    <a:pt x="69041" y="0"/>
                  </a:moveTo>
                  <a:lnTo>
                    <a:pt x="1553802" y="0"/>
                  </a:lnTo>
                  <a:cubicBezTo>
                    <a:pt x="1572113" y="0"/>
                    <a:pt x="1589674" y="7274"/>
                    <a:pt x="1602621" y="20222"/>
                  </a:cubicBezTo>
                  <a:cubicBezTo>
                    <a:pt x="1615569" y="33169"/>
                    <a:pt x="1622843" y="50730"/>
                    <a:pt x="1622843" y="69041"/>
                  </a:cubicBezTo>
                  <a:lnTo>
                    <a:pt x="1622843" y="415008"/>
                  </a:lnTo>
                  <a:cubicBezTo>
                    <a:pt x="1622843" y="433319"/>
                    <a:pt x="1615569" y="450880"/>
                    <a:pt x="1602621" y="463827"/>
                  </a:cubicBezTo>
                  <a:cubicBezTo>
                    <a:pt x="1589674" y="476775"/>
                    <a:pt x="1572113" y="484049"/>
                    <a:pt x="1553802" y="484049"/>
                  </a:cubicBezTo>
                  <a:lnTo>
                    <a:pt x="69041" y="484049"/>
                  </a:lnTo>
                  <a:cubicBezTo>
                    <a:pt x="50730" y="484049"/>
                    <a:pt x="33169" y="476775"/>
                    <a:pt x="20222" y="463827"/>
                  </a:cubicBezTo>
                  <a:cubicBezTo>
                    <a:pt x="7274" y="450880"/>
                    <a:pt x="0" y="433319"/>
                    <a:pt x="0" y="415008"/>
                  </a:cubicBezTo>
                  <a:lnTo>
                    <a:pt x="0" y="69041"/>
                  </a:lnTo>
                  <a:cubicBezTo>
                    <a:pt x="0" y="50730"/>
                    <a:pt x="7274" y="33169"/>
                    <a:pt x="20222" y="20222"/>
                  </a:cubicBezTo>
                  <a:cubicBezTo>
                    <a:pt x="33169" y="7274"/>
                    <a:pt x="50730" y="0"/>
                    <a:pt x="69041" y="0"/>
                  </a:cubicBezTo>
                  <a:close/>
                </a:path>
              </a:pathLst>
            </a:custGeom>
            <a:solidFill>
              <a:srgbClr val="0F2F76"/>
            </a:solidFill>
          </p:spPr>
          <p:txBody>
            <a:bodyPr/>
            <a:lstStyle/>
            <a:p>
              <a:endParaRPr lang="en-CA"/>
            </a:p>
          </p:txBody>
        </p:sp>
        <p:sp>
          <p:nvSpPr>
            <p:cNvPr id="14" name="TextBox 14">
              <a:extLst>
                <a:ext uri="{FF2B5EF4-FFF2-40B4-BE49-F238E27FC236}">
                  <a16:creationId xmlns:a16="http://schemas.microsoft.com/office/drawing/2014/main" id="{02DDB4FD-5D62-7B6D-3E53-11E4DE71A4D2}"/>
                </a:ext>
              </a:extLst>
            </p:cNvPr>
            <p:cNvSpPr txBox="1"/>
            <p:nvPr/>
          </p:nvSpPr>
          <p:spPr>
            <a:xfrm>
              <a:off x="0" y="-38100"/>
              <a:ext cx="1622843" cy="522149"/>
            </a:xfrm>
            <a:prstGeom prst="rect">
              <a:avLst/>
            </a:prstGeom>
          </p:spPr>
          <p:txBody>
            <a:bodyPr lIns="50800" tIns="50800" rIns="50800" bIns="50800" rtlCol="0" anchor="ctr"/>
            <a:lstStyle/>
            <a:p>
              <a:pPr algn="ctr">
                <a:lnSpc>
                  <a:spcPts val="2659"/>
                </a:lnSpc>
              </a:pPr>
              <a:endParaRPr/>
            </a:p>
          </p:txBody>
        </p:sp>
      </p:grpSp>
      <p:sp>
        <p:nvSpPr>
          <p:cNvPr id="15" name="TextBox 15">
            <a:extLst>
              <a:ext uri="{FF2B5EF4-FFF2-40B4-BE49-F238E27FC236}">
                <a16:creationId xmlns:a16="http://schemas.microsoft.com/office/drawing/2014/main" id="{72662455-8D56-DB24-1E04-1289BCE1932D}"/>
              </a:ext>
            </a:extLst>
          </p:cNvPr>
          <p:cNvSpPr txBox="1"/>
          <p:nvPr/>
        </p:nvSpPr>
        <p:spPr>
          <a:xfrm>
            <a:off x="166550" y="526489"/>
            <a:ext cx="17954900" cy="1187752"/>
          </a:xfrm>
          <a:prstGeom prst="rect">
            <a:avLst/>
          </a:prstGeom>
        </p:spPr>
        <p:txBody>
          <a:bodyPr lIns="0" tIns="0" rIns="0" bIns="0" rtlCol="0" anchor="t">
            <a:spAutoFit/>
          </a:bodyPr>
          <a:lstStyle/>
          <a:p>
            <a:pPr algn="ctr">
              <a:lnSpc>
                <a:spcPts val="9108"/>
              </a:lnSpc>
            </a:pPr>
            <a:r>
              <a:rPr lang="en-US" sz="8250" spc="612">
                <a:solidFill>
                  <a:srgbClr val="FFFFFF"/>
                </a:solidFill>
                <a:latin typeface="TAN St. Canard"/>
                <a:sym typeface="TAN St. Canard"/>
              </a:rPr>
              <a:t>Clustering</a:t>
            </a:r>
            <a:endParaRPr lang="en-US"/>
          </a:p>
        </p:txBody>
      </p:sp>
      <p:sp>
        <p:nvSpPr>
          <p:cNvPr id="16" name="TextBox 15">
            <a:extLst>
              <a:ext uri="{FF2B5EF4-FFF2-40B4-BE49-F238E27FC236}">
                <a16:creationId xmlns:a16="http://schemas.microsoft.com/office/drawing/2014/main" id="{6CBB8D36-E2C5-2737-EAA6-28C354335EC7}"/>
              </a:ext>
            </a:extLst>
          </p:cNvPr>
          <p:cNvSpPr txBox="1"/>
          <p:nvPr/>
        </p:nvSpPr>
        <p:spPr>
          <a:xfrm>
            <a:off x="1542197" y="2174055"/>
            <a:ext cx="15203606" cy="6001643"/>
          </a:xfrm>
          <a:prstGeom prst="rect">
            <a:avLst/>
          </a:prstGeom>
          <a:noFill/>
        </p:spPr>
        <p:txBody>
          <a:bodyPr wrap="square" rtlCol="0">
            <a:spAutoFit/>
          </a:bodyPr>
          <a:lstStyle/>
          <a:p>
            <a:pPr algn="ctr"/>
            <a:r>
              <a:rPr lang="en-US" sz="4000" b="1" spc="179">
                <a:solidFill>
                  <a:srgbClr val="1C0140"/>
                </a:solidFill>
                <a:latin typeface="Cooper BT Bold"/>
                <a:ea typeface="+mn-lt"/>
                <a:cs typeface="+mn-lt"/>
              </a:rPr>
              <a:t>Introduction</a:t>
            </a:r>
          </a:p>
          <a:p>
            <a:endParaRPr lang="en-CA" sz="3200" b="1" spc="179">
              <a:solidFill>
                <a:srgbClr val="1C0140"/>
              </a:solidFill>
              <a:latin typeface="Cooper BT Bold"/>
              <a:ea typeface="+mn-lt"/>
              <a:cs typeface="+mn-lt"/>
            </a:endParaRPr>
          </a:p>
          <a:p>
            <a:pPr marL="457200" indent="-457200">
              <a:buFont typeface="Arial" panose="020B0604020202020204" pitchFamily="34" charset="0"/>
              <a:buChar char="•"/>
            </a:pPr>
            <a:r>
              <a:rPr lang="en-US" sz="3600">
                <a:latin typeface="Cooper BT Bold" panose="020B0604020202020204" charset="0"/>
              </a:rPr>
              <a:t>Definition: </a:t>
            </a:r>
            <a:r>
              <a:rPr lang="en-US" sz="3200">
                <a:latin typeface="Cooper BT Bold" panose="020B0604020202020204" charset="0"/>
              </a:rPr>
              <a:t>Clustering is an unsupervised machine learning technique for grouping similar data points.</a:t>
            </a:r>
          </a:p>
          <a:p>
            <a:pPr marL="457200" indent="-457200">
              <a:buFont typeface="Arial" panose="020B0604020202020204" pitchFamily="34" charset="0"/>
              <a:buChar char="•"/>
            </a:pPr>
            <a:endParaRPr lang="en-CA" sz="3600" b="1" spc="179">
              <a:solidFill>
                <a:srgbClr val="1C0140"/>
              </a:solidFill>
              <a:latin typeface="Cooper BT Bold" panose="020B0604020202020204" charset="0"/>
              <a:ea typeface="+mn-lt"/>
              <a:cs typeface="+mn-lt"/>
            </a:endParaRPr>
          </a:p>
          <a:p>
            <a:pPr marL="457200" indent="-457200">
              <a:buFont typeface="Arial" panose="020B0604020202020204" pitchFamily="34" charset="0"/>
              <a:buChar char="•"/>
            </a:pPr>
            <a:r>
              <a:rPr lang="en-US" sz="3600">
                <a:latin typeface="Cooper BT Bold" panose="020B0604020202020204" charset="0"/>
              </a:rPr>
              <a:t>Purpose: </a:t>
            </a:r>
            <a:r>
              <a:rPr lang="en-US" sz="3200">
                <a:latin typeface="Cooper BT Bold" panose="020B0604020202020204" charset="0"/>
              </a:rPr>
              <a:t>Simplifies complex datasets by identifying natural groupings.</a:t>
            </a:r>
          </a:p>
          <a:p>
            <a:pPr marL="457200" indent="-457200">
              <a:buFont typeface="Arial" panose="020B0604020202020204" pitchFamily="34" charset="0"/>
              <a:buChar char="•"/>
            </a:pPr>
            <a:endParaRPr lang="en-US" sz="3200">
              <a:latin typeface="Cooper BT Bold" panose="020B0604020202020204" charset="0"/>
            </a:endParaRPr>
          </a:p>
          <a:p>
            <a:pPr marL="457200" indent="-457200">
              <a:buFont typeface="Arial" panose="020B0604020202020204" pitchFamily="34" charset="0"/>
              <a:buChar char="•"/>
            </a:pPr>
            <a:r>
              <a:rPr lang="en-US" sz="3600">
                <a:latin typeface="Cooper BT Bold" panose="020B0604020202020204" charset="0"/>
              </a:rPr>
              <a:t>Used Algorithm:</a:t>
            </a:r>
            <a:r>
              <a:rPr lang="en-US" sz="3200">
                <a:latin typeface="Cooper BT Bold" panose="020B0604020202020204" charset="0"/>
              </a:rPr>
              <a:t> K-Means.</a:t>
            </a:r>
          </a:p>
          <a:p>
            <a:pPr marL="457200" indent="-457200">
              <a:buFont typeface="Arial" panose="020B0604020202020204" pitchFamily="34" charset="0"/>
              <a:buChar char="•"/>
            </a:pPr>
            <a:endParaRPr lang="en-US" sz="3200">
              <a:latin typeface="Cooper BT Bold" panose="020B0604020202020204" charset="0"/>
            </a:endParaRPr>
          </a:p>
          <a:p>
            <a:pPr marL="457200" indent="-457200">
              <a:buFont typeface="Arial" panose="020B0604020202020204" pitchFamily="34" charset="0"/>
              <a:buChar char="•"/>
            </a:pPr>
            <a:r>
              <a:rPr lang="en-US" sz="3600">
                <a:latin typeface="Cooper BT Bold" panose="020B0604020202020204" charset="0"/>
              </a:rPr>
              <a:t>Benefits: </a:t>
            </a:r>
            <a:r>
              <a:rPr lang="en-US" sz="3200">
                <a:latin typeface="Cooper BT Bold" panose="020B0604020202020204" charset="0"/>
              </a:rPr>
              <a:t>Reveals hidden patterns, aids decision-making, and provides actionable insights.</a:t>
            </a:r>
            <a:endParaRPr lang="en-CA" sz="3200">
              <a:latin typeface="Cooper BT Bold" panose="020B0604020202020204" charset="0"/>
            </a:endParaRPr>
          </a:p>
        </p:txBody>
      </p:sp>
    </p:spTree>
    <p:extLst>
      <p:ext uri="{BB962C8B-B14F-4D97-AF65-F5344CB8AC3E}">
        <p14:creationId xmlns:p14="http://schemas.microsoft.com/office/powerpoint/2010/main" val="30052010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67518-34D3-CE75-C5CB-361CA9FA1CB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436FDF2-47F3-8A4E-A841-17E0B09981A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grpSp>
        <p:nvGrpSpPr>
          <p:cNvPr id="3" name="Group 3">
            <a:extLst>
              <a:ext uri="{FF2B5EF4-FFF2-40B4-BE49-F238E27FC236}">
                <a16:creationId xmlns:a16="http://schemas.microsoft.com/office/drawing/2014/main" id="{25146B85-D484-843C-EE7F-47B935402CAD}"/>
              </a:ext>
            </a:extLst>
          </p:cNvPr>
          <p:cNvGrpSpPr/>
          <p:nvPr/>
        </p:nvGrpSpPr>
        <p:grpSpPr>
          <a:xfrm>
            <a:off x="437931" y="1058842"/>
            <a:ext cx="17412138" cy="7714966"/>
            <a:chOff x="0" y="0"/>
            <a:chExt cx="3876776" cy="1717721"/>
          </a:xfrm>
        </p:grpSpPr>
        <p:sp>
          <p:nvSpPr>
            <p:cNvPr id="4" name="Freeform 4">
              <a:extLst>
                <a:ext uri="{FF2B5EF4-FFF2-40B4-BE49-F238E27FC236}">
                  <a16:creationId xmlns:a16="http://schemas.microsoft.com/office/drawing/2014/main" id="{1C3A7D67-3387-CC7B-2F94-588DDB33AE9A}"/>
                </a:ext>
              </a:extLst>
            </p:cNvPr>
            <p:cNvSpPr/>
            <p:nvPr/>
          </p:nvSpPr>
          <p:spPr>
            <a:xfrm>
              <a:off x="0" y="0"/>
              <a:ext cx="3876776" cy="1717721"/>
            </a:xfrm>
            <a:custGeom>
              <a:avLst/>
              <a:gdLst/>
              <a:ahLst/>
              <a:cxnLst/>
              <a:rect l="l" t="t" r="r" b="b"/>
              <a:pathLst>
                <a:path w="3876776" h="1717721">
                  <a:moveTo>
                    <a:pt x="44463" y="0"/>
                  </a:moveTo>
                  <a:lnTo>
                    <a:pt x="3832313" y="0"/>
                  </a:lnTo>
                  <a:cubicBezTo>
                    <a:pt x="3844105" y="0"/>
                    <a:pt x="3855415" y="4684"/>
                    <a:pt x="3863753" y="13023"/>
                  </a:cubicBezTo>
                  <a:cubicBezTo>
                    <a:pt x="3872091" y="21361"/>
                    <a:pt x="3876776" y="32671"/>
                    <a:pt x="3876776" y="44463"/>
                  </a:cubicBezTo>
                  <a:lnTo>
                    <a:pt x="3876776" y="1673258"/>
                  </a:lnTo>
                  <a:cubicBezTo>
                    <a:pt x="3876776" y="1697814"/>
                    <a:pt x="3856869" y="1717721"/>
                    <a:pt x="3832313" y="1717721"/>
                  </a:cubicBezTo>
                  <a:lnTo>
                    <a:pt x="44463" y="1717721"/>
                  </a:lnTo>
                  <a:cubicBezTo>
                    <a:pt x="32671" y="1717721"/>
                    <a:pt x="21361" y="1713037"/>
                    <a:pt x="13023" y="1704698"/>
                  </a:cubicBezTo>
                  <a:cubicBezTo>
                    <a:pt x="4684" y="1696360"/>
                    <a:pt x="0" y="1685050"/>
                    <a:pt x="0" y="1673258"/>
                  </a:cubicBezTo>
                  <a:lnTo>
                    <a:pt x="0" y="44463"/>
                  </a:lnTo>
                  <a:cubicBezTo>
                    <a:pt x="0" y="32671"/>
                    <a:pt x="4684" y="21361"/>
                    <a:pt x="13023" y="13023"/>
                  </a:cubicBezTo>
                  <a:cubicBezTo>
                    <a:pt x="21361" y="4684"/>
                    <a:pt x="32671" y="0"/>
                    <a:pt x="44463" y="0"/>
                  </a:cubicBezTo>
                  <a:close/>
                </a:path>
              </a:pathLst>
            </a:custGeom>
            <a:solidFill>
              <a:srgbClr val="9FCDFF"/>
            </a:solidFill>
          </p:spPr>
          <p:txBody>
            <a:bodyPr/>
            <a:lstStyle/>
            <a:p>
              <a:endParaRPr lang="en-CA"/>
            </a:p>
          </p:txBody>
        </p:sp>
        <p:sp>
          <p:nvSpPr>
            <p:cNvPr id="5" name="TextBox 5">
              <a:extLst>
                <a:ext uri="{FF2B5EF4-FFF2-40B4-BE49-F238E27FC236}">
                  <a16:creationId xmlns:a16="http://schemas.microsoft.com/office/drawing/2014/main" id="{2B248376-B616-3F6C-53E4-404996742E28}"/>
                </a:ext>
              </a:extLst>
            </p:cNvPr>
            <p:cNvSpPr txBox="1"/>
            <p:nvPr/>
          </p:nvSpPr>
          <p:spPr>
            <a:xfrm>
              <a:off x="0" y="-38100"/>
              <a:ext cx="3876776" cy="1755821"/>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B7552F5A-77E6-0ABE-7185-17DE34348FFF}"/>
              </a:ext>
            </a:extLst>
          </p:cNvPr>
          <p:cNvGrpSpPr/>
          <p:nvPr/>
        </p:nvGrpSpPr>
        <p:grpSpPr>
          <a:xfrm>
            <a:off x="4276510" y="8121249"/>
            <a:ext cx="9734981" cy="2274102"/>
            <a:chOff x="0" y="0"/>
            <a:chExt cx="12979974" cy="3032136"/>
          </a:xfrm>
        </p:grpSpPr>
        <p:sp>
          <p:nvSpPr>
            <p:cNvPr id="7" name="Freeform 7">
              <a:extLst>
                <a:ext uri="{FF2B5EF4-FFF2-40B4-BE49-F238E27FC236}">
                  <a16:creationId xmlns:a16="http://schemas.microsoft.com/office/drawing/2014/main" id="{8F389883-3112-C3DA-E927-DCAB1EE786DC}"/>
                </a:ext>
              </a:extLst>
            </p:cNvPr>
            <p:cNvSpPr/>
            <p:nvPr/>
          </p:nvSpPr>
          <p:spPr>
            <a:xfrm>
              <a:off x="0" y="246679"/>
              <a:ext cx="2647021" cy="2779024"/>
            </a:xfrm>
            <a:custGeom>
              <a:avLst/>
              <a:gdLst/>
              <a:ahLst/>
              <a:cxnLst/>
              <a:rect l="l" t="t" r="r" b="b"/>
              <a:pathLst>
                <a:path w="2647021" h="2779024">
                  <a:moveTo>
                    <a:pt x="0" y="0"/>
                  </a:moveTo>
                  <a:lnTo>
                    <a:pt x="2647021" y="0"/>
                  </a:lnTo>
                  <a:lnTo>
                    <a:pt x="2647021" y="2779024"/>
                  </a:lnTo>
                  <a:lnTo>
                    <a:pt x="0" y="2779024"/>
                  </a:lnTo>
                  <a:lnTo>
                    <a:pt x="0" y="0"/>
                  </a:lnTo>
                  <a:close/>
                </a:path>
              </a:pathLst>
            </a:custGeom>
            <a:blipFill>
              <a:blip r:embed="rId3"/>
              <a:stretch>
                <a:fillRect/>
              </a:stretch>
            </a:blipFill>
          </p:spPr>
          <p:txBody>
            <a:bodyPr/>
            <a:lstStyle/>
            <a:p>
              <a:endParaRPr lang="en-CA"/>
            </a:p>
          </p:txBody>
        </p:sp>
        <p:sp>
          <p:nvSpPr>
            <p:cNvPr id="8" name="Freeform 8">
              <a:extLst>
                <a:ext uri="{FF2B5EF4-FFF2-40B4-BE49-F238E27FC236}">
                  <a16:creationId xmlns:a16="http://schemas.microsoft.com/office/drawing/2014/main" id="{0BF1CA55-911C-DA29-03A5-CACCBC5A8A3C}"/>
                </a:ext>
              </a:extLst>
            </p:cNvPr>
            <p:cNvSpPr/>
            <p:nvPr/>
          </p:nvSpPr>
          <p:spPr>
            <a:xfrm>
              <a:off x="2369114" y="0"/>
              <a:ext cx="2689094" cy="3025703"/>
            </a:xfrm>
            <a:custGeom>
              <a:avLst/>
              <a:gdLst/>
              <a:ahLst/>
              <a:cxnLst/>
              <a:rect l="l" t="t" r="r" b="b"/>
              <a:pathLst>
                <a:path w="2689094" h="3025703">
                  <a:moveTo>
                    <a:pt x="0" y="0"/>
                  </a:moveTo>
                  <a:lnTo>
                    <a:pt x="2689094" y="0"/>
                  </a:lnTo>
                  <a:lnTo>
                    <a:pt x="2689094" y="3025703"/>
                  </a:lnTo>
                  <a:lnTo>
                    <a:pt x="0" y="3025703"/>
                  </a:lnTo>
                  <a:lnTo>
                    <a:pt x="0" y="0"/>
                  </a:lnTo>
                  <a:close/>
                </a:path>
              </a:pathLst>
            </a:custGeom>
            <a:blipFill>
              <a:blip r:embed="rId4"/>
              <a:stretch>
                <a:fillRect/>
              </a:stretch>
            </a:blipFill>
          </p:spPr>
          <p:txBody>
            <a:bodyPr/>
            <a:lstStyle/>
            <a:p>
              <a:endParaRPr lang="en-CA"/>
            </a:p>
          </p:txBody>
        </p:sp>
        <p:sp>
          <p:nvSpPr>
            <p:cNvPr id="9" name="Freeform 9">
              <a:extLst>
                <a:ext uri="{FF2B5EF4-FFF2-40B4-BE49-F238E27FC236}">
                  <a16:creationId xmlns:a16="http://schemas.microsoft.com/office/drawing/2014/main" id="{65592EFF-CA9C-9AE8-EB6F-7D58F46A75F5}"/>
                </a:ext>
              </a:extLst>
            </p:cNvPr>
            <p:cNvSpPr/>
            <p:nvPr/>
          </p:nvSpPr>
          <p:spPr>
            <a:xfrm>
              <a:off x="4813867" y="129772"/>
              <a:ext cx="3738955" cy="2902364"/>
            </a:xfrm>
            <a:custGeom>
              <a:avLst/>
              <a:gdLst/>
              <a:ahLst/>
              <a:cxnLst/>
              <a:rect l="l" t="t" r="r" b="b"/>
              <a:pathLst>
                <a:path w="3738955" h="2902364">
                  <a:moveTo>
                    <a:pt x="0" y="0"/>
                  </a:moveTo>
                  <a:lnTo>
                    <a:pt x="3738955" y="0"/>
                  </a:lnTo>
                  <a:lnTo>
                    <a:pt x="3738955" y="2902364"/>
                  </a:lnTo>
                  <a:lnTo>
                    <a:pt x="0" y="2902364"/>
                  </a:lnTo>
                  <a:lnTo>
                    <a:pt x="0" y="0"/>
                  </a:lnTo>
                  <a:close/>
                </a:path>
              </a:pathLst>
            </a:custGeom>
            <a:blipFill>
              <a:blip r:embed="rId5"/>
              <a:stretch>
                <a:fillRect/>
              </a:stretch>
            </a:blipFill>
          </p:spPr>
          <p:txBody>
            <a:bodyPr/>
            <a:lstStyle/>
            <a:p>
              <a:endParaRPr lang="en-CA"/>
            </a:p>
          </p:txBody>
        </p:sp>
        <p:sp>
          <p:nvSpPr>
            <p:cNvPr id="10" name="Freeform 10">
              <a:extLst>
                <a:ext uri="{FF2B5EF4-FFF2-40B4-BE49-F238E27FC236}">
                  <a16:creationId xmlns:a16="http://schemas.microsoft.com/office/drawing/2014/main" id="{A8C24C21-26DD-A2CE-7ED4-1FF9A27198E8}"/>
                </a:ext>
              </a:extLst>
            </p:cNvPr>
            <p:cNvSpPr/>
            <p:nvPr/>
          </p:nvSpPr>
          <p:spPr>
            <a:xfrm>
              <a:off x="8254255" y="129772"/>
              <a:ext cx="2222627" cy="2895931"/>
            </a:xfrm>
            <a:custGeom>
              <a:avLst/>
              <a:gdLst/>
              <a:ahLst/>
              <a:cxnLst/>
              <a:rect l="l" t="t" r="r" b="b"/>
              <a:pathLst>
                <a:path w="2222627" h="2895931">
                  <a:moveTo>
                    <a:pt x="0" y="0"/>
                  </a:moveTo>
                  <a:lnTo>
                    <a:pt x="2222627" y="0"/>
                  </a:lnTo>
                  <a:lnTo>
                    <a:pt x="2222627" y="2895931"/>
                  </a:lnTo>
                  <a:lnTo>
                    <a:pt x="0" y="2895931"/>
                  </a:lnTo>
                  <a:lnTo>
                    <a:pt x="0" y="0"/>
                  </a:lnTo>
                  <a:close/>
                </a:path>
              </a:pathLst>
            </a:custGeom>
            <a:blipFill>
              <a:blip r:embed="rId6"/>
              <a:stretch>
                <a:fillRect/>
              </a:stretch>
            </a:blipFill>
          </p:spPr>
          <p:txBody>
            <a:bodyPr/>
            <a:lstStyle/>
            <a:p>
              <a:endParaRPr lang="en-CA"/>
            </a:p>
          </p:txBody>
        </p:sp>
        <p:sp>
          <p:nvSpPr>
            <p:cNvPr id="11" name="Freeform 11">
              <a:extLst>
                <a:ext uri="{FF2B5EF4-FFF2-40B4-BE49-F238E27FC236}">
                  <a16:creationId xmlns:a16="http://schemas.microsoft.com/office/drawing/2014/main" id="{4A9E39F1-8BE2-76E3-3ACA-B5BB2028C45D}"/>
                </a:ext>
              </a:extLst>
            </p:cNvPr>
            <p:cNvSpPr/>
            <p:nvPr/>
          </p:nvSpPr>
          <p:spPr>
            <a:xfrm>
              <a:off x="10332953" y="246679"/>
              <a:ext cx="2647021" cy="2779024"/>
            </a:xfrm>
            <a:custGeom>
              <a:avLst/>
              <a:gdLst/>
              <a:ahLst/>
              <a:cxnLst/>
              <a:rect l="l" t="t" r="r" b="b"/>
              <a:pathLst>
                <a:path w="2647021" h="2779024">
                  <a:moveTo>
                    <a:pt x="0" y="0"/>
                  </a:moveTo>
                  <a:lnTo>
                    <a:pt x="2647021" y="0"/>
                  </a:lnTo>
                  <a:lnTo>
                    <a:pt x="2647021" y="2779024"/>
                  </a:lnTo>
                  <a:lnTo>
                    <a:pt x="0" y="2779024"/>
                  </a:lnTo>
                  <a:lnTo>
                    <a:pt x="0" y="0"/>
                  </a:lnTo>
                  <a:close/>
                </a:path>
              </a:pathLst>
            </a:custGeom>
            <a:blipFill>
              <a:blip r:embed="rId3"/>
              <a:stretch>
                <a:fillRect/>
              </a:stretch>
            </a:blipFill>
          </p:spPr>
          <p:txBody>
            <a:bodyPr/>
            <a:lstStyle/>
            <a:p>
              <a:endParaRPr lang="en-CA"/>
            </a:p>
          </p:txBody>
        </p:sp>
      </p:grpSp>
      <p:grpSp>
        <p:nvGrpSpPr>
          <p:cNvPr id="12" name="Group 12">
            <a:extLst>
              <a:ext uri="{FF2B5EF4-FFF2-40B4-BE49-F238E27FC236}">
                <a16:creationId xmlns:a16="http://schemas.microsoft.com/office/drawing/2014/main" id="{808590BC-E7B0-FED8-1C15-F0CB377263CD}"/>
              </a:ext>
            </a:extLst>
          </p:cNvPr>
          <p:cNvGrpSpPr/>
          <p:nvPr/>
        </p:nvGrpSpPr>
        <p:grpSpPr>
          <a:xfrm>
            <a:off x="5503194" y="0"/>
            <a:ext cx="7288832" cy="2174055"/>
            <a:chOff x="0" y="0"/>
            <a:chExt cx="1622843" cy="484049"/>
          </a:xfrm>
        </p:grpSpPr>
        <p:sp>
          <p:nvSpPr>
            <p:cNvPr id="13" name="Freeform 13">
              <a:extLst>
                <a:ext uri="{FF2B5EF4-FFF2-40B4-BE49-F238E27FC236}">
                  <a16:creationId xmlns:a16="http://schemas.microsoft.com/office/drawing/2014/main" id="{4A86FB8A-09E9-1BCC-77CB-79CA370070AD}"/>
                </a:ext>
              </a:extLst>
            </p:cNvPr>
            <p:cNvSpPr/>
            <p:nvPr/>
          </p:nvSpPr>
          <p:spPr>
            <a:xfrm>
              <a:off x="0" y="0"/>
              <a:ext cx="1622843" cy="484049"/>
            </a:xfrm>
            <a:custGeom>
              <a:avLst/>
              <a:gdLst/>
              <a:ahLst/>
              <a:cxnLst/>
              <a:rect l="l" t="t" r="r" b="b"/>
              <a:pathLst>
                <a:path w="1622843" h="484049">
                  <a:moveTo>
                    <a:pt x="69041" y="0"/>
                  </a:moveTo>
                  <a:lnTo>
                    <a:pt x="1553802" y="0"/>
                  </a:lnTo>
                  <a:cubicBezTo>
                    <a:pt x="1572113" y="0"/>
                    <a:pt x="1589674" y="7274"/>
                    <a:pt x="1602621" y="20222"/>
                  </a:cubicBezTo>
                  <a:cubicBezTo>
                    <a:pt x="1615569" y="33169"/>
                    <a:pt x="1622843" y="50730"/>
                    <a:pt x="1622843" y="69041"/>
                  </a:cubicBezTo>
                  <a:lnTo>
                    <a:pt x="1622843" y="415008"/>
                  </a:lnTo>
                  <a:cubicBezTo>
                    <a:pt x="1622843" y="433319"/>
                    <a:pt x="1615569" y="450880"/>
                    <a:pt x="1602621" y="463827"/>
                  </a:cubicBezTo>
                  <a:cubicBezTo>
                    <a:pt x="1589674" y="476775"/>
                    <a:pt x="1572113" y="484049"/>
                    <a:pt x="1553802" y="484049"/>
                  </a:cubicBezTo>
                  <a:lnTo>
                    <a:pt x="69041" y="484049"/>
                  </a:lnTo>
                  <a:cubicBezTo>
                    <a:pt x="50730" y="484049"/>
                    <a:pt x="33169" y="476775"/>
                    <a:pt x="20222" y="463827"/>
                  </a:cubicBezTo>
                  <a:cubicBezTo>
                    <a:pt x="7274" y="450880"/>
                    <a:pt x="0" y="433319"/>
                    <a:pt x="0" y="415008"/>
                  </a:cubicBezTo>
                  <a:lnTo>
                    <a:pt x="0" y="69041"/>
                  </a:lnTo>
                  <a:cubicBezTo>
                    <a:pt x="0" y="50730"/>
                    <a:pt x="7274" y="33169"/>
                    <a:pt x="20222" y="20222"/>
                  </a:cubicBezTo>
                  <a:cubicBezTo>
                    <a:pt x="33169" y="7274"/>
                    <a:pt x="50730" y="0"/>
                    <a:pt x="69041" y="0"/>
                  </a:cubicBezTo>
                  <a:close/>
                </a:path>
              </a:pathLst>
            </a:custGeom>
            <a:solidFill>
              <a:srgbClr val="0F2F76"/>
            </a:solidFill>
          </p:spPr>
          <p:txBody>
            <a:bodyPr/>
            <a:lstStyle/>
            <a:p>
              <a:endParaRPr lang="en-CA"/>
            </a:p>
          </p:txBody>
        </p:sp>
        <p:sp>
          <p:nvSpPr>
            <p:cNvPr id="14" name="TextBox 14">
              <a:extLst>
                <a:ext uri="{FF2B5EF4-FFF2-40B4-BE49-F238E27FC236}">
                  <a16:creationId xmlns:a16="http://schemas.microsoft.com/office/drawing/2014/main" id="{D140D806-3177-07E4-39DC-15FB02E8F968}"/>
                </a:ext>
              </a:extLst>
            </p:cNvPr>
            <p:cNvSpPr txBox="1"/>
            <p:nvPr/>
          </p:nvSpPr>
          <p:spPr>
            <a:xfrm>
              <a:off x="0" y="-38100"/>
              <a:ext cx="1622843" cy="522149"/>
            </a:xfrm>
            <a:prstGeom prst="rect">
              <a:avLst/>
            </a:prstGeom>
          </p:spPr>
          <p:txBody>
            <a:bodyPr lIns="50800" tIns="50800" rIns="50800" bIns="50800" rtlCol="0" anchor="ctr"/>
            <a:lstStyle/>
            <a:p>
              <a:pPr algn="ctr">
                <a:lnSpc>
                  <a:spcPts val="2659"/>
                </a:lnSpc>
              </a:pPr>
              <a:endParaRPr/>
            </a:p>
          </p:txBody>
        </p:sp>
      </p:grpSp>
      <p:sp>
        <p:nvSpPr>
          <p:cNvPr id="15" name="TextBox 15">
            <a:extLst>
              <a:ext uri="{FF2B5EF4-FFF2-40B4-BE49-F238E27FC236}">
                <a16:creationId xmlns:a16="http://schemas.microsoft.com/office/drawing/2014/main" id="{B9FE022E-6F87-1BF4-4FB4-164B9EA04772}"/>
              </a:ext>
            </a:extLst>
          </p:cNvPr>
          <p:cNvSpPr txBox="1"/>
          <p:nvPr/>
        </p:nvSpPr>
        <p:spPr>
          <a:xfrm>
            <a:off x="166550" y="526489"/>
            <a:ext cx="17954900" cy="1187752"/>
          </a:xfrm>
          <a:prstGeom prst="rect">
            <a:avLst/>
          </a:prstGeom>
        </p:spPr>
        <p:txBody>
          <a:bodyPr lIns="0" tIns="0" rIns="0" bIns="0" rtlCol="0" anchor="t">
            <a:spAutoFit/>
          </a:bodyPr>
          <a:lstStyle/>
          <a:p>
            <a:pPr algn="ctr">
              <a:lnSpc>
                <a:spcPts val="9108"/>
              </a:lnSpc>
            </a:pPr>
            <a:r>
              <a:rPr lang="en-US" sz="8250" spc="612">
                <a:solidFill>
                  <a:srgbClr val="FFFFFF"/>
                </a:solidFill>
                <a:latin typeface="TAN St. Canard"/>
                <a:sym typeface="TAN St. Canard"/>
              </a:rPr>
              <a:t>Clustering</a:t>
            </a:r>
            <a:endParaRPr lang="en-US"/>
          </a:p>
        </p:txBody>
      </p:sp>
      <p:sp>
        <p:nvSpPr>
          <p:cNvPr id="16" name="TextBox 15">
            <a:extLst>
              <a:ext uri="{FF2B5EF4-FFF2-40B4-BE49-F238E27FC236}">
                <a16:creationId xmlns:a16="http://schemas.microsoft.com/office/drawing/2014/main" id="{7042D5DB-F688-B8C0-D0BD-DDF1DF06136E}"/>
              </a:ext>
            </a:extLst>
          </p:cNvPr>
          <p:cNvSpPr txBox="1"/>
          <p:nvPr/>
        </p:nvSpPr>
        <p:spPr>
          <a:xfrm>
            <a:off x="1542197" y="2174055"/>
            <a:ext cx="15203606" cy="5878532"/>
          </a:xfrm>
          <a:prstGeom prst="rect">
            <a:avLst/>
          </a:prstGeom>
          <a:noFill/>
        </p:spPr>
        <p:txBody>
          <a:bodyPr wrap="square" rtlCol="0">
            <a:spAutoFit/>
          </a:bodyPr>
          <a:lstStyle/>
          <a:p>
            <a:pPr algn="ctr"/>
            <a:r>
              <a:rPr lang="en-US" sz="4000" b="1" spc="179">
                <a:solidFill>
                  <a:srgbClr val="1C0140"/>
                </a:solidFill>
                <a:latin typeface="Cooper BT Bold"/>
                <a:ea typeface="+mn-lt"/>
                <a:cs typeface="+mn-lt"/>
              </a:rPr>
              <a:t>Data Preparation</a:t>
            </a:r>
          </a:p>
          <a:p>
            <a:pPr algn="ctr"/>
            <a:endParaRPr lang="en-US" sz="4000" b="1" spc="179">
              <a:solidFill>
                <a:srgbClr val="1C0140"/>
              </a:solidFill>
              <a:latin typeface="Cooper BT Bold"/>
              <a:ea typeface="+mn-lt"/>
              <a:cs typeface="+mn-lt"/>
            </a:endParaRPr>
          </a:p>
          <a:p>
            <a:pPr marL="571500" indent="-571500">
              <a:buFont typeface="Arial" panose="020B0604020202020204" pitchFamily="34" charset="0"/>
              <a:buChar char="•"/>
            </a:pPr>
            <a:r>
              <a:rPr lang="en-US" sz="3600" b="1" spc="179">
                <a:solidFill>
                  <a:srgbClr val="1C0140"/>
                </a:solidFill>
                <a:latin typeface="Cooper BT Bold"/>
                <a:ea typeface="+mn-lt"/>
                <a:cs typeface="+mn-lt"/>
              </a:rPr>
              <a:t>Data Selected: </a:t>
            </a:r>
            <a:r>
              <a:rPr lang="en-US" sz="3200" b="1" spc="179" err="1">
                <a:solidFill>
                  <a:srgbClr val="1C0140"/>
                </a:solidFill>
                <a:latin typeface="Cooper BT Bold"/>
                <a:ea typeface="+mn-lt"/>
                <a:cs typeface="+mn-lt"/>
              </a:rPr>
              <a:t>AgeGroup_Victim</a:t>
            </a:r>
            <a:r>
              <a:rPr lang="en-US" sz="3200" b="1" spc="179">
                <a:solidFill>
                  <a:srgbClr val="1C0140"/>
                </a:solidFill>
                <a:latin typeface="Cooper BT Bold"/>
                <a:ea typeface="+mn-lt"/>
                <a:cs typeface="+mn-lt"/>
              </a:rPr>
              <a:t>, Borough, </a:t>
            </a:r>
            <a:r>
              <a:rPr lang="en-US" sz="3200" b="1" spc="179" err="1">
                <a:solidFill>
                  <a:srgbClr val="1C0140"/>
                </a:solidFill>
                <a:latin typeface="Cooper BT Bold"/>
                <a:ea typeface="+mn-lt"/>
                <a:cs typeface="+mn-lt"/>
              </a:rPr>
              <a:t>Crime_Completion_Status</a:t>
            </a:r>
            <a:r>
              <a:rPr lang="en-US" sz="3200" b="1" spc="179">
                <a:solidFill>
                  <a:srgbClr val="1C0140"/>
                </a:solidFill>
                <a:latin typeface="Cooper BT Bold"/>
                <a:ea typeface="+mn-lt"/>
                <a:cs typeface="+mn-lt"/>
              </a:rPr>
              <a:t>, </a:t>
            </a:r>
            <a:r>
              <a:rPr lang="en-US" sz="3200" b="1" spc="179" err="1">
                <a:solidFill>
                  <a:srgbClr val="1C0140"/>
                </a:solidFill>
                <a:latin typeface="Cooper BT Bold"/>
                <a:ea typeface="+mn-lt"/>
                <a:cs typeface="+mn-lt"/>
              </a:rPr>
              <a:t>Jurisdiction_Description</a:t>
            </a:r>
            <a:r>
              <a:rPr lang="en-US" sz="3200" b="1" spc="179">
                <a:solidFill>
                  <a:srgbClr val="1C0140"/>
                </a:solidFill>
                <a:latin typeface="Cooper BT Bold"/>
                <a:ea typeface="+mn-lt"/>
                <a:cs typeface="+mn-lt"/>
              </a:rPr>
              <a:t>, Location, </a:t>
            </a:r>
            <a:r>
              <a:rPr lang="en-US" sz="3200" b="1" spc="179" err="1">
                <a:solidFill>
                  <a:srgbClr val="1C0140"/>
                </a:solidFill>
                <a:latin typeface="Cooper BT Bold"/>
                <a:ea typeface="+mn-lt"/>
                <a:cs typeface="+mn-lt"/>
              </a:rPr>
              <a:t>Offense_Description</a:t>
            </a:r>
            <a:r>
              <a:rPr lang="en-US" sz="3200" b="1" spc="179">
                <a:solidFill>
                  <a:srgbClr val="1C0140"/>
                </a:solidFill>
                <a:latin typeface="Cooper BT Bold"/>
                <a:ea typeface="+mn-lt"/>
                <a:cs typeface="+mn-lt"/>
              </a:rPr>
              <a:t>, </a:t>
            </a:r>
            <a:r>
              <a:rPr lang="en-US" sz="3200" b="1" spc="179" err="1">
                <a:solidFill>
                  <a:srgbClr val="1C0140"/>
                </a:solidFill>
                <a:latin typeface="Cooper BT Bold"/>
                <a:ea typeface="+mn-lt"/>
                <a:cs typeface="+mn-lt"/>
              </a:rPr>
              <a:t>Offense_Level</a:t>
            </a:r>
            <a:r>
              <a:rPr lang="en-US" sz="3200" b="1" spc="179">
                <a:solidFill>
                  <a:srgbClr val="1C0140"/>
                </a:solidFill>
                <a:latin typeface="Cooper BT Bold"/>
                <a:ea typeface="+mn-lt"/>
                <a:cs typeface="+mn-lt"/>
              </a:rPr>
              <a:t>, </a:t>
            </a:r>
            <a:r>
              <a:rPr lang="en-US" sz="3200" b="1" spc="179" err="1">
                <a:solidFill>
                  <a:srgbClr val="1C0140"/>
                </a:solidFill>
                <a:latin typeface="Cooper BT Bold"/>
                <a:ea typeface="+mn-lt"/>
                <a:cs typeface="+mn-lt"/>
              </a:rPr>
              <a:t>Patrol_Borough</a:t>
            </a:r>
            <a:r>
              <a:rPr lang="en-US" sz="3200" b="1" spc="179">
                <a:solidFill>
                  <a:srgbClr val="1C0140"/>
                </a:solidFill>
                <a:latin typeface="Cooper BT Bold"/>
                <a:ea typeface="+mn-lt"/>
                <a:cs typeface="+mn-lt"/>
              </a:rPr>
              <a:t>, </a:t>
            </a:r>
            <a:r>
              <a:rPr lang="en-US" sz="3200" b="1" spc="179" err="1">
                <a:solidFill>
                  <a:srgbClr val="1C0140"/>
                </a:solidFill>
                <a:latin typeface="Cooper BT Bold"/>
                <a:ea typeface="+mn-lt"/>
                <a:cs typeface="+mn-lt"/>
              </a:rPr>
              <a:t>Precinct_Code</a:t>
            </a:r>
            <a:r>
              <a:rPr lang="en-US" sz="3200" b="1" spc="179">
                <a:solidFill>
                  <a:srgbClr val="1C0140"/>
                </a:solidFill>
                <a:latin typeface="Cooper BT Bold"/>
                <a:ea typeface="+mn-lt"/>
                <a:cs typeface="+mn-lt"/>
              </a:rPr>
              <a:t>, </a:t>
            </a:r>
            <a:r>
              <a:rPr lang="en-US" sz="3200" b="1" spc="179" err="1">
                <a:solidFill>
                  <a:srgbClr val="1C0140"/>
                </a:solidFill>
                <a:latin typeface="Cooper BT Bold"/>
                <a:ea typeface="+mn-lt"/>
                <a:cs typeface="+mn-lt"/>
              </a:rPr>
              <a:t>Report_Date</a:t>
            </a:r>
            <a:r>
              <a:rPr lang="en-US" sz="3200" b="1" spc="179">
                <a:solidFill>
                  <a:srgbClr val="1C0140"/>
                </a:solidFill>
                <a:latin typeface="Cooper BT Bold"/>
                <a:ea typeface="+mn-lt"/>
                <a:cs typeface="+mn-lt"/>
              </a:rPr>
              <a:t>, </a:t>
            </a:r>
            <a:r>
              <a:rPr lang="en-US" sz="3200" b="1" spc="179" err="1">
                <a:solidFill>
                  <a:srgbClr val="1C0140"/>
                </a:solidFill>
                <a:latin typeface="Cooper BT Bold"/>
                <a:ea typeface="+mn-lt"/>
                <a:cs typeface="+mn-lt"/>
              </a:rPr>
              <a:t>Start_Date</a:t>
            </a:r>
            <a:r>
              <a:rPr lang="en-US" sz="3200" b="1" spc="179">
                <a:solidFill>
                  <a:srgbClr val="1C0140"/>
                </a:solidFill>
                <a:latin typeface="Cooper BT Bold"/>
                <a:ea typeface="+mn-lt"/>
                <a:cs typeface="+mn-lt"/>
              </a:rPr>
              <a:t>, </a:t>
            </a:r>
            <a:r>
              <a:rPr lang="en-US" sz="3200" b="1" spc="179" err="1">
                <a:solidFill>
                  <a:srgbClr val="1C0140"/>
                </a:solidFill>
                <a:latin typeface="Cooper BT Bold"/>
                <a:ea typeface="+mn-lt"/>
                <a:cs typeface="+mn-lt"/>
              </a:rPr>
              <a:t>Time_Group</a:t>
            </a:r>
            <a:r>
              <a:rPr lang="en-US" sz="3200" b="1" spc="179">
                <a:solidFill>
                  <a:srgbClr val="1C0140"/>
                </a:solidFill>
                <a:latin typeface="Cooper BT Bold"/>
                <a:ea typeface="+mn-lt"/>
                <a:cs typeface="+mn-lt"/>
              </a:rPr>
              <a:t>, </a:t>
            </a:r>
            <a:r>
              <a:rPr lang="en-US" sz="3200" b="1" spc="179" err="1">
                <a:solidFill>
                  <a:srgbClr val="1C0140"/>
                </a:solidFill>
                <a:latin typeface="Cooper BT Bold"/>
                <a:ea typeface="+mn-lt"/>
                <a:cs typeface="+mn-lt"/>
              </a:rPr>
              <a:t>Victim_Race</a:t>
            </a:r>
            <a:r>
              <a:rPr lang="en-US" sz="3200" b="1" spc="179">
                <a:solidFill>
                  <a:srgbClr val="1C0140"/>
                </a:solidFill>
                <a:latin typeface="Cooper BT Bold"/>
                <a:ea typeface="+mn-lt"/>
                <a:cs typeface="+mn-lt"/>
              </a:rPr>
              <a:t>, </a:t>
            </a:r>
            <a:r>
              <a:rPr lang="en-US" sz="3200" b="1" spc="179" err="1">
                <a:solidFill>
                  <a:srgbClr val="1C0140"/>
                </a:solidFill>
                <a:latin typeface="Cooper BT Bold"/>
                <a:ea typeface="+mn-lt"/>
                <a:cs typeface="+mn-lt"/>
              </a:rPr>
              <a:t>Victim_Sex</a:t>
            </a:r>
            <a:r>
              <a:rPr lang="en-US" sz="3200" b="1" spc="179">
                <a:solidFill>
                  <a:srgbClr val="1C0140"/>
                </a:solidFill>
                <a:latin typeface="Cooper BT Bold"/>
                <a:ea typeface="+mn-lt"/>
                <a:cs typeface="+mn-lt"/>
              </a:rPr>
              <a:t>.</a:t>
            </a:r>
          </a:p>
          <a:p>
            <a:pPr marL="571500" indent="-571500">
              <a:buFont typeface="Arial" panose="020B0604020202020204" pitchFamily="34" charset="0"/>
              <a:buChar char="•"/>
            </a:pPr>
            <a:endParaRPr lang="en-US" sz="3200" b="1" spc="179">
              <a:solidFill>
                <a:srgbClr val="1C0140"/>
              </a:solidFill>
              <a:latin typeface="Cooper BT Bold"/>
              <a:ea typeface="+mn-lt"/>
              <a:cs typeface="+mn-lt"/>
            </a:endParaRPr>
          </a:p>
          <a:p>
            <a:pPr marL="571500" indent="-571500">
              <a:buFont typeface="Arial" panose="020B0604020202020204" pitchFamily="34" charset="0"/>
              <a:buChar char="•"/>
            </a:pPr>
            <a:r>
              <a:rPr lang="en-US" sz="3600" b="1" spc="179">
                <a:solidFill>
                  <a:srgbClr val="1C0140"/>
                </a:solidFill>
                <a:latin typeface="Cooper BT Bold"/>
                <a:ea typeface="+mn-lt"/>
                <a:cs typeface="+mn-lt"/>
              </a:rPr>
              <a:t>Data conversion: </a:t>
            </a:r>
            <a:r>
              <a:rPr lang="en-US" sz="3200" b="1" spc="179">
                <a:solidFill>
                  <a:srgbClr val="1C0140"/>
                </a:solidFill>
                <a:latin typeface="Cooper BT Bold"/>
                <a:ea typeface="+mn-lt"/>
                <a:cs typeface="+mn-lt"/>
              </a:rPr>
              <a:t>All attributes were converted from nominal to numerical.</a:t>
            </a:r>
          </a:p>
          <a:p>
            <a:endParaRPr lang="en-CA" sz="3200" b="1" spc="179">
              <a:solidFill>
                <a:srgbClr val="1C0140"/>
              </a:solidFill>
              <a:latin typeface="Cooper BT Bold"/>
              <a:ea typeface="+mn-lt"/>
              <a:cs typeface="+mn-lt"/>
            </a:endParaRPr>
          </a:p>
        </p:txBody>
      </p:sp>
    </p:spTree>
    <p:extLst>
      <p:ext uri="{BB962C8B-B14F-4D97-AF65-F5344CB8AC3E}">
        <p14:creationId xmlns:p14="http://schemas.microsoft.com/office/powerpoint/2010/main" val="26613774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AE15A-D023-1730-0756-9B8FD5241A1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AC2441A-91BD-7C4A-5922-E2F5D06642D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grpSp>
        <p:nvGrpSpPr>
          <p:cNvPr id="3" name="Group 3">
            <a:extLst>
              <a:ext uri="{FF2B5EF4-FFF2-40B4-BE49-F238E27FC236}">
                <a16:creationId xmlns:a16="http://schemas.microsoft.com/office/drawing/2014/main" id="{A64E9777-5823-2A60-37E3-EE43590F578E}"/>
              </a:ext>
            </a:extLst>
          </p:cNvPr>
          <p:cNvGrpSpPr/>
          <p:nvPr/>
        </p:nvGrpSpPr>
        <p:grpSpPr>
          <a:xfrm>
            <a:off x="437931" y="1058842"/>
            <a:ext cx="17412138" cy="7714966"/>
            <a:chOff x="0" y="0"/>
            <a:chExt cx="3876776" cy="1717721"/>
          </a:xfrm>
        </p:grpSpPr>
        <p:sp>
          <p:nvSpPr>
            <p:cNvPr id="4" name="Freeform 4">
              <a:extLst>
                <a:ext uri="{FF2B5EF4-FFF2-40B4-BE49-F238E27FC236}">
                  <a16:creationId xmlns:a16="http://schemas.microsoft.com/office/drawing/2014/main" id="{40D6CE93-7966-2238-5877-7784979E7D02}"/>
                </a:ext>
              </a:extLst>
            </p:cNvPr>
            <p:cNvSpPr/>
            <p:nvPr/>
          </p:nvSpPr>
          <p:spPr>
            <a:xfrm>
              <a:off x="0" y="0"/>
              <a:ext cx="3876776" cy="1717721"/>
            </a:xfrm>
            <a:custGeom>
              <a:avLst/>
              <a:gdLst/>
              <a:ahLst/>
              <a:cxnLst/>
              <a:rect l="l" t="t" r="r" b="b"/>
              <a:pathLst>
                <a:path w="3876776" h="1717721">
                  <a:moveTo>
                    <a:pt x="44463" y="0"/>
                  </a:moveTo>
                  <a:lnTo>
                    <a:pt x="3832313" y="0"/>
                  </a:lnTo>
                  <a:cubicBezTo>
                    <a:pt x="3844105" y="0"/>
                    <a:pt x="3855415" y="4684"/>
                    <a:pt x="3863753" y="13023"/>
                  </a:cubicBezTo>
                  <a:cubicBezTo>
                    <a:pt x="3872091" y="21361"/>
                    <a:pt x="3876776" y="32671"/>
                    <a:pt x="3876776" y="44463"/>
                  </a:cubicBezTo>
                  <a:lnTo>
                    <a:pt x="3876776" y="1673258"/>
                  </a:lnTo>
                  <a:cubicBezTo>
                    <a:pt x="3876776" y="1697814"/>
                    <a:pt x="3856869" y="1717721"/>
                    <a:pt x="3832313" y="1717721"/>
                  </a:cubicBezTo>
                  <a:lnTo>
                    <a:pt x="44463" y="1717721"/>
                  </a:lnTo>
                  <a:cubicBezTo>
                    <a:pt x="32671" y="1717721"/>
                    <a:pt x="21361" y="1713037"/>
                    <a:pt x="13023" y="1704698"/>
                  </a:cubicBezTo>
                  <a:cubicBezTo>
                    <a:pt x="4684" y="1696360"/>
                    <a:pt x="0" y="1685050"/>
                    <a:pt x="0" y="1673258"/>
                  </a:cubicBezTo>
                  <a:lnTo>
                    <a:pt x="0" y="44463"/>
                  </a:lnTo>
                  <a:cubicBezTo>
                    <a:pt x="0" y="32671"/>
                    <a:pt x="4684" y="21361"/>
                    <a:pt x="13023" y="13023"/>
                  </a:cubicBezTo>
                  <a:cubicBezTo>
                    <a:pt x="21361" y="4684"/>
                    <a:pt x="32671" y="0"/>
                    <a:pt x="44463" y="0"/>
                  </a:cubicBezTo>
                  <a:close/>
                </a:path>
              </a:pathLst>
            </a:custGeom>
            <a:solidFill>
              <a:srgbClr val="9FCDFF"/>
            </a:solidFill>
          </p:spPr>
          <p:txBody>
            <a:bodyPr/>
            <a:lstStyle/>
            <a:p>
              <a:endParaRPr lang="en-CA"/>
            </a:p>
          </p:txBody>
        </p:sp>
        <p:sp>
          <p:nvSpPr>
            <p:cNvPr id="5" name="TextBox 5">
              <a:extLst>
                <a:ext uri="{FF2B5EF4-FFF2-40B4-BE49-F238E27FC236}">
                  <a16:creationId xmlns:a16="http://schemas.microsoft.com/office/drawing/2014/main" id="{1BAFFA33-9B7C-7F63-AD8A-C6C0DAAFF44D}"/>
                </a:ext>
              </a:extLst>
            </p:cNvPr>
            <p:cNvSpPr txBox="1"/>
            <p:nvPr/>
          </p:nvSpPr>
          <p:spPr>
            <a:xfrm>
              <a:off x="0" y="-38100"/>
              <a:ext cx="3876776" cy="1755821"/>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53EBDADE-3D85-21FC-4DD6-79673A16CA74}"/>
              </a:ext>
            </a:extLst>
          </p:cNvPr>
          <p:cNvGrpSpPr/>
          <p:nvPr/>
        </p:nvGrpSpPr>
        <p:grpSpPr>
          <a:xfrm>
            <a:off x="4276510" y="8121249"/>
            <a:ext cx="9734981" cy="2274102"/>
            <a:chOff x="0" y="0"/>
            <a:chExt cx="12979974" cy="3032136"/>
          </a:xfrm>
        </p:grpSpPr>
        <p:sp>
          <p:nvSpPr>
            <p:cNvPr id="7" name="Freeform 7">
              <a:extLst>
                <a:ext uri="{FF2B5EF4-FFF2-40B4-BE49-F238E27FC236}">
                  <a16:creationId xmlns:a16="http://schemas.microsoft.com/office/drawing/2014/main" id="{64F602DE-1067-D28A-7639-85FBE7C754D0}"/>
                </a:ext>
              </a:extLst>
            </p:cNvPr>
            <p:cNvSpPr/>
            <p:nvPr/>
          </p:nvSpPr>
          <p:spPr>
            <a:xfrm>
              <a:off x="0" y="246679"/>
              <a:ext cx="2647021" cy="2779024"/>
            </a:xfrm>
            <a:custGeom>
              <a:avLst/>
              <a:gdLst/>
              <a:ahLst/>
              <a:cxnLst/>
              <a:rect l="l" t="t" r="r" b="b"/>
              <a:pathLst>
                <a:path w="2647021" h="2779024">
                  <a:moveTo>
                    <a:pt x="0" y="0"/>
                  </a:moveTo>
                  <a:lnTo>
                    <a:pt x="2647021" y="0"/>
                  </a:lnTo>
                  <a:lnTo>
                    <a:pt x="2647021" y="2779024"/>
                  </a:lnTo>
                  <a:lnTo>
                    <a:pt x="0" y="2779024"/>
                  </a:lnTo>
                  <a:lnTo>
                    <a:pt x="0" y="0"/>
                  </a:lnTo>
                  <a:close/>
                </a:path>
              </a:pathLst>
            </a:custGeom>
            <a:blipFill>
              <a:blip r:embed="rId3"/>
              <a:stretch>
                <a:fillRect/>
              </a:stretch>
            </a:blipFill>
          </p:spPr>
          <p:txBody>
            <a:bodyPr/>
            <a:lstStyle/>
            <a:p>
              <a:endParaRPr lang="en-CA"/>
            </a:p>
          </p:txBody>
        </p:sp>
        <p:sp>
          <p:nvSpPr>
            <p:cNvPr id="8" name="Freeform 8">
              <a:extLst>
                <a:ext uri="{FF2B5EF4-FFF2-40B4-BE49-F238E27FC236}">
                  <a16:creationId xmlns:a16="http://schemas.microsoft.com/office/drawing/2014/main" id="{57B14DB6-6A37-F70B-ACDA-2E2B41C4E0D4}"/>
                </a:ext>
              </a:extLst>
            </p:cNvPr>
            <p:cNvSpPr/>
            <p:nvPr/>
          </p:nvSpPr>
          <p:spPr>
            <a:xfrm>
              <a:off x="2369114" y="0"/>
              <a:ext cx="2689094" cy="3025703"/>
            </a:xfrm>
            <a:custGeom>
              <a:avLst/>
              <a:gdLst/>
              <a:ahLst/>
              <a:cxnLst/>
              <a:rect l="l" t="t" r="r" b="b"/>
              <a:pathLst>
                <a:path w="2689094" h="3025703">
                  <a:moveTo>
                    <a:pt x="0" y="0"/>
                  </a:moveTo>
                  <a:lnTo>
                    <a:pt x="2689094" y="0"/>
                  </a:lnTo>
                  <a:lnTo>
                    <a:pt x="2689094" y="3025703"/>
                  </a:lnTo>
                  <a:lnTo>
                    <a:pt x="0" y="3025703"/>
                  </a:lnTo>
                  <a:lnTo>
                    <a:pt x="0" y="0"/>
                  </a:lnTo>
                  <a:close/>
                </a:path>
              </a:pathLst>
            </a:custGeom>
            <a:blipFill>
              <a:blip r:embed="rId4"/>
              <a:stretch>
                <a:fillRect/>
              </a:stretch>
            </a:blipFill>
          </p:spPr>
          <p:txBody>
            <a:bodyPr/>
            <a:lstStyle/>
            <a:p>
              <a:endParaRPr lang="en-CA"/>
            </a:p>
          </p:txBody>
        </p:sp>
        <p:sp>
          <p:nvSpPr>
            <p:cNvPr id="9" name="Freeform 9">
              <a:extLst>
                <a:ext uri="{FF2B5EF4-FFF2-40B4-BE49-F238E27FC236}">
                  <a16:creationId xmlns:a16="http://schemas.microsoft.com/office/drawing/2014/main" id="{5DC24B60-B04B-6F77-7AF0-20F9F90549D3}"/>
                </a:ext>
              </a:extLst>
            </p:cNvPr>
            <p:cNvSpPr/>
            <p:nvPr/>
          </p:nvSpPr>
          <p:spPr>
            <a:xfrm>
              <a:off x="4813867" y="129772"/>
              <a:ext cx="3738955" cy="2902364"/>
            </a:xfrm>
            <a:custGeom>
              <a:avLst/>
              <a:gdLst/>
              <a:ahLst/>
              <a:cxnLst/>
              <a:rect l="l" t="t" r="r" b="b"/>
              <a:pathLst>
                <a:path w="3738955" h="2902364">
                  <a:moveTo>
                    <a:pt x="0" y="0"/>
                  </a:moveTo>
                  <a:lnTo>
                    <a:pt x="3738955" y="0"/>
                  </a:lnTo>
                  <a:lnTo>
                    <a:pt x="3738955" y="2902364"/>
                  </a:lnTo>
                  <a:lnTo>
                    <a:pt x="0" y="2902364"/>
                  </a:lnTo>
                  <a:lnTo>
                    <a:pt x="0" y="0"/>
                  </a:lnTo>
                  <a:close/>
                </a:path>
              </a:pathLst>
            </a:custGeom>
            <a:blipFill>
              <a:blip r:embed="rId5"/>
              <a:stretch>
                <a:fillRect/>
              </a:stretch>
            </a:blipFill>
          </p:spPr>
          <p:txBody>
            <a:bodyPr/>
            <a:lstStyle/>
            <a:p>
              <a:endParaRPr lang="en-CA"/>
            </a:p>
          </p:txBody>
        </p:sp>
        <p:sp>
          <p:nvSpPr>
            <p:cNvPr id="10" name="Freeform 10">
              <a:extLst>
                <a:ext uri="{FF2B5EF4-FFF2-40B4-BE49-F238E27FC236}">
                  <a16:creationId xmlns:a16="http://schemas.microsoft.com/office/drawing/2014/main" id="{3518BCF2-F7E8-974E-FD7A-66A06A3D83DB}"/>
                </a:ext>
              </a:extLst>
            </p:cNvPr>
            <p:cNvSpPr/>
            <p:nvPr/>
          </p:nvSpPr>
          <p:spPr>
            <a:xfrm>
              <a:off x="8254255" y="129772"/>
              <a:ext cx="2222627" cy="2895931"/>
            </a:xfrm>
            <a:custGeom>
              <a:avLst/>
              <a:gdLst/>
              <a:ahLst/>
              <a:cxnLst/>
              <a:rect l="l" t="t" r="r" b="b"/>
              <a:pathLst>
                <a:path w="2222627" h="2895931">
                  <a:moveTo>
                    <a:pt x="0" y="0"/>
                  </a:moveTo>
                  <a:lnTo>
                    <a:pt x="2222627" y="0"/>
                  </a:lnTo>
                  <a:lnTo>
                    <a:pt x="2222627" y="2895931"/>
                  </a:lnTo>
                  <a:lnTo>
                    <a:pt x="0" y="2895931"/>
                  </a:lnTo>
                  <a:lnTo>
                    <a:pt x="0" y="0"/>
                  </a:lnTo>
                  <a:close/>
                </a:path>
              </a:pathLst>
            </a:custGeom>
            <a:blipFill>
              <a:blip r:embed="rId6"/>
              <a:stretch>
                <a:fillRect/>
              </a:stretch>
            </a:blipFill>
          </p:spPr>
          <p:txBody>
            <a:bodyPr/>
            <a:lstStyle/>
            <a:p>
              <a:endParaRPr lang="en-CA"/>
            </a:p>
          </p:txBody>
        </p:sp>
        <p:sp>
          <p:nvSpPr>
            <p:cNvPr id="11" name="Freeform 11">
              <a:extLst>
                <a:ext uri="{FF2B5EF4-FFF2-40B4-BE49-F238E27FC236}">
                  <a16:creationId xmlns:a16="http://schemas.microsoft.com/office/drawing/2014/main" id="{16A60A4A-C929-FA88-6040-77F97BC52060}"/>
                </a:ext>
              </a:extLst>
            </p:cNvPr>
            <p:cNvSpPr/>
            <p:nvPr/>
          </p:nvSpPr>
          <p:spPr>
            <a:xfrm>
              <a:off x="10332953" y="246679"/>
              <a:ext cx="2647021" cy="2779024"/>
            </a:xfrm>
            <a:custGeom>
              <a:avLst/>
              <a:gdLst/>
              <a:ahLst/>
              <a:cxnLst/>
              <a:rect l="l" t="t" r="r" b="b"/>
              <a:pathLst>
                <a:path w="2647021" h="2779024">
                  <a:moveTo>
                    <a:pt x="0" y="0"/>
                  </a:moveTo>
                  <a:lnTo>
                    <a:pt x="2647021" y="0"/>
                  </a:lnTo>
                  <a:lnTo>
                    <a:pt x="2647021" y="2779024"/>
                  </a:lnTo>
                  <a:lnTo>
                    <a:pt x="0" y="2779024"/>
                  </a:lnTo>
                  <a:lnTo>
                    <a:pt x="0" y="0"/>
                  </a:lnTo>
                  <a:close/>
                </a:path>
              </a:pathLst>
            </a:custGeom>
            <a:blipFill>
              <a:blip r:embed="rId3"/>
              <a:stretch>
                <a:fillRect/>
              </a:stretch>
            </a:blipFill>
          </p:spPr>
          <p:txBody>
            <a:bodyPr/>
            <a:lstStyle/>
            <a:p>
              <a:endParaRPr lang="en-CA"/>
            </a:p>
          </p:txBody>
        </p:sp>
      </p:grpSp>
      <p:grpSp>
        <p:nvGrpSpPr>
          <p:cNvPr id="12" name="Group 12">
            <a:extLst>
              <a:ext uri="{FF2B5EF4-FFF2-40B4-BE49-F238E27FC236}">
                <a16:creationId xmlns:a16="http://schemas.microsoft.com/office/drawing/2014/main" id="{5FED3C8E-04C5-93EA-D9E2-5D1C3DDEBAEE}"/>
              </a:ext>
            </a:extLst>
          </p:cNvPr>
          <p:cNvGrpSpPr/>
          <p:nvPr/>
        </p:nvGrpSpPr>
        <p:grpSpPr>
          <a:xfrm>
            <a:off x="5503194" y="0"/>
            <a:ext cx="7288832" cy="2174055"/>
            <a:chOff x="0" y="0"/>
            <a:chExt cx="1622843" cy="484049"/>
          </a:xfrm>
        </p:grpSpPr>
        <p:sp>
          <p:nvSpPr>
            <p:cNvPr id="13" name="Freeform 13">
              <a:extLst>
                <a:ext uri="{FF2B5EF4-FFF2-40B4-BE49-F238E27FC236}">
                  <a16:creationId xmlns:a16="http://schemas.microsoft.com/office/drawing/2014/main" id="{006E5647-1073-1ECB-8024-10FE019F57AC}"/>
                </a:ext>
              </a:extLst>
            </p:cNvPr>
            <p:cNvSpPr/>
            <p:nvPr/>
          </p:nvSpPr>
          <p:spPr>
            <a:xfrm>
              <a:off x="0" y="0"/>
              <a:ext cx="1622843" cy="484049"/>
            </a:xfrm>
            <a:custGeom>
              <a:avLst/>
              <a:gdLst/>
              <a:ahLst/>
              <a:cxnLst/>
              <a:rect l="l" t="t" r="r" b="b"/>
              <a:pathLst>
                <a:path w="1622843" h="484049">
                  <a:moveTo>
                    <a:pt x="69041" y="0"/>
                  </a:moveTo>
                  <a:lnTo>
                    <a:pt x="1553802" y="0"/>
                  </a:lnTo>
                  <a:cubicBezTo>
                    <a:pt x="1572113" y="0"/>
                    <a:pt x="1589674" y="7274"/>
                    <a:pt x="1602621" y="20222"/>
                  </a:cubicBezTo>
                  <a:cubicBezTo>
                    <a:pt x="1615569" y="33169"/>
                    <a:pt x="1622843" y="50730"/>
                    <a:pt x="1622843" y="69041"/>
                  </a:cubicBezTo>
                  <a:lnTo>
                    <a:pt x="1622843" y="415008"/>
                  </a:lnTo>
                  <a:cubicBezTo>
                    <a:pt x="1622843" y="433319"/>
                    <a:pt x="1615569" y="450880"/>
                    <a:pt x="1602621" y="463827"/>
                  </a:cubicBezTo>
                  <a:cubicBezTo>
                    <a:pt x="1589674" y="476775"/>
                    <a:pt x="1572113" y="484049"/>
                    <a:pt x="1553802" y="484049"/>
                  </a:cubicBezTo>
                  <a:lnTo>
                    <a:pt x="69041" y="484049"/>
                  </a:lnTo>
                  <a:cubicBezTo>
                    <a:pt x="50730" y="484049"/>
                    <a:pt x="33169" y="476775"/>
                    <a:pt x="20222" y="463827"/>
                  </a:cubicBezTo>
                  <a:cubicBezTo>
                    <a:pt x="7274" y="450880"/>
                    <a:pt x="0" y="433319"/>
                    <a:pt x="0" y="415008"/>
                  </a:cubicBezTo>
                  <a:lnTo>
                    <a:pt x="0" y="69041"/>
                  </a:lnTo>
                  <a:cubicBezTo>
                    <a:pt x="0" y="50730"/>
                    <a:pt x="7274" y="33169"/>
                    <a:pt x="20222" y="20222"/>
                  </a:cubicBezTo>
                  <a:cubicBezTo>
                    <a:pt x="33169" y="7274"/>
                    <a:pt x="50730" y="0"/>
                    <a:pt x="69041" y="0"/>
                  </a:cubicBezTo>
                  <a:close/>
                </a:path>
              </a:pathLst>
            </a:custGeom>
            <a:solidFill>
              <a:srgbClr val="0F2F76"/>
            </a:solidFill>
          </p:spPr>
          <p:txBody>
            <a:bodyPr/>
            <a:lstStyle/>
            <a:p>
              <a:endParaRPr lang="en-CA"/>
            </a:p>
          </p:txBody>
        </p:sp>
        <p:sp>
          <p:nvSpPr>
            <p:cNvPr id="14" name="TextBox 14">
              <a:extLst>
                <a:ext uri="{FF2B5EF4-FFF2-40B4-BE49-F238E27FC236}">
                  <a16:creationId xmlns:a16="http://schemas.microsoft.com/office/drawing/2014/main" id="{4978D65A-D35B-E597-6CF2-3CDE3B5024FD}"/>
                </a:ext>
              </a:extLst>
            </p:cNvPr>
            <p:cNvSpPr txBox="1"/>
            <p:nvPr/>
          </p:nvSpPr>
          <p:spPr>
            <a:xfrm>
              <a:off x="0" y="-38100"/>
              <a:ext cx="1622843" cy="522149"/>
            </a:xfrm>
            <a:prstGeom prst="rect">
              <a:avLst/>
            </a:prstGeom>
          </p:spPr>
          <p:txBody>
            <a:bodyPr lIns="50800" tIns="50800" rIns="50800" bIns="50800" rtlCol="0" anchor="ctr"/>
            <a:lstStyle/>
            <a:p>
              <a:pPr algn="ctr">
                <a:lnSpc>
                  <a:spcPts val="2659"/>
                </a:lnSpc>
              </a:pPr>
              <a:endParaRPr/>
            </a:p>
          </p:txBody>
        </p:sp>
      </p:grpSp>
      <p:sp>
        <p:nvSpPr>
          <p:cNvPr id="15" name="TextBox 15">
            <a:extLst>
              <a:ext uri="{FF2B5EF4-FFF2-40B4-BE49-F238E27FC236}">
                <a16:creationId xmlns:a16="http://schemas.microsoft.com/office/drawing/2014/main" id="{63C41DAA-609E-CD3A-80FA-8D210EF3F83F}"/>
              </a:ext>
            </a:extLst>
          </p:cNvPr>
          <p:cNvSpPr txBox="1"/>
          <p:nvPr/>
        </p:nvSpPr>
        <p:spPr>
          <a:xfrm>
            <a:off x="166550" y="526489"/>
            <a:ext cx="17954900" cy="1187752"/>
          </a:xfrm>
          <a:prstGeom prst="rect">
            <a:avLst/>
          </a:prstGeom>
        </p:spPr>
        <p:txBody>
          <a:bodyPr lIns="0" tIns="0" rIns="0" bIns="0" rtlCol="0" anchor="t">
            <a:spAutoFit/>
          </a:bodyPr>
          <a:lstStyle/>
          <a:p>
            <a:pPr algn="ctr">
              <a:lnSpc>
                <a:spcPts val="9108"/>
              </a:lnSpc>
            </a:pPr>
            <a:r>
              <a:rPr lang="en-US" sz="8250" spc="612">
                <a:solidFill>
                  <a:srgbClr val="FFFFFF"/>
                </a:solidFill>
                <a:latin typeface="TAN St. Canard"/>
                <a:sym typeface="TAN St. Canard"/>
              </a:rPr>
              <a:t>Clustering</a:t>
            </a:r>
            <a:endParaRPr lang="en-US"/>
          </a:p>
        </p:txBody>
      </p:sp>
      <p:sp>
        <p:nvSpPr>
          <p:cNvPr id="16" name="TextBox 15">
            <a:extLst>
              <a:ext uri="{FF2B5EF4-FFF2-40B4-BE49-F238E27FC236}">
                <a16:creationId xmlns:a16="http://schemas.microsoft.com/office/drawing/2014/main" id="{85CA9F1C-8C5C-5621-33F9-99DCD0E91DDB}"/>
              </a:ext>
            </a:extLst>
          </p:cNvPr>
          <p:cNvSpPr txBox="1"/>
          <p:nvPr/>
        </p:nvSpPr>
        <p:spPr>
          <a:xfrm>
            <a:off x="1542197" y="2174055"/>
            <a:ext cx="15203606" cy="10002738"/>
          </a:xfrm>
          <a:prstGeom prst="rect">
            <a:avLst/>
          </a:prstGeom>
          <a:noFill/>
        </p:spPr>
        <p:txBody>
          <a:bodyPr wrap="square" rtlCol="0">
            <a:spAutoFit/>
          </a:bodyPr>
          <a:lstStyle/>
          <a:p>
            <a:pPr algn="ctr"/>
            <a:r>
              <a:rPr lang="en-US" sz="4000" b="1" spc="179">
                <a:solidFill>
                  <a:srgbClr val="1C0140"/>
                </a:solidFill>
                <a:latin typeface="Cooper BT Bold"/>
                <a:ea typeface="+mn-lt"/>
                <a:cs typeface="+mn-lt"/>
              </a:rPr>
              <a:t>Modeling</a:t>
            </a:r>
          </a:p>
          <a:p>
            <a:pPr algn="ctr"/>
            <a:endParaRPr lang="en-US" sz="1600" b="1" spc="179">
              <a:solidFill>
                <a:srgbClr val="1C0140"/>
              </a:solidFill>
              <a:latin typeface="Cooper BT Bold"/>
              <a:ea typeface="+mn-lt"/>
              <a:cs typeface="+mn-lt"/>
            </a:endParaRPr>
          </a:p>
          <a:p>
            <a:pPr marL="571500" indent="-571500">
              <a:buFont typeface="Arial" panose="020B0604020202020204" pitchFamily="34" charset="0"/>
              <a:buChar char="•"/>
            </a:pPr>
            <a:r>
              <a:rPr lang="en-US" sz="3600" b="1" spc="179">
                <a:solidFill>
                  <a:srgbClr val="1C0140"/>
                </a:solidFill>
                <a:latin typeface="Cooper BT Bold"/>
                <a:ea typeface="+mn-lt"/>
                <a:cs typeface="+mn-lt"/>
              </a:rPr>
              <a:t>Loop Parameter: </a:t>
            </a:r>
            <a:r>
              <a:rPr lang="en-US" sz="3200" b="1" spc="179">
                <a:solidFill>
                  <a:srgbClr val="1C0140"/>
                </a:solidFill>
                <a:latin typeface="Cooper BT Bold"/>
                <a:ea typeface="+mn-lt"/>
                <a:cs typeface="+mn-lt"/>
              </a:rPr>
              <a:t>Automatically tests different numbers of clusters to find the optimal K using the Elbow Method.</a:t>
            </a:r>
          </a:p>
          <a:p>
            <a:pPr marL="571500" indent="-571500">
              <a:buFont typeface="Arial" panose="020B0604020202020204" pitchFamily="34" charset="0"/>
              <a:buChar char="•"/>
            </a:pPr>
            <a:endParaRPr lang="en-US" sz="3200" b="1" spc="179">
              <a:solidFill>
                <a:srgbClr val="1C0140"/>
              </a:solidFill>
              <a:latin typeface="Cooper BT Bold"/>
              <a:ea typeface="+mn-lt"/>
              <a:cs typeface="+mn-lt"/>
            </a:endParaRPr>
          </a:p>
          <a:p>
            <a:pPr marL="571500" indent="-571500">
              <a:buFont typeface="Arial" panose="020B0604020202020204" pitchFamily="34" charset="0"/>
              <a:buChar char="•"/>
            </a:pPr>
            <a:r>
              <a:rPr lang="en-US" sz="3600" b="1" spc="179">
                <a:solidFill>
                  <a:srgbClr val="1C0140"/>
                </a:solidFill>
                <a:latin typeface="Cooper BT Bold"/>
                <a:ea typeface="+mn-lt"/>
                <a:cs typeface="+mn-lt"/>
              </a:rPr>
              <a:t>Clustering Operator: </a:t>
            </a:r>
            <a:r>
              <a:rPr lang="en-US" sz="3200" b="1" spc="179">
                <a:solidFill>
                  <a:srgbClr val="1C0140"/>
                </a:solidFill>
                <a:latin typeface="Cooper BT Bold"/>
                <a:ea typeface="+mn-lt"/>
                <a:cs typeface="+mn-lt"/>
              </a:rPr>
              <a:t>Implements the best K i.e. 11 value to get best result.</a:t>
            </a:r>
          </a:p>
          <a:p>
            <a:pPr marL="571500" indent="-571500">
              <a:buFont typeface="Arial" panose="020B0604020202020204" pitchFamily="34" charset="0"/>
              <a:buChar char="•"/>
            </a:pPr>
            <a:endParaRPr lang="en-US" sz="3200" b="1" spc="179">
              <a:solidFill>
                <a:srgbClr val="1C0140"/>
              </a:solidFill>
              <a:latin typeface="Cooper BT Bold"/>
              <a:ea typeface="+mn-lt"/>
              <a:cs typeface="+mn-lt"/>
            </a:endParaRPr>
          </a:p>
          <a:p>
            <a:pPr marL="571500" indent="-571500">
              <a:buFont typeface="Arial" panose="020B0604020202020204" pitchFamily="34" charset="0"/>
              <a:buChar char="•"/>
            </a:pPr>
            <a:r>
              <a:rPr lang="en-US" sz="3600" b="1" spc="179">
                <a:solidFill>
                  <a:srgbClr val="1C0140"/>
                </a:solidFill>
                <a:latin typeface="Cooper BT Bold"/>
                <a:ea typeface="+mn-lt"/>
                <a:cs typeface="+mn-lt"/>
              </a:rPr>
              <a:t>Aggregate: </a:t>
            </a:r>
            <a:r>
              <a:rPr lang="en-US" sz="3200" b="1" spc="179">
                <a:solidFill>
                  <a:srgbClr val="1C0140"/>
                </a:solidFill>
                <a:latin typeface="Cooper BT Bold"/>
                <a:ea typeface="+mn-lt"/>
                <a:cs typeface="+mn-lt"/>
              </a:rPr>
              <a:t>Summarizes clustering results for evaluation.</a:t>
            </a:r>
          </a:p>
          <a:p>
            <a:pPr marL="571500" indent="-571500">
              <a:buFont typeface="Arial" panose="020B0604020202020204" pitchFamily="34" charset="0"/>
              <a:buChar char="•"/>
            </a:pPr>
            <a:endParaRPr lang="en-US" sz="3200" b="1" spc="179">
              <a:solidFill>
                <a:srgbClr val="1C0140"/>
              </a:solidFill>
              <a:latin typeface="Cooper BT Bold"/>
              <a:ea typeface="+mn-lt"/>
              <a:cs typeface="+mn-lt"/>
            </a:endParaRPr>
          </a:p>
          <a:p>
            <a:pPr marL="571500" indent="-571500">
              <a:buFont typeface="Arial" panose="020B0604020202020204" pitchFamily="34" charset="0"/>
              <a:buChar char="•"/>
            </a:pPr>
            <a:r>
              <a:rPr lang="en-US" sz="3200" b="1" spc="179">
                <a:solidFill>
                  <a:srgbClr val="1C0140"/>
                </a:solidFill>
                <a:latin typeface="Cooper BT Bold"/>
                <a:ea typeface="+mn-lt"/>
                <a:cs typeface="+mn-lt"/>
              </a:rPr>
              <a:t>Join and Filter Examples: Combines and refines the data for deeper analysis.</a:t>
            </a:r>
          </a:p>
          <a:p>
            <a:pPr marL="571500" indent="-571500">
              <a:buFont typeface="Arial" panose="020B0604020202020204" pitchFamily="34" charset="0"/>
              <a:buChar char="•"/>
            </a:pPr>
            <a:endParaRPr lang="en-US" sz="4000" b="1" spc="179">
              <a:solidFill>
                <a:srgbClr val="1C0140"/>
              </a:solidFill>
              <a:latin typeface="Cooper BT Bold"/>
              <a:ea typeface="+mn-lt"/>
              <a:cs typeface="+mn-lt"/>
            </a:endParaRPr>
          </a:p>
          <a:p>
            <a:pPr algn="ctr"/>
            <a:endParaRPr lang="en-US" sz="4000" b="1" spc="179">
              <a:solidFill>
                <a:srgbClr val="1C0140"/>
              </a:solidFill>
              <a:latin typeface="Cooper BT Bold"/>
              <a:ea typeface="+mn-lt"/>
              <a:cs typeface="+mn-lt"/>
            </a:endParaRPr>
          </a:p>
          <a:p>
            <a:pPr algn="ctr"/>
            <a:endParaRPr lang="en-US" sz="4000" b="1" spc="179">
              <a:solidFill>
                <a:srgbClr val="1C0140"/>
              </a:solidFill>
              <a:latin typeface="Cooper BT Bold"/>
              <a:ea typeface="+mn-lt"/>
              <a:cs typeface="+mn-lt"/>
            </a:endParaRPr>
          </a:p>
          <a:p>
            <a:pPr algn="ctr"/>
            <a:endParaRPr lang="en-US" sz="4000" b="1" spc="179">
              <a:solidFill>
                <a:srgbClr val="1C0140"/>
              </a:solidFill>
              <a:latin typeface="Cooper BT Bold"/>
              <a:ea typeface="+mn-lt"/>
              <a:cs typeface="+mn-lt"/>
            </a:endParaRPr>
          </a:p>
          <a:p>
            <a:pPr algn="ctr"/>
            <a:endParaRPr lang="en-US" sz="4000" b="1" spc="179">
              <a:solidFill>
                <a:srgbClr val="1C0140"/>
              </a:solidFill>
              <a:latin typeface="Cooper BT Bold"/>
              <a:ea typeface="+mn-lt"/>
              <a:cs typeface="+mn-lt"/>
            </a:endParaRPr>
          </a:p>
          <a:p>
            <a:endParaRPr lang="en-CA" sz="3200" b="1" spc="179">
              <a:solidFill>
                <a:srgbClr val="1C0140"/>
              </a:solidFill>
              <a:latin typeface="Cooper BT Bold"/>
              <a:ea typeface="+mn-lt"/>
              <a:cs typeface="+mn-lt"/>
            </a:endParaRPr>
          </a:p>
        </p:txBody>
      </p:sp>
    </p:spTree>
    <p:extLst>
      <p:ext uri="{BB962C8B-B14F-4D97-AF65-F5344CB8AC3E}">
        <p14:creationId xmlns:p14="http://schemas.microsoft.com/office/powerpoint/2010/main" val="3540838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8C8C0-681B-E70A-AF86-E8B66FD8C22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C96412A-3690-DA45-A9E7-1FDDB05AB1D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grpSp>
        <p:nvGrpSpPr>
          <p:cNvPr id="3" name="Group 3">
            <a:extLst>
              <a:ext uri="{FF2B5EF4-FFF2-40B4-BE49-F238E27FC236}">
                <a16:creationId xmlns:a16="http://schemas.microsoft.com/office/drawing/2014/main" id="{84BAF2F0-F573-07CF-29E2-A521AD53AB80}"/>
              </a:ext>
            </a:extLst>
          </p:cNvPr>
          <p:cNvGrpSpPr/>
          <p:nvPr/>
        </p:nvGrpSpPr>
        <p:grpSpPr>
          <a:xfrm>
            <a:off x="437931" y="1058842"/>
            <a:ext cx="17412138" cy="7714966"/>
            <a:chOff x="0" y="0"/>
            <a:chExt cx="3876776" cy="1717721"/>
          </a:xfrm>
        </p:grpSpPr>
        <p:sp>
          <p:nvSpPr>
            <p:cNvPr id="4" name="Freeform 4">
              <a:extLst>
                <a:ext uri="{FF2B5EF4-FFF2-40B4-BE49-F238E27FC236}">
                  <a16:creationId xmlns:a16="http://schemas.microsoft.com/office/drawing/2014/main" id="{89B4CC50-B0A8-A0F9-6984-857A1F40C6D7}"/>
                </a:ext>
              </a:extLst>
            </p:cNvPr>
            <p:cNvSpPr/>
            <p:nvPr/>
          </p:nvSpPr>
          <p:spPr>
            <a:xfrm>
              <a:off x="0" y="0"/>
              <a:ext cx="3876776" cy="1717721"/>
            </a:xfrm>
            <a:custGeom>
              <a:avLst/>
              <a:gdLst/>
              <a:ahLst/>
              <a:cxnLst/>
              <a:rect l="l" t="t" r="r" b="b"/>
              <a:pathLst>
                <a:path w="3876776" h="1717721">
                  <a:moveTo>
                    <a:pt x="44463" y="0"/>
                  </a:moveTo>
                  <a:lnTo>
                    <a:pt x="3832313" y="0"/>
                  </a:lnTo>
                  <a:cubicBezTo>
                    <a:pt x="3844105" y="0"/>
                    <a:pt x="3855415" y="4684"/>
                    <a:pt x="3863753" y="13023"/>
                  </a:cubicBezTo>
                  <a:cubicBezTo>
                    <a:pt x="3872091" y="21361"/>
                    <a:pt x="3876776" y="32671"/>
                    <a:pt x="3876776" y="44463"/>
                  </a:cubicBezTo>
                  <a:lnTo>
                    <a:pt x="3876776" y="1673258"/>
                  </a:lnTo>
                  <a:cubicBezTo>
                    <a:pt x="3876776" y="1697814"/>
                    <a:pt x="3856869" y="1717721"/>
                    <a:pt x="3832313" y="1717721"/>
                  </a:cubicBezTo>
                  <a:lnTo>
                    <a:pt x="44463" y="1717721"/>
                  </a:lnTo>
                  <a:cubicBezTo>
                    <a:pt x="32671" y="1717721"/>
                    <a:pt x="21361" y="1713037"/>
                    <a:pt x="13023" y="1704698"/>
                  </a:cubicBezTo>
                  <a:cubicBezTo>
                    <a:pt x="4684" y="1696360"/>
                    <a:pt x="0" y="1685050"/>
                    <a:pt x="0" y="1673258"/>
                  </a:cubicBezTo>
                  <a:lnTo>
                    <a:pt x="0" y="44463"/>
                  </a:lnTo>
                  <a:cubicBezTo>
                    <a:pt x="0" y="32671"/>
                    <a:pt x="4684" y="21361"/>
                    <a:pt x="13023" y="13023"/>
                  </a:cubicBezTo>
                  <a:cubicBezTo>
                    <a:pt x="21361" y="4684"/>
                    <a:pt x="32671" y="0"/>
                    <a:pt x="44463" y="0"/>
                  </a:cubicBezTo>
                  <a:close/>
                </a:path>
              </a:pathLst>
            </a:custGeom>
            <a:solidFill>
              <a:srgbClr val="9FCDFF"/>
            </a:solidFill>
          </p:spPr>
          <p:txBody>
            <a:bodyPr/>
            <a:lstStyle/>
            <a:p>
              <a:endParaRPr lang="en-CA"/>
            </a:p>
          </p:txBody>
        </p:sp>
        <p:sp>
          <p:nvSpPr>
            <p:cNvPr id="5" name="TextBox 5">
              <a:extLst>
                <a:ext uri="{FF2B5EF4-FFF2-40B4-BE49-F238E27FC236}">
                  <a16:creationId xmlns:a16="http://schemas.microsoft.com/office/drawing/2014/main" id="{DD411805-E6FA-768A-D881-EE4DAF0F5340}"/>
                </a:ext>
              </a:extLst>
            </p:cNvPr>
            <p:cNvSpPr txBox="1"/>
            <p:nvPr/>
          </p:nvSpPr>
          <p:spPr>
            <a:xfrm>
              <a:off x="0" y="-38100"/>
              <a:ext cx="3876776" cy="1755821"/>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5495EF32-BF23-7055-34AE-AB4A51E66D72}"/>
              </a:ext>
            </a:extLst>
          </p:cNvPr>
          <p:cNvGrpSpPr/>
          <p:nvPr/>
        </p:nvGrpSpPr>
        <p:grpSpPr>
          <a:xfrm>
            <a:off x="4276510" y="8121249"/>
            <a:ext cx="9734981" cy="2274102"/>
            <a:chOff x="0" y="0"/>
            <a:chExt cx="12979974" cy="3032136"/>
          </a:xfrm>
        </p:grpSpPr>
        <p:sp>
          <p:nvSpPr>
            <p:cNvPr id="7" name="Freeform 7">
              <a:extLst>
                <a:ext uri="{FF2B5EF4-FFF2-40B4-BE49-F238E27FC236}">
                  <a16:creationId xmlns:a16="http://schemas.microsoft.com/office/drawing/2014/main" id="{306EAD56-8B56-6A0B-8C61-EBB9F10555CA}"/>
                </a:ext>
              </a:extLst>
            </p:cNvPr>
            <p:cNvSpPr/>
            <p:nvPr/>
          </p:nvSpPr>
          <p:spPr>
            <a:xfrm>
              <a:off x="0" y="246679"/>
              <a:ext cx="2647021" cy="2779024"/>
            </a:xfrm>
            <a:custGeom>
              <a:avLst/>
              <a:gdLst/>
              <a:ahLst/>
              <a:cxnLst/>
              <a:rect l="l" t="t" r="r" b="b"/>
              <a:pathLst>
                <a:path w="2647021" h="2779024">
                  <a:moveTo>
                    <a:pt x="0" y="0"/>
                  </a:moveTo>
                  <a:lnTo>
                    <a:pt x="2647021" y="0"/>
                  </a:lnTo>
                  <a:lnTo>
                    <a:pt x="2647021" y="2779024"/>
                  </a:lnTo>
                  <a:lnTo>
                    <a:pt x="0" y="2779024"/>
                  </a:lnTo>
                  <a:lnTo>
                    <a:pt x="0" y="0"/>
                  </a:lnTo>
                  <a:close/>
                </a:path>
              </a:pathLst>
            </a:custGeom>
            <a:blipFill>
              <a:blip r:embed="rId3"/>
              <a:stretch>
                <a:fillRect/>
              </a:stretch>
            </a:blipFill>
          </p:spPr>
          <p:txBody>
            <a:bodyPr/>
            <a:lstStyle/>
            <a:p>
              <a:endParaRPr lang="en-CA"/>
            </a:p>
          </p:txBody>
        </p:sp>
        <p:sp>
          <p:nvSpPr>
            <p:cNvPr id="8" name="Freeform 8">
              <a:extLst>
                <a:ext uri="{FF2B5EF4-FFF2-40B4-BE49-F238E27FC236}">
                  <a16:creationId xmlns:a16="http://schemas.microsoft.com/office/drawing/2014/main" id="{3562D843-BCDE-71D9-2ED2-96176F19157A}"/>
                </a:ext>
              </a:extLst>
            </p:cNvPr>
            <p:cNvSpPr/>
            <p:nvPr/>
          </p:nvSpPr>
          <p:spPr>
            <a:xfrm>
              <a:off x="2369114" y="0"/>
              <a:ext cx="2689094" cy="3025703"/>
            </a:xfrm>
            <a:custGeom>
              <a:avLst/>
              <a:gdLst/>
              <a:ahLst/>
              <a:cxnLst/>
              <a:rect l="l" t="t" r="r" b="b"/>
              <a:pathLst>
                <a:path w="2689094" h="3025703">
                  <a:moveTo>
                    <a:pt x="0" y="0"/>
                  </a:moveTo>
                  <a:lnTo>
                    <a:pt x="2689094" y="0"/>
                  </a:lnTo>
                  <a:lnTo>
                    <a:pt x="2689094" y="3025703"/>
                  </a:lnTo>
                  <a:lnTo>
                    <a:pt x="0" y="3025703"/>
                  </a:lnTo>
                  <a:lnTo>
                    <a:pt x="0" y="0"/>
                  </a:lnTo>
                  <a:close/>
                </a:path>
              </a:pathLst>
            </a:custGeom>
            <a:blipFill>
              <a:blip r:embed="rId4"/>
              <a:stretch>
                <a:fillRect/>
              </a:stretch>
            </a:blipFill>
          </p:spPr>
          <p:txBody>
            <a:bodyPr/>
            <a:lstStyle/>
            <a:p>
              <a:endParaRPr lang="en-CA"/>
            </a:p>
          </p:txBody>
        </p:sp>
        <p:sp>
          <p:nvSpPr>
            <p:cNvPr id="9" name="Freeform 9">
              <a:extLst>
                <a:ext uri="{FF2B5EF4-FFF2-40B4-BE49-F238E27FC236}">
                  <a16:creationId xmlns:a16="http://schemas.microsoft.com/office/drawing/2014/main" id="{4C15C92C-2ABA-F980-52F4-8000AC36CB5C}"/>
                </a:ext>
              </a:extLst>
            </p:cNvPr>
            <p:cNvSpPr/>
            <p:nvPr/>
          </p:nvSpPr>
          <p:spPr>
            <a:xfrm>
              <a:off x="4813867" y="129772"/>
              <a:ext cx="3738955" cy="2902364"/>
            </a:xfrm>
            <a:custGeom>
              <a:avLst/>
              <a:gdLst/>
              <a:ahLst/>
              <a:cxnLst/>
              <a:rect l="l" t="t" r="r" b="b"/>
              <a:pathLst>
                <a:path w="3738955" h="2902364">
                  <a:moveTo>
                    <a:pt x="0" y="0"/>
                  </a:moveTo>
                  <a:lnTo>
                    <a:pt x="3738955" y="0"/>
                  </a:lnTo>
                  <a:lnTo>
                    <a:pt x="3738955" y="2902364"/>
                  </a:lnTo>
                  <a:lnTo>
                    <a:pt x="0" y="2902364"/>
                  </a:lnTo>
                  <a:lnTo>
                    <a:pt x="0" y="0"/>
                  </a:lnTo>
                  <a:close/>
                </a:path>
              </a:pathLst>
            </a:custGeom>
            <a:blipFill>
              <a:blip r:embed="rId5"/>
              <a:stretch>
                <a:fillRect/>
              </a:stretch>
            </a:blipFill>
          </p:spPr>
          <p:txBody>
            <a:bodyPr/>
            <a:lstStyle/>
            <a:p>
              <a:endParaRPr lang="en-CA"/>
            </a:p>
          </p:txBody>
        </p:sp>
        <p:sp>
          <p:nvSpPr>
            <p:cNvPr id="10" name="Freeform 10">
              <a:extLst>
                <a:ext uri="{FF2B5EF4-FFF2-40B4-BE49-F238E27FC236}">
                  <a16:creationId xmlns:a16="http://schemas.microsoft.com/office/drawing/2014/main" id="{410FAE3A-1994-FD0B-100E-A0ED53AD56D2}"/>
                </a:ext>
              </a:extLst>
            </p:cNvPr>
            <p:cNvSpPr/>
            <p:nvPr/>
          </p:nvSpPr>
          <p:spPr>
            <a:xfrm>
              <a:off x="8254255" y="129772"/>
              <a:ext cx="2222627" cy="2895931"/>
            </a:xfrm>
            <a:custGeom>
              <a:avLst/>
              <a:gdLst/>
              <a:ahLst/>
              <a:cxnLst/>
              <a:rect l="l" t="t" r="r" b="b"/>
              <a:pathLst>
                <a:path w="2222627" h="2895931">
                  <a:moveTo>
                    <a:pt x="0" y="0"/>
                  </a:moveTo>
                  <a:lnTo>
                    <a:pt x="2222627" y="0"/>
                  </a:lnTo>
                  <a:lnTo>
                    <a:pt x="2222627" y="2895931"/>
                  </a:lnTo>
                  <a:lnTo>
                    <a:pt x="0" y="2895931"/>
                  </a:lnTo>
                  <a:lnTo>
                    <a:pt x="0" y="0"/>
                  </a:lnTo>
                  <a:close/>
                </a:path>
              </a:pathLst>
            </a:custGeom>
            <a:blipFill>
              <a:blip r:embed="rId6"/>
              <a:stretch>
                <a:fillRect/>
              </a:stretch>
            </a:blipFill>
          </p:spPr>
          <p:txBody>
            <a:bodyPr/>
            <a:lstStyle/>
            <a:p>
              <a:endParaRPr lang="en-CA"/>
            </a:p>
          </p:txBody>
        </p:sp>
        <p:sp>
          <p:nvSpPr>
            <p:cNvPr id="11" name="Freeform 11">
              <a:extLst>
                <a:ext uri="{FF2B5EF4-FFF2-40B4-BE49-F238E27FC236}">
                  <a16:creationId xmlns:a16="http://schemas.microsoft.com/office/drawing/2014/main" id="{FD8AB204-EB98-05CC-E345-5A78D3D99747}"/>
                </a:ext>
              </a:extLst>
            </p:cNvPr>
            <p:cNvSpPr/>
            <p:nvPr/>
          </p:nvSpPr>
          <p:spPr>
            <a:xfrm>
              <a:off x="10332953" y="246679"/>
              <a:ext cx="2647021" cy="2779024"/>
            </a:xfrm>
            <a:custGeom>
              <a:avLst/>
              <a:gdLst/>
              <a:ahLst/>
              <a:cxnLst/>
              <a:rect l="l" t="t" r="r" b="b"/>
              <a:pathLst>
                <a:path w="2647021" h="2779024">
                  <a:moveTo>
                    <a:pt x="0" y="0"/>
                  </a:moveTo>
                  <a:lnTo>
                    <a:pt x="2647021" y="0"/>
                  </a:lnTo>
                  <a:lnTo>
                    <a:pt x="2647021" y="2779024"/>
                  </a:lnTo>
                  <a:lnTo>
                    <a:pt x="0" y="2779024"/>
                  </a:lnTo>
                  <a:lnTo>
                    <a:pt x="0" y="0"/>
                  </a:lnTo>
                  <a:close/>
                </a:path>
              </a:pathLst>
            </a:custGeom>
            <a:blipFill>
              <a:blip r:embed="rId3"/>
              <a:stretch>
                <a:fillRect/>
              </a:stretch>
            </a:blipFill>
          </p:spPr>
          <p:txBody>
            <a:bodyPr/>
            <a:lstStyle/>
            <a:p>
              <a:endParaRPr lang="en-CA"/>
            </a:p>
          </p:txBody>
        </p:sp>
      </p:grpSp>
      <p:grpSp>
        <p:nvGrpSpPr>
          <p:cNvPr id="12" name="Group 12">
            <a:extLst>
              <a:ext uri="{FF2B5EF4-FFF2-40B4-BE49-F238E27FC236}">
                <a16:creationId xmlns:a16="http://schemas.microsoft.com/office/drawing/2014/main" id="{0BB0751D-792F-FADB-0B0B-3D49E4D2CF44}"/>
              </a:ext>
            </a:extLst>
          </p:cNvPr>
          <p:cNvGrpSpPr/>
          <p:nvPr/>
        </p:nvGrpSpPr>
        <p:grpSpPr>
          <a:xfrm>
            <a:off x="5503194" y="0"/>
            <a:ext cx="7288832" cy="2174055"/>
            <a:chOff x="0" y="0"/>
            <a:chExt cx="1622843" cy="484049"/>
          </a:xfrm>
        </p:grpSpPr>
        <p:sp>
          <p:nvSpPr>
            <p:cNvPr id="13" name="Freeform 13">
              <a:extLst>
                <a:ext uri="{FF2B5EF4-FFF2-40B4-BE49-F238E27FC236}">
                  <a16:creationId xmlns:a16="http://schemas.microsoft.com/office/drawing/2014/main" id="{4EE7C9A1-BCB5-BF75-3181-D3A040DAB729}"/>
                </a:ext>
              </a:extLst>
            </p:cNvPr>
            <p:cNvSpPr/>
            <p:nvPr/>
          </p:nvSpPr>
          <p:spPr>
            <a:xfrm>
              <a:off x="0" y="0"/>
              <a:ext cx="1622843" cy="484049"/>
            </a:xfrm>
            <a:custGeom>
              <a:avLst/>
              <a:gdLst/>
              <a:ahLst/>
              <a:cxnLst/>
              <a:rect l="l" t="t" r="r" b="b"/>
              <a:pathLst>
                <a:path w="1622843" h="484049">
                  <a:moveTo>
                    <a:pt x="69041" y="0"/>
                  </a:moveTo>
                  <a:lnTo>
                    <a:pt x="1553802" y="0"/>
                  </a:lnTo>
                  <a:cubicBezTo>
                    <a:pt x="1572113" y="0"/>
                    <a:pt x="1589674" y="7274"/>
                    <a:pt x="1602621" y="20222"/>
                  </a:cubicBezTo>
                  <a:cubicBezTo>
                    <a:pt x="1615569" y="33169"/>
                    <a:pt x="1622843" y="50730"/>
                    <a:pt x="1622843" y="69041"/>
                  </a:cubicBezTo>
                  <a:lnTo>
                    <a:pt x="1622843" y="415008"/>
                  </a:lnTo>
                  <a:cubicBezTo>
                    <a:pt x="1622843" y="433319"/>
                    <a:pt x="1615569" y="450880"/>
                    <a:pt x="1602621" y="463827"/>
                  </a:cubicBezTo>
                  <a:cubicBezTo>
                    <a:pt x="1589674" y="476775"/>
                    <a:pt x="1572113" y="484049"/>
                    <a:pt x="1553802" y="484049"/>
                  </a:cubicBezTo>
                  <a:lnTo>
                    <a:pt x="69041" y="484049"/>
                  </a:lnTo>
                  <a:cubicBezTo>
                    <a:pt x="50730" y="484049"/>
                    <a:pt x="33169" y="476775"/>
                    <a:pt x="20222" y="463827"/>
                  </a:cubicBezTo>
                  <a:cubicBezTo>
                    <a:pt x="7274" y="450880"/>
                    <a:pt x="0" y="433319"/>
                    <a:pt x="0" y="415008"/>
                  </a:cubicBezTo>
                  <a:lnTo>
                    <a:pt x="0" y="69041"/>
                  </a:lnTo>
                  <a:cubicBezTo>
                    <a:pt x="0" y="50730"/>
                    <a:pt x="7274" y="33169"/>
                    <a:pt x="20222" y="20222"/>
                  </a:cubicBezTo>
                  <a:cubicBezTo>
                    <a:pt x="33169" y="7274"/>
                    <a:pt x="50730" y="0"/>
                    <a:pt x="69041" y="0"/>
                  </a:cubicBezTo>
                  <a:close/>
                </a:path>
              </a:pathLst>
            </a:custGeom>
            <a:solidFill>
              <a:srgbClr val="0F2F76"/>
            </a:solidFill>
          </p:spPr>
          <p:txBody>
            <a:bodyPr/>
            <a:lstStyle/>
            <a:p>
              <a:endParaRPr lang="en-CA"/>
            </a:p>
          </p:txBody>
        </p:sp>
        <p:sp>
          <p:nvSpPr>
            <p:cNvPr id="14" name="TextBox 14">
              <a:extLst>
                <a:ext uri="{FF2B5EF4-FFF2-40B4-BE49-F238E27FC236}">
                  <a16:creationId xmlns:a16="http://schemas.microsoft.com/office/drawing/2014/main" id="{2EBEFABB-EF04-761E-7F51-4E98A2708471}"/>
                </a:ext>
              </a:extLst>
            </p:cNvPr>
            <p:cNvSpPr txBox="1"/>
            <p:nvPr/>
          </p:nvSpPr>
          <p:spPr>
            <a:xfrm>
              <a:off x="0" y="-38100"/>
              <a:ext cx="1622843" cy="522149"/>
            </a:xfrm>
            <a:prstGeom prst="rect">
              <a:avLst/>
            </a:prstGeom>
          </p:spPr>
          <p:txBody>
            <a:bodyPr lIns="50800" tIns="50800" rIns="50800" bIns="50800" rtlCol="0" anchor="ctr"/>
            <a:lstStyle/>
            <a:p>
              <a:pPr algn="ctr">
                <a:lnSpc>
                  <a:spcPts val="2659"/>
                </a:lnSpc>
              </a:pPr>
              <a:endParaRPr/>
            </a:p>
          </p:txBody>
        </p:sp>
      </p:grpSp>
      <p:sp>
        <p:nvSpPr>
          <p:cNvPr id="15" name="TextBox 15">
            <a:extLst>
              <a:ext uri="{FF2B5EF4-FFF2-40B4-BE49-F238E27FC236}">
                <a16:creationId xmlns:a16="http://schemas.microsoft.com/office/drawing/2014/main" id="{43A27E77-48C6-9C88-1FF7-044D30F58AFB}"/>
              </a:ext>
            </a:extLst>
          </p:cNvPr>
          <p:cNvSpPr txBox="1"/>
          <p:nvPr/>
        </p:nvSpPr>
        <p:spPr>
          <a:xfrm>
            <a:off x="166550" y="526489"/>
            <a:ext cx="17954900" cy="1187752"/>
          </a:xfrm>
          <a:prstGeom prst="rect">
            <a:avLst/>
          </a:prstGeom>
        </p:spPr>
        <p:txBody>
          <a:bodyPr lIns="0" tIns="0" rIns="0" bIns="0" rtlCol="0" anchor="t">
            <a:spAutoFit/>
          </a:bodyPr>
          <a:lstStyle/>
          <a:p>
            <a:pPr algn="ctr">
              <a:lnSpc>
                <a:spcPts val="9108"/>
              </a:lnSpc>
            </a:pPr>
            <a:r>
              <a:rPr lang="en-US" sz="8250" spc="612">
                <a:solidFill>
                  <a:srgbClr val="FFFFFF"/>
                </a:solidFill>
                <a:latin typeface="TAN St. Canard"/>
                <a:sym typeface="TAN St. Canard"/>
              </a:rPr>
              <a:t>Clustering</a:t>
            </a:r>
            <a:endParaRPr lang="en-US"/>
          </a:p>
        </p:txBody>
      </p:sp>
      <p:sp>
        <p:nvSpPr>
          <p:cNvPr id="16" name="TextBox 15">
            <a:extLst>
              <a:ext uri="{FF2B5EF4-FFF2-40B4-BE49-F238E27FC236}">
                <a16:creationId xmlns:a16="http://schemas.microsoft.com/office/drawing/2014/main" id="{7C357B2F-CDA6-D6A0-1186-56FDF8A954F8}"/>
              </a:ext>
            </a:extLst>
          </p:cNvPr>
          <p:cNvSpPr txBox="1"/>
          <p:nvPr/>
        </p:nvSpPr>
        <p:spPr>
          <a:xfrm>
            <a:off x="1542197" y="2174055"/>
            <a:ext cx="15203606" cy="4893647"/>
          </a:xfrm>
          <a:prstGeom prst="rect">
            <a:avLst/>
          </a:prstGeom>
          <a:noFill/>
        </p:spPr>
        <p:txBody>
          <a:bodyPr wrap="square" rtlCol="0">
            <a:spAutoFit/>
          </a:bodyPr>
          <a:lstStyle/>
          <a:p>
            <a:pPr algn="ctr"/>
            <a:r>
              <a:rPr lang="en-US" sz="4000" b="1" spc="179">
                <a:solidFill>
                  <a:srgbClr val="1C0140"/>
                </a:solidFill>
                <a:latin typeface="Cooper BT Bold"/>
                <a:ea typeface="+mn-lt"/>
                <a:cs typeface="+mn-lt"/>
              </a:rPr>
              <a:t>Elbow Point</a:t>
            </a:r>
          </a:p>
          <a:p>
            <a:pPr algn="ctr"/>
            <a:endParaRPr lang="en-US" sz="4000" b="1" spc="179">
              <a:solidFill>
                <a:srgbClr val="1C0140"/>
              </a:solidFill>
              <a:latin typeface="Cooper BT Bold"/>
              <a:ea typeface="+mn-lt"/>
              <a:cs typeface="+mn-lt"/>
            </a:endParaRPr>
          </a:p>
          <a:p>
            <a:pPr marL="571500" indent="-571500">
              <a:buFont typeface="Arial" panose="020B0604020202020204" pitchFamily="34" charset="0"/>
              <a:buChar char="•"/>
            </a:pPr>
            <a:endParaRPr lang="en-US" sz="4000" b="1" spc="179">
              <a:solidFill>
                <a:srgbClr val="1C0140"/>
              </a:solidFill>
              <a:latin typeface="Cooper BT Bold"/>
              <a:ea typeface="+mn-lt"/>
              <a:cs typeface="+mn-lt"/>
            </a:endParaRPr>
          </a:p>
          <a:p>
            <a:pPr algn="ctr"/>
            <a:endParaRPr lang="en-US" sz="4000" b="1" spc="179">
              <a:solidFill>
                <a:srgbClr val="1C0140"/>
              </a:solidFill>
              <a:latin typeface="Cooper BT Bold"/>
              <a:ea typeface="+mn-lt"/>
              <a:cs typeface="+mn-lt"/>
            </a:endParaRPr>
          </a:p>
          <a:p>
            <a:pPr algn="ctr"/>
            <a:endParaRPr lang="en-US" sz="4000" b="1" spc="179">
              <a:solidFill>
                <a:srgbClr val="1C0140"/>
              </a:solidFill>
              <a:latin typeface="Cooper BT Bold"/>
              <a:ea typeface="+mn-lt"/>
              <a:cs typeface="+mn-lt"/>
            </a:endParaRPr>
          </a:p>
          <a:p>
            <a:pPr algn="ctr"/>
            <a:endParaRPr lang="en-US" sz="4000" b="1" spc="179">
              <a:solidFill>
                <a:srgbClr val="1C0140"/>
              </a:solidFill>
              <a:latin typeface="Cooper BT Bold"/>
              <a:ea typeface="+mn-lt"/>
              <a:cs typeface="+mn-lt"/>
            </a:endParaRPr>
          </a:p>
          <a:p>
            <a:pPr algn="ctr"/>
            <a:endParaRPr lang="en-US" sz="4000" b="1" spc="179">
              <a:solidFill>
                <a:srgbClr val="1C0140"/>
              </a:solidFill>
              <a:latin typeface="Cooper BT Bold"/>
              <a:ea typeface="+mn-lt"/>
              <a:cs typeface="+mn-lt"/>
            </a:endParaRPr>
          </a:p>
          <a:p>
            <a:endParaRPr lang="en-CA" sz="3200" b="1" spc="179">
              <a:solidFill>
                <a:srgbClr val="1C0140"/>
              </a:solidFill>
              <a:latin typeface="Cooper BT Bold"/>
              <a:ea typeface="+mn-lt"/>
              <a:cs typeface="+mn-lt"/>
            </a:endParaRPr>
          </a:p>
        </p:txBody>
      </p:sp>
      <p:pic>
        <p:nvPicPr>
          <p:cNvPr id="19" name="Picture 18">
            <a:extLst>
              <a:ext uri="{FF2B5EF4-FFF2-40B4-BE49-F238E27FC236}">
                <a16:creationId xmlns:a16="http://schemas.microsoft.com/office/drawing/2014/main" id="{CA7570F6-BD7D-FD97-87A7-71734655D903}"/>
              </a:ext>
            </a:extLst>
          </p:cNvPr>
          <p:cNvPicPr>
            <a:picLocks noChangeAspect="1"/>
          </p:cNvPicPr>
          <p:nvPr/>
        </p:nvPicPr>
        <p:blipFill>
          <a:blip r:embed="rId7"/>
          <a:stretch>
            <a:fillRect/>
          </a:stretch>
        </p:blipFill>
        <p:spPr>
          <a:xfrm>
            <a:off x="4748269" y="2917701"/>
            <a:ext cx="8144333" cy="5154884"/>
          </a:xfrm>
          <a:prstGeom prst="rect">
            <a:avLst/>
          </a:prstGeom>
        </p:spPr>
      </p:pic>
    </p:spTree>
    <p:extLst>
      <p:ext uri="{BB962C8B-B14F-4D97-AF65-F5344CB8AC3E}">
        <p14:creationId xmlns:p14="http://schemas.microsoft.com/office/powerpoint/2010/main" val="34898873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D2ED2-39CD-E369-8E89-A8255B71033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FF11033-7C70-9600-666C-677CAB23CF2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grpSp>
        <p:nvGrpSpPr>
          <p:cNvPr id="3" name="Group 3">
            <a:extLst>
              <a:ext uri="{FF2B5EF4-FFF2-40B4-BE49-F238E27FC236}">
                <a16:creationId xmlns:a16="http://schemas.microsoft.com/office/drawing/2014/main" id="{11A7CE56-39DB-4549-477C-426063F4EB21}"/>
              </a:ext>
            </a:extLst>
          </p:cNvPr>
          <p:cNvGrpSpPr/>
          <p:nvPr/>
        </p:nvGrpSpPr>
        <p:grpSpPr>
          <a:xfrm>
            <a:off x="437931" y="1058842"/>
            <a:ext cx="17412138" cy="7714966"/>
            <a:chOff x="0" y="0"/>
            <a:chExt cx="3876776" cy="1717721"/>
          </a:xfrm>
        </p:grpSpPr>
        <p:sp>
          <p:nvSpPr>
            <p:cNvPr id="4" name="Freeform 4">
              <a:extLst>
                <a:ext uri="{FF2B5EF4-FFF2-40B4-BE49-F238E27FC236}">
                  <a16:creationId xmlns:a16="http://schemas.microsoft.com/office/drawing/2014/main" id="{3909CC36-92C2-2C80-60FE-C2F6DD05CA21}"/>
                </a:ext>
              </a:extLst>
            </p:cNvPr>
            <p:cNvSpPr/>
            <p:nvPr/>
          </p:nvSpPr>
          <p:spPr>
            <a:xfrm>
              <a:off x="0" y="0"/>
              <a:ext cx="3876776" cy="1717721"/>
            </a:xfrm>
            <a:custGeom>
              <a:avLst/>
              <a:gdLst/>
              <a:ahLst/>
              <a:cxnLst/>
              <a:rect l="l" t="t" r="r" b="b"/>
              <a:pathLst>
                <a:path w="3876776" h="1717721">
                  <a:moveTo>
                    <a:pt x="44463" y="0"/>
                  </a:moveTo>
                  <a:lnTo>
                    <a:pt x="3832313" y="0"/>
                  </a:lnTo>
                  <a:cubicBezTo>
                    <a:pt x="3844105" y="0"/>
                    <a:pt x="3855415" y="4684"/>
                    <a:pt x="3863753" y="13023"/>
                  </a:cubicBezTo>
                  <a:cubicBezTo>
                    <a:pt x="3872091" y="21361"/>
                    <a:pt x="3876776" y="32671"/>
                    <a:pt x="3876776" y="44463"/>
                  </a:cubicBezTo>
                  <a:lnTo>
                    <a:pt x="3876776" y="1673258"/>
                  </a:lnTo>
                  <a:cubicBezTo>
                    <a:pt x="3876776" y="1697814"/>
                    <a:pt x="3856869" y="1717721"/>
                    <a:pt x="3832313" y="1717721"/>
                  </a:cubicBezTo>
                  <a:lnTo>
                    <a:pt x="44463" y="1717721"/>
                  </a:lnTo>
                  <a:cubicBezTo>
                    <a:pt x="32671" y="1717721"/>
                    <a:pt x="21361" y="1713037"/>
                    <a:pt x="13023" y="1704698"/>
                  </a:cubicBezTo>
                  <a:cubicBezTo>
                    <a:pt x="4684" y="1696360"/>
                    <a:pt x="0" y="1685050"/>
                    <a:pt x="0" y="1673258"/>
                  </a:cubicBezTo>
                  <a:lnTo>
                    <a:pt x="0" y="44463"/>
                  </a:lnTo>
                  <a:cubicBezTo>
                    <a:pt x="0" y="32671"/>
                    <a:pt x="4684" y="21361"/>
                    <a:pt x="13023" y="13023"/>
                  </a:cubicBezTo>
                  <a:cubicBezTo>
                    <a:pt x="21361" y="4684"/>
                    <a:pt x="32671" y="0"/>
                    <a:pt x="44463" y="0"/>
                  </a:cubicBezTo>
                  <a:close/>
                </a:path>
              </a:pathLst>
            </a:custGeom>
            <a:solidFill>
              <a:srgbClr val="9FCDFF"/>
            </a:solidFill>
          </p:spPr>
          <p:txBody>
            <a:bodyPr/>
            <a:lstStyle/>
            <a:p>
              <a:endParaRPr lang="en-CA"/>
            </a:p>
          </p:txBody>
        </p:sp>
        <p:sp>
          <p:nvSpPr>
            <p:cNvPr id="5" name="TextBox 5">
              <a:extLst>
                <a:ext uri="{FF2B5EF4-FFF2-40B4-BE49-F238E27FC236}">
                  <a16:creationId xmlns:a16="http://schemas.microsoft.com/office/drawing/2014/main" id="{24666E8C-0D82-691E-0B39-7EE41F3EED2E}"/>
                </a:ext>
              </a:extLst>
            </p:cNvPr>
            <p:cNvSpPr txBox="1"/>
            <p:nvPr/>
          </p:nvSpPr>
          <p:spPr>
            <a:xfrm>
              <a:off x="0" y="-38100"/>
              <a:ext cx="3876776" cy="1755821"/>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99012D92-7150-4F2F-3C82-C7EC433BA0DF}"/>
              </a:ext>
            </a:extLst>
          </p:cNvPr>
          <p:cNvGrpSpPr/>
          <p:nvPr/>
        </p:nvGrpSpPr>
        <p:grpSpPr>
          <a:xfrm>
            <a:off x="4276510" y="8121249"/>
            <a:ext cx="9734981" cy="2274102"/>
            <a:chOff x="0" y="0"/>
            <a:chExt cx="12979974" cy="3032136"/>
          </a:xfrm>
        </p:grpSpPr>
        <p:sp>
          <p:nvSpPr>
            <p:cNvPr id="7" name="Freeform 7">
              <a:extLst>
                <a:ext uri="{FF2B5EF4-FFF2-40B4-BE49-F238E27FC236}">
                  <a16:creationId xmlns:a16="http://schemas.microsoft.com/office/drawing/2014/main" id="{EBA8F39D-D807-C52B-4E9C-27226845930B}"/>
                </a:ext>
              </a:extLst>
            </p:cNvPr>
            <p:cNvSpPr/>
            <p:nvPr/>
          </p:nvSpPr>
          <p:spPr>
            <a:xfrm>
              <a:off x="0" y="246679"/>
              <a:ext cx="2647021" cy="2779024"/>
            </a:xfrm>
            <a:custGeom>
              <a:avLst/>
              <a:gdLst/>
              <a:ahLst/>
              <a:cxnLst/>
              <a:rect l="l" t="t" r="r" b="b"/>
              <a:pathLst>
                <a:path w="2647021" h="2779024">
                  <a:moveTo>
                    <a:pt x="0" y="0"/>
                  </a:moveTo>
                  <a:lnTo>
                    <a:pt x="2647021" y="0"/>
                  </a:lnTo>
                  <a:lnTo>
                    <a:pt x="2647021" y="2779024"/>
                  </a:lnTo>
                  <a:lnTo>
                    <a:pt x="0" y="2779024"/>
                  </a:lnTo>
                  <a:lnTo>
                    <a:pt x="0" y="0"/>
                  </a:lnTo>
                  <a:close/>
                </a:path>
              </a:pathLst>
            </a:custGeom>
            <a:blipFill>
              <a:blip r:embed="rId3"/>
              <a:stretch>
                <a:fillRect/>
              </a:stretch>
            </a:blipFill>
          </p:spPr>
          <p:txBody>
            <a:bodyPr/>
            <a:lstStyle/>
            <a:p>
              <a:endParaRPr lang="en-CA"/>
            </a:p>
          </p:txBody>
        </p:sp>
        <p:sp>
          <p:nvSpPr>
            <p:cNvPr id="8" name="Freeform 8">
              <a:extLst>
                <a:ext uri="{FF2B5EF4-FFF2-40B4-BE49-F238E27FC236}">
                  <a16:creationId xmlns:a16="http://schemas.microsoft.com/office/drawing/2014/main" id="{675728F2-ED3F-A589-9512-8AF194138930}"/>
                </a:ext>
              </a:extLst>
            </p:cNvPr>
            <p:cNvSpPr/>
            <p:nvPr/>
          </p:nvSpPr>
          <p:spPr>
            <a:xfrm>
              <a:off x="2369114" y="0"/>
              <a:ext cx="2689094" cy="3025703"/>
            </a:xfrm>
            <a:custGeom>
              <a:avLst/>
              <a:gdLst/>
              <a:ahLst/>
              <a:cxnLst/>
              <a:rect l="l" t="t" r="r" b="b"/>
              <a:pathLst>
                <a:path w="2689094" h="3025703">
                  <a:moveTo>
                    <a:pt x="0" y="0"/>
                  </a:moveTo>
                  <a:lnTo>
                    <a:pt x="2689094" y="0"/>
                  </a:lnTo>
                  <a:lnTo>
                    <a:pt x="2689094" y="3025703"/>
                  </a:lnTo>
                  <a:lnTo>
                    <a:pt x="0" y="3025703"/>
                  </a:lnTo>
                  <a:lnTo>
                    <a:pt x="0" y="0"/>
                  </a:lnTo>
                  <a:close/>
                </a:path>
              </a:pathLst>
            </a:custGeom>
            <a:blipFill>
              <a:blip r:embed="rId4"/>
              <a:stretch>
                <a:fillRect/>
              </a:stretch>
            </a:blipFill>
          </p:spPr>
          <p:txBody>
            <a:bodyPr/>
            <a:lstStyle/>
            <a:p>
              <a:endParaRPr lang="en-CA"/>
            </a:p>
          </p:txBody>
        </p:sp>
        <p:sp>
          <p:nvSpPr>
            <p:cNvPr id="9" name="Freeform 9">
              <a:extLst>
                <a:ext uri="{FF2B5EF4-FFF2-40B4-BE49-F238E27FC236}">
                  <a16:creationId xmlns:a16="http://schemas.microsoft.com/office/drawing/2014/main" id="{24407E27-8405-CEB2-1CE2-F0D4BC2A84DF}"/>
                </a:ext>
              </a:extLst>
            </p:cNvPr>
            <p:cNvSpPr/>
            <p:nvPr/>
          </p:nvSpPr>
          <p:spPr>
            <a:xfrm>
              <a:off x="4813867" y="129772"/>
              <a:ext cx="3738955" cy="2902364"/>
            </a:xfrm>
            <a:custGeom>
              <a:avLst/>
              <a:gdLst/>
              <a:ahLst/>
              <a:cxnLst/>
              <a:rect l="l" t="t" r="r" b="b"/>
              <a:pathLst>
                <a:path w="3738955" h="2902364">
                  <a:moveTo>
                    <a:pt x="0" y="0"/>
                  </a:moveTo>
                  <a:lnTo>
                    <a:pt x="3738955" y="0"/>
                  </a:lnTo>
                  <a:lnTo>
                    <a:pt x="3738955" y="2902364"/>
                  </a:lnTo>
                  <a:lnTo>
                    <a:pt x="0" y="2902364"/>
                  </a:lnTo>
                  <a:lnTo>
                    <a:pt x="0" y="0"/>
                  </a:lnTo>
                  <a:close/>
                </a:path>
              </a:pathLst>
            </a:custGeom>
            <a:blipFill>
              <a:blip r:embed="rId5"/>
              <a:stretch>
                <a:fillRect/>
              </a:stretch>
            </a:blipFill>
          </p:spPr>
          <p:txBody>
            <a:bodyPr/>
            <a:lstStyle/>
            <a:p>
              <a:endParaRPr lang="en-CA"/>
            </a:p>
          </p:txBody>
        </p:sp>
        <p:sp>
          <p:nvSpPr>
            <p:cNvPr id="10" name="Freeform 10">
              <a:extLst>
                <a:ext uri="{FF2B5EF4-FFF2-40B4-BE49-F238E27FC236}">
                  <a16:creationId xmlns:a16="http://schemas.microsoft.com/office/drawing/2014/main" id="{06B2BE1F-1307-A9FF-4AB2-299C5A659332}"/>
                </a:ext>
              </a:extLst>
            </p:cNvPr>
            <p:cNvSpPr/>
            <p:nvPr/>
          </p:nvSpPr>
          <p:spPr>
            <a:xfrm>
              <a:off x="8254255" y="129772"/>
              <a:ext cx="2222627" cy="2895931"/>
            </a:xfrm>
            <a:custGeom>
              <a:avLst/>
              <a:gdLst/>
              <a:ahLst/>
              <a:cxnLst/>
              <a:rect l="l" t="t" r="r" b="b"/>
              <a:pathLst>
                <a:path w="2222627" h="2895931">
                  <a:moveTo>
                    <a:pt x="0" y="0"/>
                  </a:moveTo>
                  <a:lnTo>
                    <a:pt x="2222627" y="0"/>
                  </a:lnTo>
                  <a:lnTo>
                    <a:pt x="2222627" y="2895931"/>
                  </a:lnTo>
                  <a:lnTo>
                    <a:pt x="0" y="2895931"/>
                  </a:lnTo>
                  <a:lnTo>
                    <a:pt x="0" y="0"/>
                  </a:lnTo>
                  <a:close/>
                </a:path>
              </a:pathLst>
            </a:custGeom>
            <a:blipFill>
              <a:blip r:embed="rId6"/>
              <a:stretch>
                <a:fillRect/>
              </a:stretch>
            </a:blipFill>
          </p:spPr>
          <p:txBody>
            <a:bodyPr/>
            <a:lstStyle/>
            <a:p>
              <a:endParaRPr lang="en-CA"/>
            </a:p>
          </p:txBody>
        </p:sp>
        <p:sp>
          <p:nvSpPr>
            <p:cNvPr id="11" name="Freeform 11">
              <a:extLst>
                <a:ext uri="{FF2B5EF4-FFF2-40B4-BE49-F238E27FC236}">
                  <a16:creationId xmlns:a16="http://schemas.microsoft.com/office/drawing/2014/main" id="{D55435DC-0824-1A41-B465-9A797C23377C}"/>
                </a:ext>
              </a:extLst>
            </p:cNvPr>
            <p:cNvSpPr/>
            <p:nvPr/>
          </p:nvSpPr>
          <p:spPr>
            <a:xfrm>
              <a:off x="10332953" y="246679"/>
              <a:ext cx="2647021" cy="2779024"/>
            </a:xfrm>
            <a:custGeom>
              <a:avLst/>
              <a:gdLst/>
              <a:ahLst/>
              <a:cxnLst/>
              <a:rect l="l" t="t" r="r" b="b"/>
              <a:pathLst>
                <a:path w="2647021" h="2779024">
                  <a:moveTo>
                    <a:pt x="0" y="0"/>
                  </a:moveTo>
                  <a:lnTo>
                    <a:pt x="2647021" y="0"/>
                  </a:lnTo>
                  <a:lnTo>
                    <a:pt x="2647021" y="2779024"/>
                  </a:lnTo>
                  <a:lnTo>
                    <a:pt x="0" y="2779024"/>
                  </a:lnTo>
                  <a:lnTo>
                    <a:pt x="0" y="0"/>
                  </a:lnTo>
                  <a:close/>
                </a:path>
              </a:pathLst>
            </a:custGeom>
            <a:blipFill>
              <a:blip r:embed="rId3"/>
              <a:stretch>
                <a:fillRect/>
              </a:stretch>
            </a:blipFill>
          </p:spPr>
          <p:txBody>
            <a:bodyPr/>
            <a:lstStyle/>
            <a:p>
              <a:endParaRPr lang="en-CA"/>
            </a:p>
          </p:txBody>
        </p:sp>
      </p:grpSp>
      <p:grpSp>
        <p:nvGrpSpPr>
          <p:cNvPr id="12" name="Group 12">
            <a:extLst>
              <a:ext uri="{FF2B5EF4-FFF2-40B4-BE49-F238E27FC236}">
                <a16:creationId xmlns:a16="http://schemas.microsoft.com/office/drawing/2014/main" id="{7F8FF8CA-7DDE-7A86-8ECC-AF3C89FEC5E5}"/>
              </a:ext>
            </a:extLst>
          </p:cNvPr>
          <p:cNvGrpSpPr/>
          <p:nvPr/>
        </p:nvGrpSpPr>
        <p:grpSpPr>
          <a:xfrm>
            <a:off x="5503194" y="0"/>
            <a:ext cx="7288832" cy="2174055"/>
            <a:chOff x="0" y="0"/>
            <a:chExt cx="1622843" cy="484049"/>
          </a:xfrm>
        </p:grpSpPr>
        <p:sp>
          <p:nvSpPr>
            <p:cNvPr id="13" name="Freeform 13">
              <a:extLst>
                <a:ext uri="{FF2B5EF4-FFF2-40B4-BE49-F238E27FC236}">
                  <a16:creationId xmlns:a16="http://schemas.microsoft.com/office/drawing/2014/main" id="{995E0960-FA4B-F89A-AB59-17E0A31377C2}"/>
                </a:ext>
              </a:extLst>
            </p:cNvPr>
            <p:cNvSpPr/>
            <p:nvPr/>
          </p:nvSpPr>
          <p:spPr>
            <a:xfrm>
              <a:off x="0" y="0"/>
              <a:ext cx="1622843" cy="484049"/>
            </a:xfrm>
            <a:custGeom>
              <a:avLst/>
              <a:gdLst/>
              <a:ahLst/>
              <a:cxnLst/>
              <a:rect l="l" t="t" r="r" b="b"/>
              <a:pathLst>
                <a:path w="1622843" h="484049">
                  <a:moveTo>
                    <a:pt x="69041" y="0"/>
                  </a:moveTo>
                  <a:lnTo>
                    <a:pt x="1553802" y="0"/>
                  </a:lnTo>
                  <a:cubicBezTo>
                    <a:pt x="1572113" y="0"/>
                    <a:pt x="1589674" y="7274"/>
                    <a:pt x="1602621" y="20222"/>
                  </a:cubicBezTo>
                  <a:cubicBezTo>
                    <a:pt x="1615569" y="33169"/>
                    <a:pt x="1622843" y="50730"/>
                    <a:pt x="1622843" y="69041"/>
                  </a:cubicBezTo>
                  <a:lnTo>
                    <a:pt x="1622843" y="415008"/>
                  </a:lnTo>
                  <a:cubicBezTo>
                    <a:pt x="1622843" y="433319"/>
                    <a:pt x="1615569" y="450880"/>
                    <a:pt x="1602621" y="463827"/>
                  </a:cubicBezTo>
                  <a:cubicBezTo>
                    <a:pt x="1589674" y="476775"/>
                    <a:pt x="1572113" y="484049"/>
                    <a:pt x="1553802" y="484049"/>
                  </a:cubicBezTo>
                  <a:lnTo>
                    <a:pt x="69041" y="484049"/>
                  </a:lnTo>
                  <a:cubicBezTo>
                    <a:pt x="50730" y="484049"/>
                    <a:pt x="33169" y="476775"/>
                    <a:pt x="20222" y="463827"/>
                  </a:cubicBezTo>
                  <a:cubicBezTo>
                    <a:pt x="7274" y="450880"/>
                    <a:pt x="0" y="433319"/>
                    <a:pt x="0" y="415008"/>
                  </a:cubicBezTo>
                  <a:lnTo>
                    <a:pt x="0" y="69041"/>
                  </a:lnTo>
                  <a:cubicBezTo>
                    <a:pt x="0" y="50730"/>
                    <a:pt x="7274" y="33169"/>
                    <a:pt x="20222" y="20222"/>
                  </a:cubicBezTo>
                  <a:cubicBezTo>
                    <a:pt x="33169" y="7274"/>
                    <a:pt x="50730" y="0"/>
                    <a:pt x="69041" y="0"/>
                  </a:cubicBezTo>
                  <a:close/>
                </a:path>
              </a:pathLst>
            </a:custGeom>
            <a:solidFill>
              <a:srgbClr val="0F2F76"/>
            </a:solidFill>
          </p:spPr>
          <p:txBody>
            <a:bodyPr/>
            <a:lstStyle/>
            <a:p>
              <a:endParaRPr lang="en-CA"/>
            </a:p>
          </p:txBody>
        </p:sp>
        <p:sp>
          <p:nvSpPr>
            <p:cNvPr id="14" name="TextBox 14">
              <a:extLst>
                <a:ext uri="{FF2B5EF4-FFF2-40B4-BE49-F238E27FC236}">
                  <a16:creationId xmlns:a16="http://schemas.microsoft.com/office/drawing/2014/main" id="{911E00F8-E6A5-1D08-9214-968E33FD7A6B}"/>
                </a:ext>
              </a:extLst>
            </p:cNvPr>
            <p:cNvSpPr txBox="1"/>
            <p:nvPr/>
          </p:nvSpPr>
          <p:spPr>
            <a:xfrm>
              <a:off x="0" y="-38100"/>
              <a:ext cx="1622843" cy="522149"/>
            </a:xfrm>
            <a:prstGeom prst="rect">
              <a:avLst/>
            </a:prstGeom>
          </p:spPr>
          <p:txBody>
            <a:bodyPr lIns="50800" tIns="50800" rIns="50800" bIns="50800" rtlCol="0" anchor="ctr"/>
            <a:lstStyle/>
            <a:p>
              <a:pPr algn="ctr">
                <a:lnSpc>
                  <a:spcPts val="2659"/>
                </a:lnSpc>
              </a:pPr>
              <a:endParaRPr/>
            </a:p>
          </p:txBody>
        </p:sp>
      </p:grpSp>
      <p:sp>
        <p:nvSpPr>
          <p:cNvPr id="15" name="TextBox 15">
            <a:extLst>
              <a:ext uri="{FF2B5EF4-FFF2-40B4-BE49-F238E27FC236}">
                <a16:creationId xmlns:a16="http://schemas.microsoft.com/office/drawing/2014/main" id="{DEF8C2EC-4469-5D42-34F3-D995970C5AA0}"/>
              </a:ext>
            </a:extLst>
          </p:cNvPr>
          <p:cNvSpPr txBox="1"/>
          <p:nvPr/>
        </p:nvSpPr>
        <p:spPr>
          <a:xfrm>
            <a:off x="166550" y="526489"/>
            <a:ext cx="17954900" cy="1187752"/>
          </a:xfrm>
          <a:prstGeom prst="rect">
            <a:avLst/>
          </a:prstGeom>
        </p:spPr>
        <p:txBody>
          <a:bodyPr lIns="0" tIns="0" rIns="0" bIns="0" rtlCol="0" anchor="t">
            <a:spAutoFit/>
          </a:bodyPr>
          <a:lstStyle/>
          <a:p>
            <a:pPr algn="ctr">
              <a:lnSpc>
                <a:spcPts val="9108"/>
              </a:lnSpc>
            </a:pPr>
            <a:r>
              <a:rPr lang="en-US" sz="8250" spc="612">
                <a:solidFill>
                  <a:srgbClr val="FFFFFF"/>
                </a:solidFill>
                <a:latin typeface="TAN St. Canard"/>
                <a:sym typeface="TAN St. Canard"/>
              </a:rPr>
              <a:t>Clustering</a:t>
            </a:r>
            <a:endParaRPr lang="en-US"/>
          </a:p>
        </p:txBody>
      </p:sp>
      <p:sp>
        <p:nvSpPr>
          <p:cNvPr id="16" name="TextBox 15">
            <a:extLst>
              <a:ext uri="{FF2B5EF4-FFF2-40B4-BE49-F238E27FC236}">
                <a16:creationId xmlns:a16="http://schemas.microsoft.com/office/drawing/2014/main" id="{4060BF7D-14E6-7593-1D3C-B42B3B64B61E}"/>
              </a:ext>
            </a:extLst>
          </p:cNvPr>
          <p:cNvSpPr txBox="1"/>
          <p:nvPr/>
        </p:nvSpPr>
        <p:spPr>
          <a:xfrm>
            <a:off x="1542197" y="2174055"/>
            <a:ext cx="15203606" cy="4893647"/>
          </a:xfrm>
          <a:prstGeom prst="rect">
            <a:avLst/>
          </a:prstGeom>
          <a:noFill/>
        </p:spPr>
        <p:txBody>
          <a:bodyPr wrap="square" rtlCol="0">
            <a:spAutoFit/>
          </a:bodyPr>
          <a:lstStyle/>
          <a:p>
            <a:pPr algn="ctr"/>
            <a:r>
              <a:rPr lang="en-US" sz="4000" b="1" spc="179">
                <a:solidFill>
                  <a:srgbClr val="1C0140"/>
                </a:solidFill>
                <a:latin typeface="Cooper BT Bold"/>
                <a:ea typeface="+mn-lt"/>
                <a:cs typeface="+mn-lt"/>
              </a:rPr>
              <a:t>Modeling</a:t>
            </a:r>
          </a:p>
          <a:p>
            <a:pPr algn="ctr"/>
            <a:endParaRPr lang="en-US" sz="4000" b="1" spc="179">
              <a:solidFill>
                <a:srgbClr val="1C0140"/>
              </a:solidFill>
              <a:latin typeface="Cooper BT Bold"/>
              <a:ea typeface="+mn-lt"/>
              <a:cs typeface="+mn-lt"/>
            </a:endParaRPr>
          </a:p>
          <a:p>
            <a:pPr marL="571500" indent="-571500">
              <a:buFont typeface="Arial" panose="020B0604020202020204" pitchFamily="34" charset="0"/>
              <a:buChar char="•"/>
            </a:pPr>
            <a:endParaRPr lang="en-US" sz="4000" b="1" spc="179">
              <a:solidFill>
                <a:srgbClr val="1C0140"/>
              </a:solidFill>
              <a:latin typeface="Cooper BT Bold"/>
              <a:ea typeface="+mn-lt"/>
              <a:cs typeface="+mn-lt"/>
            </a:endParaRPr>
          </a:p>
          <a:p>
            <a:pPr algn="ctr"/>
            <a:endParaRPr lang="en-US" sz="4000" b="1" spc="179">
              <a:solidFill>
                <a:srgbClr val="1C0140"/>
              </a:solidFill>
              <a:latin typeface="Cooper BT Bold"/>
              <a:ea typeface="+mn-lt"/>
              <a:cs typeface="+mn-lt"/>
            </a:endParaRPr>
          </a:p>
          <a:p>
            <a:pPr algn="ctr"/>
            <a:endParaRPr lang="en-US" sz="4000" b="1" spc="179">
              <a:solidFill>
                <a:srgbClr val="1C0140"/>
              </a:solidFill>
              <a:latin typeface="Cooper BT Bold"/>
              <a:ea typeface="+mn-lt"/>
              <a:cs typeface="+mn-lt"/>
            </a:endParaRPr>
          </a:p>
          <a:p>
            <a:pPr algn="ctr"/>
            <a:endParaRPr lang="en-US" sz="4000" b="1" spc="179">
              <a:solidFill>
                <a:srgbClr val="1C0140"/>
              </a:solidFill>
              <a:latin typeface="Cooper BT Bold"/>
              <a:ea typeface="+mn-lt"/>
              <a:cs typeface="+mn-lt"/>
            </a:endParaRPr>
          </a:p>
          <a:p>
            <a:pPr algn="ctr"/>
            <a:endParaRPr lang="en-US" sz="4000" b="1" spc="179">
              <a:solidFill>
                <a:srgbClr val="1C0140"/>
              </a:solidFill>
              <a:latin typeface="Cooper BT Bold"/>
              <a:ea typeface="+mn-lt"/>
              <a:cs typeface="+mn-lt"/>
            </a:endParaRPr>
          </a:p>
          <a:p>
            <a:endParaRPr lang="en-CA" sz="3200" b="1" spc="179">
              <a:solidFill>
                <a:srgbClr val="1C0140"/>
              </a:solidFill>
              <a:latin typeface="Cooper BT Bold"/>
              <a:ea typeface="+mn-lt"/>
              <a:cs typeface="+mn-lt"/>
            </a:endParaRPr>
          </a:p>
        </p:txBody>
      </p:sp>
      <p:pic>
        <p:nvPicPr>
          <p:cNvPr id="18" name="Picture 17">
            <a:extLst>
              <a:ext uri="{FF2B5EF4-FFF2-40B4-BE49-F238E27FC236}">
                <a16:creationId xmlns:a16="http://schemas.microsoft.com/office/drawing/2014/main" id="{3390BC6A-3CD1-2FC7-339B-04C45D5A293F}"/>
              </a:ext>
            </a:extLst>
          </p:cNvPr>
          <p:cNvPicPr>
            <a:picLocks noChangeAspect="1"/>
          </p:cNvPicPr>
          <p:nvPr/>
        </p:nvPicPr>
        <p:blipFill>
          <a:blip r:embed="rId7"/>
          <a:stretch>
            <a:fillRect/>
          </a:stretch>
        </p:blipFill>
        <p:spPr>
          <a:xfrm>
            <a:off x="3004254" y="3067918"/>
            <a:ext cx="12279491" cy="4579737"/>
          </a:xfrm>
          <a:prstGeom prst="rect">
            <a:avLst/>
          </a:prstGeom>
        </p:spPr>
      </p:pic>
    </p:spTree>
    <p:extLst>
      <p:ext uri="{BB962C8B-B14F-4D97-AF65-F5344CB8AC3E}">
        <p14:creationId xmlns:p14="http://schemas.microsoft.com/office/powerpoint/2010/main" val="11002688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3D7ED-FD10-5482-68B7-4B7BB306770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CA330F0-2522-A30B-35A2-45FC74DBCD0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grpSp>
        <p:nvGrpSpPr>
          <p:cNvPr id="3" name="Group 3">
            <a:extLst>
              <a:ext uri="{FF2B5EF4-FFF2-40B4-BE49-F238E27FC236}">
                <a16:creationId xmlns:a16="http://schemas.microsoft.com/office/drawing/2014/main" id="{B48AC0FE-14C4-7552-5916-8D9A6E124D0D}"/>
              </a:ext>
            </a:extLst>
          </p:cNvPr>
          <p:cNvGrpSpPr/>
          <p:nvPr/>
        </p:nvGrpSpPr>
        <p:grpSpPr>
          <a:xfrm>
            <a:off x="437931" y="1058842"/>
            <a:ext cx="17412138" cy="7714966"/>
            <a:chOff x="0" y="0"/>
            <a:chExt cx="3876776" cy="1717721"/>
          </a:xfrm>
        </p:grpSpPr>
        <p:sp>
          <p:nvSpPr>
            <p:cNvPr id="4" name="Freeform 4">
              <a:extLst>
                <a:ext uri="{FF2B5EF4-FFF2-40B4-BE49-F238E27FC236}">
                  <a16:creationId xmlns:a16="http://schemas.microsoft.com/office/drawing/2014/main" id="{549328CA-F139-6738-3455-F86647E05D91}"/>
                </a:ext>
              </a:extLst>
            </p:cNvPr>
            <p:cNvSpPr/>
            <p:nvPr/>
          </p:nvSpPr>
          <p:spPr>
            <a:xfrm>
              <a:off x="0" y="0"/>
              <a:ext cx="3876776" cy="1717721"/>
            </a:xfrm>
            <a:custGeom>
              <a:avLst/>
              <a:gdLst/>
              <a:ahLst/>
              <a:cxnLst/>
              <a:rect l="l" t="t" r="r" b="b"/>
              <a:pathLst>
                <a:path w="3876776" h="1717721">
                  <a:moveTo>
                    <a:pt x="44463" y="0"/>
                  </a:moveTo>
                  <a:lnTo>
                    <a:pt x="3832313" y="0"/>
                  </a:lnTo>
                  <a:cubicBezTo>
                    <a:pt x="3844105" y="0"/>
                    <a:pt x="3855415" y="4684"/>
                    <a:pt x="3863753" y="13023"/>
                  </a:cubicBezTo>
                  <a:cubicBezTo>
                    <a:pt x="3872091" y="21361"/>
                    <a:pt x="3876776" y="32671"/>
                    <a:pt x="3876776" y="44463"/>
                  </a:cubicBezTo>
                  <a:lnTo>
                    <a:pt x="3876776" y="1673258"/>
                  </a:lnTo>
                  <a:cubicBezTo>
                    <a:pt x="3876776" y="1697814"/>
                    <a:pt x="3856869" y="1717721"/>
                    <a:pt x="3832313" y="1717721"/>
                  </a:cubicBezTo>
                  <a:lnTo>
                    <a:pt x="44463" y="1717721"/>
                  </a:lnTo>
                  <a:cubicBezTo>
                    <a:pt x="32671" y="1717721"/>
                    <a:pt x="21361" y="1713037"/>
                    <a:pt x="13023" y="1704698"/>
                  </a:cubicBezTo>
                  <a:cubicBezTo>
                    <a:pt x="4684" y="1696360"/>
                    <a:pt x="0" y="1685050"/>
                    <a:pt x="0" y="1673258"/>
                  </a:cubicBezTo>
                  <a:lnTo>
                    <a:pt x="0" y="44463"/>
                  </a:lnTo>
                  <a:cubicBezTo>
                    <a:pt x="0" y="32671"/>
                    <a:pt x="4684" y="21361"/>
                    <a:pt x="13023" y="13023"/>
                  </a:cubicBezTo>
                  <a:cubicBezTo>
                    <a:pt x="21361" y="4684"/>
                    <a:pt x="32671" y="0"/>
                    <a:pt x="44463" y="0"/>
                  </a:cubicBezTo>
                  <a:close/>
                </a:path>
              </a:pathLst>
            </a:custGeom>
            <a:solidFill>
              <a:srgbClr val="9FCDFF"/>
            </a:solidFill>
          </p:spPr>
          <p:txBody>
            <a:bodyPr/>
            <a:lstStyle/>
            <a:p>
              <a:endParaRPr lang="en-CA"/>
            </a:p>
          </p:txBody>
        </p:sp>
        <p:sp>
          <p:nvSpPr>
            <p:cNvPr id="5" name="TextBox 5">
              <a:extLst>
                <a:ext uri="{FF2B5EF4-FFF2-40B4-BE49-F238E27FC236}">
                  <a16:creationId xmlns:a16="http://schemas.microsoft.com/office/drawing/2014/main" id="{1E0A0157-4FB4-2123-E64D-56128AD7D480}"/>
                </a:ext>
              </a:extLst>
            </p:cNvPr>
            <p:cNvSpPr txBox="1"/>
            <p:nvPr/>
          </p:nvSpPr>
          <p:spPr>
            <a:xfrm>
              <a:off x="0" y="-38100"/>
              <a:ext cx="3876776" cy="1755821"/>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F18747BC-EF5C-5C94-55DC-32E0B29834D3}"/>
              </a:ext>
            </a:extLst>
          </p:cNvPr>
          <p:cNvGrpSpPr/>
          <p:nvPr/>
        </p:nvGrpSpPr>
        <p:grpSpPr>
          <a:xfrm>
            <a:off x="4967413" y="0"/>
            <a:ext cx="8574706" cy="2174055"/>
            <a:chOff x="0" y="0"/>
            <a:chExt cx="1622843" cy="484049"/>
          </a:xfrm>
        </p:grpSpPr>
        <p:sp>
          <p:nvSpPr>
            <p:cNvPr id="7" name="Freeform 7">
              <a:extLst>
                <a:ext uri="{FF2B5EF4-FFF2-40B4-BE49-F238E27FC236}">
                  <a16:creationId xmlns:a16="http://schemas.microsoft.com/office/drawing/2014/main" id="{E54D9BC5-C4CB-7607-6E19-80F90A44483E}"/>
                </a:ext>
              </a:extLst>
            </p:cNvPr>
            <p:cNvSpPr/>
            <p:nvPr/>
          </p:nvSpPr>
          <p:spPr>
            <a:xfrm>
              <a:off x="0" y="0"/>
              <a:ext cx="1622843" cy="484049"/>
            </a:xfrm>
            <a:custGeom>
              <a:avLst/>
              <a:gdLst/>
              <a:ahLst/>
              <a:cxnLst/>
              <a:rect l="l" t="t" r="r" b="b"/>
              <a:pathLst>
                <a:path w="1622843" h="484049">
                  <a:moveTo>
                    <a:pt x="69041" y="0"/>
                  </a:moveTo>
                  <a:lnTo>
                    <a:pt x="1553802" y="0"/>
                  </a:lnTo>
                  <a:cubicBezTo>
                    <a:pt x="1572113" y="0"/>
                    <a:pt x="1589674" y="7274"/>
                    <a:pt x="1602621" y="20222"/>
                  </a:cubicBezTo>
                  <a:cubicBezTo>
                    <a:pt x="1615569" y="33169"/>
                    <a:pt x="1622843" y="50730"/>
                    <a:pt x="1622843" y="69041"/>
                  </a:cubicBezTo>
                  <a:lnTo>
                    <a:pt x="1622843" y="415008"/>
                  </a:lnTo>
                  <a:cubicBezTo>
                    <a:pt x="1622843" y="433319"/>
                    <a:pt x="1615569" y="450880"/>
                    <a:pt x="1602621" y="463827"/>
                  </a:cubicBezTo>
                  <a:cubicBezTo>
                    <a:pt x="1589674" y="476775"/>
                    <a:pt x="1572113" y="484049"/>
                    <a:pt x="1553802" y="484049"/>
                  </a:cubicBezTo>
                  <a:lnTo>
                    <a:pt x="69041" y="484049"/>
                  </a:lnTo>
                  <a:cubicBezTo>
                    <a:pt x="50730" y="484049"/>
                    <a:pt x="33169" y="476775"/>
                    <a:pt x="20222" y="463827"/>
                  </a:cubicBezTo>
                  <a:cubicBezTo>
                    <a:pt x="7274" y="450880"/>
                    <a:pt x="0" y="433319"/>
                    <a:pt x="0" y="415008"/>
                  </a:cubicBezTo>
                  <a:lnTo>
                    <a:pt x="0" y="69041"/>
                  </a:lnTo>
                  <a:cubicBezTo>
                    <a:pt x="0" y="50730"/>
                    <a:pt x="7274" y="33169"/>
                    <a:pt x="20222" y="20222"/>
                  </a:cubicBezTo>
                  <a:cubicBezTo>
                    <a:pt x="33169" y="7274"/>
                    <a:pt x="50730" y="0"/>
                    <a:pt x="69041" y="0"/>
                  </a:cubicBezTo>
                  <a:close/>
                </a:path>
              </a:pathLst>
            </a:custGeom>
            <a:solidFill>
              <a:srgbClr val="0F2F76"/>
            </a:solidFill>
          </p:spPr>
          <p:txBody>
            <a:bodyPr/>
            <a:lstStyle/>
            <a:p>
              <a:endParaRPr lang="en-CA"/>
            </a:p>
          </p:txBody>
        </p:sp>
        <p:sp>
          <p:nvSpPr>
            <p:cNvPr id="8" name="TextBox 8">
              <a:extLst>
                <a:ext uri="{FF2B5EF4-FFF2-40B4-BE49-F238E27FC236}">
                  <a16:creationId xmlns:a16="http://schemas.microsoft.com/office/drawing/2014/main" id="{2F646C17-D414-A01B-F08E-8F3BC1D832E7}"/>
                </a:ext>
              </a:extLst>
            </p:cNvPr>
            <p:cNvSpPr txBox="1"/>
            <p:nvPr/>
          </p:nvSpPr>
          <p:spPr>
            <a:xfrm>
              <a:off x="0" y="-38100"/>
              <a:ext cx="1622843" cy="522149"/>
            </a:xfrm>
            <a:prstGeom prst="rect">
              <a:avLst/>
            </a:prstGeom>
          </p:spPr>
          <p:txBody>
            <a:bodyPr lIns="50800" tIns="50800" rIns="50800" bIns="50800" rtlCol="0" anchor="ctr"/>
            <a:lstStyle/>
            <a:p>
              <a:pPr algn="ctr">
                <a:lnSpc>
                  <a:spcPts val="2659"/>
                </a:lnSpc>
              </a:pPr>
              <a:endParaRPr/>
            </a:p>
          </p:txBody>
        </p:sp>
      </p:grpSp>
      <p:sp>
        <p:nvSpPr>
          <p:cNvPr id="9" name="TextBox 9">
            <a:extLst>
              <a:ext uri="{FF2B5EF4-FFF2-40B4-BE49-F238E27FC236}">
                <a16:creationId xmlns:a16="http://schemas.microsoft.com/office/drawing/2014/main" id="{A944D3E9-AB75-0013-188D-40677AD2BA77}"/>
              </a:ext>
            </a:extLst>
          </p:cNvPr>
          <p:cNvSpPr txBox="1"/>
          <p:nvPr/>
        </p:nvSpPr>
        <p:spPr>
          <a:xfrm>
            <a:off x="166550" y="526489"/>
            <a:ext cx="17954900" cy="1202573"/>
          </a:xfrm>
          <a:prstGeom prst="rect">
            <a:avLst/>
          </a:prstGeom>
        </p:spPr>
        <p:txBody>
          <a:bodyPr lIns="0" tIns="0" rIns="0" bIns="0" rtlCol="0" anchor="t">
            <a:spAutoFit/>
          </a:bodyPr>
          <a:lstStyle/>
          <a:p>
            <a:pPr algn="ctr">
              <a:lnSpc>
                <a:spcPts val="9108"/>
              </a:lnSpc>
            </a:pPr>
            <a:r>
              <a:rPr lang="en-US" sz="8800" spc="612">
                <a:solidFill>
                  <a:srgbClr val="FFFFFF"/>
                </a:solidFill>
                <a:latin typeface="TAN St. Canard"/>
                <a:ea typeface="TAN St. Canard"/>
                <a:cs typeface="TAN St. Canard"/>
              </a:rPr>
              <a:t>Association</a:t>
            </a:r>
          </a:p>
        </p:txBody>
      </p:sp>
      <p:grpSp>
        <p:nvGrpSpPr>
          <p:cNvPr id="11" name="Group 11">
            <a:extLst>
              <a:ext uri="{FF2B5EF4-FFF2-40B4-BE49-F238E27FC236}">
                <a16:creationId xmlns:a16="http://schemas.microsoft.com/office/drawing/2014/main" id="{09C571B9-C212-3448-B3A1-D2F262FF436D}"/>
              </a:ext>
            </a:extLst>
          </p:cNvPr>
          <p:cNvGrpSpPr/>
          <p:nvPr/>
        </p:nvGrpSpPr>
        <p:grpSpPr>
          <a:xfrm>
            <a:off x="4616989" y="8438470"/>
            <a:ext cx="9277081" cy="2585325"/>
            <a:chOff x="0" y="0"/>
            <a:chExt cx="12369442" cy="3447100"/>
          </a:xfrm>
        </p:grpSpPr>
        <p:sp>
          <p:nvSpPr>
            <p:cNvPr id="12" name="Freeform 12">
              <a:extLst>
                <a:ext uri="{FF2B5EF4-FFF2-40B4-BE49-F238E27FC236}">
                  <a16:creationId xmlns:a16="http://schemas.microsoft.com/office/drawing/2014/main" id="{2B4D6FB5-50E9-63F0-09E2-CC29BDF8916F}"/>
                </a:ext>
              </a:extLst>
            </p:cNvPr>
            <p:cNvSpPr/>
            <p:nvPr/>
          </p:nvSpPr>
          <p:spPr>
            <a:xfrm>
              <a:off x="0" y="0"/>
              <a:ext cx="2858844" cy="3163313"/>
            </a:xfrm>
            <a:custGeom>
              <a:avLst/>
              <a:gdLst/>
              <a:ahLst/>
              <a:cxnLst/>
              <a:rect l="l" t="t" r="r" b="b"/>
              <a:pathLst>
                <a:path w="2858844" h="3163313">
                  <a:moveTo>
                    <a:pt x="0" y="0"/>
                  </a:moveTo>
                  <a:lnTo>
                    <a:pt x="2858844" y="0"/>
                  </a:lnTo>
                  <a:lnTo>
                    <a:pt x="2858844" y="3163313"/>
                  </a:lnTo>
                  <a:lnTo>
                    <a:pt x="0" y="3163313"/>
                  </a:lnTo>
                  <a:lnTo>
                    <a:pt x="0" y="0"/>
                  </a:lnTo>
                  <a:close/>
                </a:path>
              </a:pathLst>
            </a:custGeom>
            <a:blipFill>
              <a:blip r:embed="rId3"/>
              <a:stretch>
                <a:fillRect/>
              </a:stretch>
            </a:blipFill>
          </p:spPr>
          <p:txBody>
            <a:bodyPr/>
            <a:lstStyle/>
            <a:p>
              <a:endParaRPr lang="en-CA"/>
            </a:p>
          </p:txBody>
        </p:sp>
        <p:sp>
          <p:nvSpPr>
            <p:cNvPr id="13" name="Freeform 13">
              <a:extLst>
                <a:ext uri="{FF2B5EF4-FFF2-40B4-BE49-F238E27FC236}">
                  <a16:creationId xmlns:a16="http://schemas.microsoft.com/office/drawing/2014/main" id="{381C63A4-87FE-CBC1-BB5D-39D55DC8F372}"/>
                </a:ext>
              </a:extLst>
            </p:cNvPr>
            <p:cNvSpPr/>
            <p:nvPr/>
          </p:nvSpPr>
          <p:spPr>
            <a:xfrm>
              <a:off x="2581478" y="0"/>
              <a:ext cx="2486221" cy="3447100"/>
            </a:xfrm>
            <a:custGeom>
              <a:avLst/>
              <a:gdLst/>
              <a:ahLst/>
              <a:cxnLst/>
              <a:rect l="l" t="t" r="r" b="b"/>
              <a:pathLst>
                <a:path w="2486221" h="3447100">
                  <a:moveTo>
                    <a:pt x="0" y="0"/>
                  </a:moveTo>
                  <a:lnTo>
                    <a:pt x="2486221" y="0"/>
                  </a:lnTo>
                  <a:lnTo>
                    <a:pt x="2486221" y="3447100"/>
                  </a:lnTo>
                  <a:lnTo>
                    <a:pt x="0" y="3447100"/>
                  </a:lnTo>
                  <a:lnTo>
                    <a:pt x="0" y="0"/>
                  </a:lnTo>
                  <a:close/>
                </a:path>
              </a:pathLst>
            </a:custGeom>
            <a:blipFill>
              <a:blip r:embed="rId4"/>
              <a:stretch>
                <a:fillRect/>
              </a:stretch>
            </a:blipFill>
          </p:spPr>
          <p:txBody>
            <a:bodyPr/>
            <a:lstStyle/>
            <a:p>
              <a:endParaRPr lang="en-CA"/>
            </a:p>
          </p:txBody>
        </p:sp>
        <p:sp>
          <p:nvSpPr>
            <p:cNvPr id="14" name="Freeform 14">
              <a:extLst>
                <a:ext uri="{FF2B5EF4-FFF2-40B4-BE49-F238E27FC236}">
                  <a16:creationId xmlns:a16="http://schemas.microsoft.com/office/drawing/2014/main" id="{FFA6A728-C267-6A92-1FD6-690D71851301}"/>
                </a:ext>
              </a:extLst>
            </p:cNvPr>
            <p:cNvSpPr/>
            <p:nvPr/>
          </p:nvSpPr>
          <p:spPr>
            <a:xfrm flipH="1">
              <a:off x="4102982" y="11575"/>
              <a:ext cx="3038693" cy="3169432"/>
            </a:xfrm>
            <a:custGeom>
              <a:avLst/>
              <a:gdLst/>
              <a:ahLst/>
              <a:cxnLst/>
              <a:rect l="l" t="t" r="r" b="b"/>
              <a:pathLst>
                <a:path w="3038693" h="3169432">
                  <a:moveTo>
                    <a:pt x="3038693" y="0"/>
                  </a:moveTo>
                  <a:lnTo>
                    <a:pt x="0" y="0"/>
                  </a:lnTo>
                  <a:lnTo>
                    <a:pt x="0" y="3169432"/>
                  </a:lnTo>
                  <a:lnTo>
                    <a:pt x="3038693" y="3169432"/>
                  </a:lnTo>
                  <a:lnTo>
                    <a:pt x="3038693" y="0"/>
                  </a:lnTo>
                  <a:close/>
                </a:path>
              </a:pathLst>
            </a:custGeom>
            <a:blipFill>
              <a:blip r:embed="rId5"/>
              <a:stretch>
                <a:fillRect/>
              </a:stretch>
            </a:blipFill>
          </p:spPr>
          <p:txBody>
            <a:bodyPr/>
            <a:lstStyle/>
            <a:p>
              <a:endParaRPr lang="en-CA"/>
            </a:p>
          </p:txBody>
        </p:sp>
        <p:sp>
          <p:nvSpPr>
            <p:cNvPr id="15" name="Freeform 15">
              <a:extLst>
                <a:ext uri="{FF2B5EF4-FFF2-40B4-BE49-F238E27FC236}">
                  <a16:creationId xmlns:a16="http://schemas.microsoft.com/office/drawing/2014/main" id="{52CA2D8C-4659-0B6B-5004-EBA2AA11B8BD}"/>
                </a:ext>
              </a:extLst>
            </p:cNvPr>
            <p:cNvSpPr/>
            <p:nvPr/>
          </p:nvSpPr>
          <p:spPr>
            <a:xfrm>
              <a:off x="6459249" y="66573"/>
              <a:ext cx="2693061" cy="3030167"/>
            </a:xfrm>
            <a:custGeom>
              <a:avLst/>
              <a:gdLst/>
              <a:ahLst/>
              <a:cxnLst/>
              <a:rect l="l" t="t" r="r" b="b"/>
              <a:pathLst>
                <a:path w="2693061" h="3030167">
                  <a:moveTo>
                    <a:pt x="0" y="0"/>
                  </a:moveTo>
                  <a:lnTo>
                    <a:pt x="2693061" y="0"/>
                  </a:lnTo>
                  <a:lnTo>
                    <a:pt x="2693061" y="3030167"/>
                  </a:lnTo>
                  <a:lnTo>
                    <a:pt x="0" y="3030167"/>
                  </a:lnTo>
                  <a:lnTo>
                    <a:pt x="0" y="0"/>
                  </a:lnTo>
                  <a:close/>
                </a:path>
              </a:pathLst>
            </a:custGeom>
            <a:blipFill>
              <a:blip r:embed="rId6"/>
              <a:stretch>
                <a:fillRect/>
              </a:stretch>
            </a:blipFill>
          </p:spPr>
          <p:txBody>
            <a:bodyPr/>
            <a:lstStyle/>
            <a:p>
              <a:endParaRPr lang="en-CA"/>
            </a:p>
          </p:txBody>
        </p:sp>
        <p:sp>
          <p:nvSpPr>
            <p:cNvPr id="16" name="Freeform 16">
              <a:extLst>
                <a:ext uri="{FF2B5EF4-FFF2-40B4-BE49-F238E27FC236}">
                  <a16:creationId xmlns:a16="http://schemas.microsoft.com/office/drawing/2014/main" id="{DA401FF7-450A-7A4C-5CB3-43780905B9A3}"/>
                </a:ext>
              </a:extLst>
            </p:cNvPr>
            <p:cNvSpPr/>
            <p:nvPr/>
          </p:nvSpPr>
          <p:spPr>
            <a:xfrm>
              <a:off x="8932121" y="11575"/>
              <a:ext cx="3437321" cy="2517837"/>
            </a:xfrm>
            <a:custGeom>
              <a:avLst/>
              <a:gdLst/>
              <a:ahLst/>
              <a:cxnLst/>
              <a:rect l="l" t="t" r="r" b="b"/>
              <a:pathLst>
                <a:path w="3437321" h="2517837">
                  <a:moveTo>
                    <a:pt x="0" y="0"/>
                  </a:moveTo>
                  <a:lnTo>
                    <a:pt x="3437321" y="0"/>
                  </a:lnTo>
                  <a:lnTo>
                    <a:pt x="3437321" y="2517837"/>
                  </a:lnTo>
                  <a:lnTo>
                    <a:pt x="0" y="2517837"/>
                  </a:lnTo>
                  <a:lnTo>
                    <a:pt x="0" y="0"/>
                  </a:lnTo>
                  <a:close/>
                </a:path>
              </a:pathLst>
            </a:custGeom>
            <a:blipFill>
              <a:blip r:embed="rId7"/>
              <a:stretch>
                <a:fillRect/>
              </a:stretch>
            </a:blipFill>
          </p:spPr>
          <p:txBody>
            <a:bodyPr/>
            <a:lstStyle/>
            <a:p>
              <a:endParaRPr lang="en-CA"/>
            </a:p>
          </p:txBody>
        </p:sp>
      </p:grpSp>
      <p:sp>
        <p:nvSpPr>
          <p:cNvPr id="10" name="TextBox 9">
            <a:extLst>
              <a:ext uri="{FF2B5EF4-FFF2-40B4-BE49-F238E27FC236}">
                <a16:creationId xmlns:a16="http://schemas.microsoft.com/office/drawing/2014/main" id="{81631C31-6D2A-096D-E985-6D8DFAD5922D}"/>
              </a:ext>
            </a:extLst>
          </p:cNvPr>
          <p:cNvSpPr txBox="1"/>
          <p:nvPr/>
        </p:nvSpPr>
        <p:spPr>
          <a:xfrm>
            <a:off x="1542197" y="2174055"/>
            <a:ext cx="15203606" cy="4647426"/>
          </a:xfrm>
          <a:prstGeom prst="rect">
            <a:avLst/>
          </a:prstGeom>
          <a:noFill/>
        </p:spPr>
        <p:txBody>
          <a:bodyPr wrap="square" lIns="91440" tIns="45720" rIns="91440" bIns="45720" rtlCol="0" anchor="t">
            <a:spAutoFit/>
          </a:bodyPr>
          <a:lstStyle/>
          <a:p>
            <a:pPr algn="ctr"/>
            <a:r>
              <a:rPr lang="en-US" sz="4000" b="1" spc="179" dirty="0">
                <a:solidFill>
                  <a:srgbClr val="1C0140"/>
                </a:solidFill>
                <a:latin typeface="Cooper BT Bold"/>
                <a:ea typeface="+mn-lt"/>
                <a:cs typeface="+mn-lt"/>
              </a:rPr>
              <a:t>Introduction</a:t>
            </a:r>
          </a:p>
          <a:p>
            <a:pPr marL="571500" indent="-571500">
              <a:buFont typeface="Arial" panose="020B0604020202020204" pitchFamily="34" charset="0"/>
              <a:buChar char="•"/>
            </a:pPr>
            <a:r>
              <a:rPr lang="en-US" sz="3200" b="1" spc="179" dirty="0">
                <a:solidFill>
                  <a:srgbClr val="1C0140"/>
                </a:solidFill>
                <a:latin typeface="Cooper BT Bold"/>
                <a:ea typeface="+mn-lt"/>
                <a:cs typeface="+mn-lt"/>
              </a:rPr>
              <a:t>Definition: Association is an unsupervised machine learning technique used to discover interesting relationships or patterns between variables in large datasets, often used for market basket analysis.</a:t>
            </a:r>
          </a:p>
          <a:p>
            <a:pPr marL="571500" indent="-571500">
              <a:buFont typeface="Arial" panose="020B0604020202020204" pitchFamily="34" charset="0"/>
              <a:buChar char="•"/>
            </a:pPr>
            <a:endParaRPr lang="en-US" sz="3200" b="1" spc="179" dirty="0">
              <a:solidFill>
                <a:srgbClr val="1C0140"/>
              </a:solidFill>
              <a:latin typeface="Cooper BT Bold"/>
              <a:ea typeface="+mn-lt"/>
              <a:cs typeface="+mn-lt"/>
            </a:endParaRPr>
          </a:p>
          <a:p>
            <a:pPr marL="571500" indent="-571500">
              <a:buFont typeface="Arial" panose="020B0604020202020204" pitchFamily="34" charset="0"/>
              <a:buChar char="•"/>
            </a:pPr>
            <a:r>
              <a:rPr lang="en-US" sz="3200" b="1" spc="179" dirty="0">
                <a:solidFill>
                  <a:srgbClr val="1C0140"/>
                </a:solidFill>
                <a:latin typeface="Cooper BT Bold"/>
                <a:ea typeface="+mn-lt"/>
                <a:cs typeface="+mn-lt"/>
              </a:rPr>
              <a:t>Purpose: Identifies frequent </a:t>
            </a:r>
            <a:r>
              <a:rPr lang="en-US" sz="3200" b="1" spc="179" dirty="0" err="1">
                <a:solidFill>
                  <a:srgbClr val="1C0140"/>
                </a:solidFill>
                <a:latin typeface="Cooper BT Bold"/>
                <a:ea typeface="+mn-lt"/>
                <a:cs typeface="+mn-lt"/>
              </a:rPr>
              <a:t>itemsets</a:t>
            </a:r>
            <a:r>
              <a:rPr lang="en-US" sz="3200" b="1" spc="179" dirty="0">
                <a:solidFill>
                  <a:srgbClr val="1C0140"/>
                </a:solidFill>
                <a:latin typeface="Cooper BT Bold"/>
                <a:ea typeface="+mn-lt"/>
                <a:cs typeface="+mn-lt"/>
              </a:rPr>
              <a:t> and association rules, helping to uncover hidden patterns or associations in data.</a:t>
            </a:r>
          </a:p>
          <a:p>
            <a:pPr marL="571500" indent="-571500">
              <a:buFont typeface="Arial" panose="020B0604020202020204" pitchFamily="34" charset="0"/>
              <a:buChar char="•"/>
            </a:pPr>
            <a:endParaRPr lang="en-US" sz="3200" b="1" spc="179" dirty="0">
              <a:solidFill>
                <a:srgbClr val="1C0140"/>
              </a:solidFill>
              <a:latin typeface="Cooper BT Bold"/>
              <a:ea typeface="+mn-lt"/>
              <a:cs typeface="+mn-lt"/>
            </a:endParaRPr>
          </a:p>
        </p:txBody>
      </p:sp>
    </p:spTree>
    <p:extLst>
      <p:ext uri="{BB962C8B-B14F-4D97-AF65-F5344CB8AC3E}">
        <p14:creationId xmlns:p14="http://schemas.microsoft.com/office/powerpoint/2010/main" val="2945088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C4823-3E95-2489-CD38-2D4EF9BF5CB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FCE0202-016A-8277-645F-ABF48224116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grpSp>
        <p:nvGrpSpPr>
          <p:cNvPr id="3" name="Group 3">
            <a:extLst>
              <a:ext uri="{FF2B5EF4-FFF2-40B4-BE49-F238E27FC236}">
                <a16:creationId xmlns:a16="http://schemas.microsoft.com/office/drawing/2014/main" id="{435B80EF-0156-20C8-79BF-1FCE575A0795}"/>
              </a:ext>
            </a:extLst>
          </p:cNvPr>
          <p:cNvGrpSpPr/>
          <p:nvPr/>
        </p:nvGrpSpPr>
        <p:grpSpPr>
          <a:xfrm>
            <a:off x="437931" y="1058842"/>
            <a:ext cx="17412138" cy="7714966"/>
            <a:chOff x="0" y="0"/>
            <a:chExt cx="3876776" cy="1717721"/>
          </a:xfrm>
        </p:grpSpPr>
        <p:sp>
          <p:nvSpPr>
            <p:cNvPr id="4" name="Freeform 4">
              <a:extLst>
                <a:ext uri="{FF2B5EF4-FFF2-40B4-BE49-F238E27FC236}">
                  <a16:creationId xmlns:a16="http://schemas.microsoft.com/office/drawing/2014/main" id="{DF57D1D4-31FF-4335-4828-2DC7AA80EB9F}"/>
                </a:ext>
              </a:extLst>
            </p:cNvPr>
            <p:cNvSpPr/>
            <p:nvPr/>
          </p:nvSpPr>
          <p:spPr>
            <a:xfrm>
              <a:off x="0" y="0"/>
              <a:ext cx="3876776" cy="1717721"/>
            </a:xfrm>
            <a:custGeom>
              <a:avLst/>
              <a:gdLst/>
              <a:ahLst/>
              <a:cxnLst/>
              <a:rect l="l" t="t" r="r" b="b"/>
              <a:pathLst>
                <a:path w="3876776" h="1717721">
                  <a:moveTo>
                    <a:pt x="44463" y="0"/>
                  </a:moveTo>
                  <a:lnTo>
                    <a:pt x="3832313" y="0"/>
                  </a:lnTo>
                  <a:cubicBezTo>
                    <a:pt x="3844105" y="0"/>
                    <a:pt x="3855415" y="4684"/>
                    <a:pt x="3863753" y="13023"/>
                  </a:cubicBezTo>
                  <a:cubicBezTo>
                    <a:pt x="3872091" y="21361"/>
                    <a:pt x="3876776" y="32671"/>
                    <a:pt x="3876776" y="44463"/>
                  </a:cubicBezTo>
                  <a:lnTo>
                    <a:pt x="3876776" y="1673258"/>
                  </a:lnTo>
                  <a:cubicBezTo>
                    <a:pt x="3876776" y="1697814"/>
                    <a:pt x="3856869" y="1717721"/>
                    <a:pt x="3832313" y="1717721"/>
                  </a:cubicBezTo>
                  <a:lnTo>
                    <a:pt x="44463" y="1717721"/>
                  </a:lnTo>
                  <a:cubicBezTo>
                    <a:pt x="32671" y="1717721"/>
                    <a:pt x="21361" y="1713037"/>
                    <a:pt x="13023" y="1704698"/>
                  </a:cubicBezTo>
                  <a:cubicBezTo>
                    <a:pt x="4684" y="1696360"/>
                    <a:pt x="0" y="1685050"/>
                    <a:pt x="0" y="1673258"/>
                  </a:cubicBezTo>
                  <a:lnTo>
                    <a:pt x="0" y="44463"/>
                  </a:lnTo>
                  <a:cubicBezTo>
                    <a:pt x="0" y="32671"/>
                    <a:pt x="4684" y="21361"/>
                    <a:pt x="13023" y="13023"/>
                  </a:cubicBezTo>
                  <a:cubicBezTo>
                    <a:pt x="21361" y="4684"/>
                    <a:pt x="32671" y="0"/>
                    <a:pt x="44463" y="0"/>
                  </a:cubicBezTo>
                  <a:close/>
                </a:path>
              </a:pathLst>
            </a:custGeom>
            <a:solidFill>
              <a:srgbClr val="9FCDFF"/>
            </a:solidFill>
          </p:spPr>
          <p:txBody>
            <a:bodyPr/>
            <a:lstStyle/>
            <a:p>
              <a:endParaRPr lang="en-CA"/>
            </a:p>
          </p:txBody>
        </p:sp>
        <p:sp>
          <p:nvSpPr>
            <p:cNvPr id="5" name="TextBox 5">
              <a:extLst>
                <a:ext uri="{FF2B5EF4-FFF2-40B4-BE49-F238E27FC236}">
                  <a16:creationId xmlns:a16="http://schemas.microsoft.com/office/drawing/2014/main" id="{A2F27D9B-AF6B-E370-3EDE-9F7D14072981}"/>
                </a:ext>
              </a:extLst>
            </p:cNvPr>
            <p:cNvSpPr txBox="1"/>
            <p:nvPr/>
          </p:nvSpPr>
          <p:spPr>
            <a:xfrm>
              <a:off x="0" y="-38100"/>
              <a:ext cx="3876776" cy="1755821"/>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F160CB5F-530D-B4BE-0DE1-8C748D45B701}"/>
              </a:ext>
            </a:extLst>
          </p:cNvPr>
          <p:cNvGrpSpPr/>
          <p:nvPr/>
        </p:nvGrpSpPr>
        <p:grpSpPr>
          <a:xfrm>
            <a:off x="4967413" y="0"/>
            <a:ext cx="8574706" cy="2174055"/>
            <a:chOff x="0" y="0"/>
            <a:chExt cx="1622843" cy="484049"/>
          </a:xfrm>
        </p:grpSpPr>
        <p:sp>
          <p:nvSpPr>
            <p:cNvPr id="7" name="Freeform 7">
              <a:extLst>
                <a:ext uri="{FF2B5EF4-FFF2-40B4-BE49-F238E27FC236}">
                  <a16:creationId xmlns:a16="http://schemas.microsoft.com/office/drawing/2014/main" id="{27EA2D4B-43C6-8F69-764F-281119F8E06F}"/>
                </a:ext>
              </a:extLst>
            </p:cNvPr>
            <p:cNvSpPr/>
            <p:nvPr/>
          </p:nvSpPr>
          <p:spPr>
            <a:xfrm>
              <a:off x="0" y="0"/>
              <a:ext cx="1622843" cy="484049"/>
            </a:xfrm>
            <a:custGeom>
              <a:avLst/>
              <a:gdLst/>
              <a:ahLst/>
              <a:cxnLst/>
              <a:rect l="l" t="t" r="r" b="b"/>
              <a:pathLst>
                <a:path w="1622843" h="484049">
                  <a:moveTo>
                    <a:pt x="69041" y="0"/>
                  </a:moveTo>
                  <a:lnTo>
                    <a:pt x="1553802" y="0"/>
                  </a:lnTo>
                  <a:cubicBezTo>
                    <a:pt x="1572113" y="0"/>
                    <a:pt x="1589674" y="7274"/>
                    <a:pt x="1602621" y="20222"/>
                  </a:cubicBezTo>
                  <a:cubicBezTo>
                    <a:pt x="1615569" y="33169"/>
                    <a:pt x="1622843" y="50730"/>
                    <a:pt x="1622843" y="69041"/>
                  </a:cubicBezTo>
                  <a:lnTo>
                    <a:pt x="1622843" y="415008"/>
                  </a:lnTo>
                  <a:cubicBezTo>
                    <a:pt x="1622843" y="433319"/>
                    <a:pt x="1615569" y="450880"/>
                    <a:pt x="1602621" y="463827"/>
                  </a:cubicBezTo>
                  <a:cubicBezTo>
                    <a:pt x="1589674" y="476775"/>
                    <a:pt x="1572113" y="484049"/>
                    <a:pt x="1553802" y="484049"/>
                  </a:cubicBezTo>
                  <a:lnTo>
                    <a:pt x="69041" y="484049"/>
                  </a:lnTo>
                  <a:cubicBezTo>
                    <a:pt x="50730" y="484049"/>
                    <a:pt x="33169" y="476775"/>
                    <a:pt x="20222" y="463827"/>
                  </a:cubicBezTo>
                  <a:cubicBezTo>
                    <a:pt x="7274" y="450880"/>
                    <a:pt x="0" y="433319"/>
                    <a:pt x="0" y="415008"/>
                  </a:cubicBezTo>
                  <a:lnTo>
                    <a:pt x="0" y="69041"/>
                  </a:lnTo>
                  <a:cubicBezTo>
                    <a:pt x="0" y="50730"/>
                    <a:pt x="7274" y="33169"/>
                    <a:pt x="20222" y="20222"/>
                  </a:cubicBezTo>
                  <a:cubicBezTo>
                    <a:pt x="33169" y="7274"/>
                    <a:pt x="50730" y="0"/>
                    <a:pt x="69041" y="0"/>
                  </a:cubicBezTo>
                  <a:close/>
                </a:path>
              </a:pathLst>
            </a:custGeom>
            <a:solidFill>
              <a:srgbClr val="0F2F76"/>
            </a:solidFill>
          </p:spPr>
          <p:txBody>
            <a:bodyPr/>
            <a:lstStyle/>
            <a:p>
              <a:endParaRPr lang="en-CA"/>
            </a:p>
          </p:txBody>
        </p:sp>
        <p:sp>
          <p:nvSpPr>
            <p:cNvPr id="8" name="TextBox 8">
              <a:extLst>
                <a:ext uri="{FF2B5EF4-FFF2-40B4-BE49-F238E27FC236}">
                  <a16:creationId xmlns:a16="http://schemas.microsoft.com/office/drawing/2014/main" id="{DF242A86-C8AC-E4B0-E57D-0B0AF83DFB0B}"/>
                </a:ext>
              </a:extLst>
            </p:cNvPr>
            <p:cNvSpPr txBox="1"/>
            <p:nvPr/>
          </p:nvSpPr>
          <p:spPr>
            <a:xfrm>
              <a:off x="0" y="-38100"/>
              <a:ext cx="1622843" cy="522149"/>
            </a:xfrm>
            <a:prstGeom prst="rect">
              <a:avLst/>
            </a:prstGeom>
          </p:spPr>
          <p:txBody>
            <a:bodyPr lIns="50800" tIns="50800" rIns="50800" bIns="50800" rtlCol="0" anchor="ctr"/>
            <a:lstStyle/>
            <a:p>
              <a:pPr algn="ctr">
                <a:lnSpc>
                  <a:spcPts val="2659"/>
                </a:lnSpc>
              </a:pPr>
              <a:endParaRPr/>
            </a:p>
          </p:txBody>
        </p:sp>
      </p:grpSp>
      <p:sp>
        <p:nvSpPr>
          <p:cNvPr id="9" name="TextBox 9">
            <a:extLst>
              <a:ext uri="{FF2B5EF4-FFF2-40B4-BE49-F238E27FC236}">
                <a16:creationId xmlns:a16="http://schemas.microsoft.com/office/drawing/2014/main" id="{DE8504B5-CC79-035D-8EAB-0B60CBC39E20}"/>
              </a:ext>
            </a:extLst>
          </p:cNvPr>
          <p:cNvSpPr txBox="1"/>
          <p:nvPr/>
        </p:nvSpPr>
        <p:spPr>
          <a:xfrm>
            <a:off x="166550" y="526489"/>
            <a:ext cx="17954900" cy="1202573"/>
          </a:xfrm>
          <a:prstGeom prst="rect">
            <a:avLst/>
          </a:prstGeom>
        </p:spPr>
        <p:txBody>
          <a:bodyPr lIns="0" tIns="0" rIns="0" bIns="0" rtlCol="0" anchor="t">
            <a:spAutoFit/>
          </a:bodyPr>
          <a:lstStyle/>
          <a:p>
            <a:pPr algn="ctr">
              <a:lnSpc>
                <a:spcPts val="9108"/>
              </a:lnSpc>
            </a:pPr>
            <a:r>
              <a:rPr lang="en-US" sz="8800" spc="612">
                <a:solidFill>
                  <a:srgbClr val="FFFFFF"/>
                </a:solidFill>
                <a:latin typeface="TAN St. Canard"/>
                <a:ea typeface="TAN St. Canard"/>
                <a:cs typeface="TAN St. Canard"/>
              </a:rPr>
              <a:t>Association</a:t>
            </a:r>
          </a:p>
        </p:txBody>
      </p:sp>
      <p:grpSp>
        <p:nvGrpSpPr>
          <p:cNvPr id="11" name="Group 11">
            <a:extLst>
              <a:ext uri="{FF2B5EF4-FFF2-40B4-BE49-F238E27FC236}">
                <a16:creationId xmlns:a16="http://schemas.microsoft.com/office/drawing/2014/main" id="{0826ABFD-1B52-DCA2-CA3F-DFFF922209D1}"/>
              </a:ext>
            </a:extLst>
          </p:cNvPr>
          <p:cNvGrpSpPr/>
          <p:nvPr/>
        </p:nvGrpSpPr>
        <p:grpSpPr>
          <a:xfrm>
            <a:off x="4616989" y="8438470"/>
            <a:ext cx="9277081" cy="2585325"/>
            <a:chOff x="0" y="0"/>
            <a:chExt cx="12369442" cy="3447100"/>
          </a:xfrm>
        </p:grpSpPr>
        <p:sp>
          <p:nvSpPr>
            <p:cNvPr id="12" name="Freeform 12">
              <a:extLst>
                <a:ext uri="{FF2B5EF4-FFF2-40B4-BE49-F238E27FC236}">
                  <a16:creationId xmlns:a16="http://schemas.microsoft.com/office/drawing/2014/main" id="{96C62C3A-4206-B866-B728-2993CC31514A}"/>
                </a:ext>
              </a:extLst>
            </p:cNvPr>
            <p:cNvSpPr/>
            <p:nvPr/>
          </p:nvSpPr>
          <p:spPr>
            <a:xfrm>
              <a:off x="0" y="0"/>
              <a:ext cx="2858844" cy="3163313"/>
            </a:xfrm>
            <a:custGeom>
              <a:avLst/>
              <a:gdLst/>
              <a:ahLst/>
              <a:cxnLst/>
              <a:rect l="l" t="t" r="r" b="b"/>
              <a:pathLst>
                <a:path w="2858844" h="3163313">
                  <a:moveTo>
                    <a:pt x="0" y="0"/>
                  </a:moveTo>
                  <a:lnTo>
                    <a:pt x="2858844" y="0"/>
                  </a:lnTo>
                  <a:lnTo>
                    <a:pt x="2858844" y="3163313"/>
                  </a:lnTo>
                  <a:lnTo>
                    <a:pt x="0" y="3163313"/>
                  </a:lnTo>
                  <a:lnTo>
                    <a:pt x="0" y="0"/>
                  </a:lnTo>
                  <a:close/>
                </a:path>
              </a:pathLst>
            </a:custGeom>
            <a:blipFill>
              <a:blip r:embed="rId3"/>
              <a:stretch>
                <a:fillRect/>
              </a:stretch>
            </a:blipFill>
          </p:spPr>
          <p:txBody>
            <a:bodyPr/>
            <a:lstStyle/>
            <a:p>
              <a:endParaRPr lang="en-CA"/>
            </a:p>
          </p:txBody>
        </p:sp>
        <p:sp>
          <p:nvSpPr>
            <p:cNvPr id="13" name="Freeform 13">
              <a:extLst>
                <a:ext uri="{FF2B5EF4-FFF2-40B4-BE49-F238E27FC236}">
                  <a16:creationId xmlns:a16="http://schemas.microsoft.com/office/drawing/2014/main" id="{7D09F873-563E-43EF-B475-2ACD0BA78AC2}"/>
                </a:ext>
              </a:extLst>
            </p:cNvPr>
            <p:cNvSpPr/>
            <p:nvPr/>
          </p:nvSpPr>
          <p:spPr>
            <a:xfrm>
              <a:off x="2581478" y="0"/>
              <a:ext cx="2486221" cy="3447100"/>
            </a:xfrm>
            <a:custGeom>
              <a:avLst/>
              <a:gdLst/>
              <a:ahLst/>
              <a:cxnLst/>
              <a:rect l="l" t="t" r="r" b="b"/>
              <a:pathLst>
                <a:path w="2486221" h="3447100">
                  <a:moveTo>
                    <a:pt x="0" y="0"/>
                  </a:moveTo>
                  <a:lnTo>
                    <a:pt x="2486221" y="0"/>
                  </a:lnTo>
                  <a:lnTo>
                    <a:pt x="2486221" y="3447100"/>
                  </a:lnTo>
                  <a:lnTo>
                    <a:pt x="0" y="3447100"/>
                  </a:lnTo>
                  <a:lnTo>
                    <a:pt x="0" y="0"/>
                  </a:lnTo>
                  <a:close/>
                </a:path>
              </a:pathLst>
            </a:custGeom>
            <a:blipFill>
              <a:blip r:embed="rId4"/>
              <a:stretch>
                <a:fillRect/>
              </a:stretch>
            </a:blipFill>
          </p:spPr>
          <p:txBody>
            <a:bodyPr/>
            <a:lstStyle/>
            <a:p>
              <a:endParaRPr lang="en-CA"/>
            </a:p>
          </p:txBody>
        </p:sp>
        <p:sp>
          <p:nvSpPr>
            <p:cNvPr id="14" name="Freeform 14">
              <a:extLst>
                <a:ext uri="{FF2B5EF4-FFF2-40B4-BE49-F238E27FC236}">
                  <a16:creationId xmlns:a16="http://schemas.microsoft.com/office/drawing/2014/main" id="{2E61268E-91F4-31B2-87A4-CD9A594A337C}"/>
                </a:ext>
              </a:extLst>
            </p:cNvPr>
            <p:cNvSpPr/>
            <p:nvPr/>
          </p:nvSpPr>
          <p:spPr>
            <a:xfrm flipH="1">
              <a:off x="4102982" y="11575"/>
              <a:ext cx="3038693" cy="3169432"/>
            </a:xfrm>
            <a:custGeom>
              <a:avLst/>
              <a:gdLst/>
              <a:ahLst/>
              <a:cxnLst/>
              <a:rect l="l" t="t" r="r" b="b"/>
              <a:pathLst>
                <a:path w="3038693" h="3169432">
                  <a:moveTo>
                    <a:pt x="3038693" y="0"/>
                  </a:moveTo>
                  <a:lnTo>
                    <a:pt x="0" y="0"/>
                  </a:lnTo>
                  <a:lnTo>
                    <a:pt x="0" y="3169432"/>
                  </a:lnTo>
                  <a:lnTo>
                    <a:pt x="3038693" y="3169432"/>
                  </a:lnTo>
                  <a:lnTo>
                    <a:pt x="3038693" y="0"/>
                  </a:lnTo>
                  <a:close/>
                </a:path>
              </a:pathLst>
            </a:custGeom>
            <a:blipFill>
              <a:blip r:embed="rId5"/>
              <a:stretch>
                <a:fillRect/>
              </a:stretch>
            </a:blipFill>
          </p:spPr>
          <p:txBody>
            <a:bodyPr/>
            <a:lstStyle/>
            <a:p>
              <a:endParaRPr lang="en-CA"/>
            </a:p>
          </p:txBody>
        </p:sp>
        <p:sp>
          <p:nvSpPr>
            <p:cNvPr id="15" name="Freeform 15">
              <a:extLst>
                <a:ext uri="{FF2B5EF4-FFF2-40B4-BE49-F238E27FC236}">
                  <a16:creationId xmlns:a16="http://schemas.microsoft.com/office/drawing/2014/main" id="{A426991C-6150-0ED0-96F5-31E5045A6AB0}"/>
                </a:ext>
              </a:extLst>
            </p:cNvPr>
            <p:cNvSpPr/>
            <p:nvPr/>
          </p:nvSpPr>
          <p:spPr>
            <a:xfrm>
              <a:off x="6459249" y="66573"/>
              <a:ext cx="2693061" cy="3030167"/>
            </a:xfrm>
            <a:custGeom>
              <a:avLst/>
              <a:gdLst/>
              <a:ahLst/>
              <a:cxnLst/>
              <a:rect l="l" t="t" r="r" b="b"/>
              <a:pathLst>
                <a:path w="2693061" h="3030167">
                  <a:moveTo>
                    <a:pt x="0" y="0"/>
                  </a:moveTo>
                  <a:lnTo>
                    <a:pt x="2693061" y="0"/>
                  </a:lnTo>
                  <a:lnTo>
                    <a:pt x="2693061" y="3030167"/>
                  </a:lnTo>
                  <a:lnTo>
                    <a:pt x="0" y="3030167"/>
                  </a:lnTo>
                  <a:lnTo>
                    <a:pt x="0" y="0"/>
                  </a:lnTo>
                  <a:close/>
                </a:path>
              </a:pathLst>
            </a:custGeom>
            <a:blipFill>
              <a:blip r:embed="rId6"/>
              <a:stretch>
                <a:fillRect/>
              </a:stretch>
            </a:blipFill>
          </p:spPr>
          <p:txBody>
            <a:bodyPr/>
            <a:lstStyle/>
            <a:p>
              <a:endParaRPr lang="en-CA"/>
            </a:p>
          </p:txBody>
        </p:sp>
        <p:sp>
          <p:nvSpPr>
            <p:cNvPr id="16" name="Freeform 16">
              <a:extLst>
                <a:ext uri="{FF2B5EF4-FFF2-40B4-BE49-F238E27FC236}">
                  <a16:creationId xmlns:a16="http://schemas.microsoft.com/office/drawing/2014/main" id="{E3ED0EEF-F43E-95FA-D82F-699CD84B9FE7}"/>
                </a:ext>
              </a:extLst>
            </p:cNvPr>
            <p:cNvSpPr/>
            <p:nvPr/>
          </p:nvSpPr>
          <p:spPr>
            <a:xfrm>
              <a:off x="8932121" y="11575"/>
              <a:ext cx="3437321" cy="2517837"/>
            </a:xfrm>
            <a:custGeom>
              <a:avLst/>
              <a:gdLst/>
              <a:ahLst/>
              <a:cxnLst/>
              <a:rect l="l" t="t" r="r" b="b"/>
              <a:pathLst>
                <a:path w="3437321" h="2517837">
                  <a:moveTo>
                    <a:pt x="0" y="0"/>
                  </a:moveTo>
                  <a:lnTo>
                    <a:pt x="3437321" y="0"/>
                  </a:lnTo>
                  <a:lnTo>
                    <a:pt x="3437321" y="2517837"/>
                  </a:lnTo>
                  <a:lnTo>
                    <a:pt x="0" y="2517837"/>
                  </a:lnTo>
                  <a:lnTo>
                    <a:pt x="0" y="0"/>
                  </a:lnTo>
                  <a:close/>
                </a:path>
              </a:pathLst>
            </a:custGeom>
            <a:blipFill>
              <a:blip r:embed="rId7"/>
              <a:stretch>
                <a:fillRect/>
              </a:stretch>
            </a:blipFill>
          </p:spPr>
          <p:txBody>
            <a:bodyPr/>
            <a:lstStyle/>
            <a:p>
              <a:endParaRPr lang="en-CA"/>
            </a:p>
          </p:txBody>
        </p:sp>
      </p:grpSp>
      <p:sp>
        <p:nvSpPr>
          <p:cNvPr id="10" name="TextBox 9">
            <a:extLst>
              <a:ext uri="{FF2B5EF4-FFF2-40B4-BE49-F238E27FC236}">
                <a16:creationId xmlns:a16="http://schemas.microsoft.com/office/drawing/2014/main" id="{2391A617-E592-4948-B76A-D837B516EBB0}"/>
              </a:ext>
            </a:extLst>
          </p:cNvPr>
          <p:cNvSpPr txBox="1"/>
          <p:nvPr/>
        </p:nvSpPr>
        <p:spPr>
          <a:xfrm>
            <a:off x="1542197" y="2174055"/>
            <a:ext cx="15203606" cy="4278094"/>
          </a:xfrm>
          <a:prstGeom prst="rect">
            <a:avLst/>
          </a:prstGeom>
          <a:noFill/>
        </p:spPr>
        <p:txBody>
          <a:bodyPr wrap="square" lIns="91440" tIns="45720" rIns="91440" bIns="45720" rtlCol="0" anchor="t">
            <a:spAutoFit/>
          </a:bodyPr>
          <a:lstStyle/>
          <a:p>
            <a:pPr algn="ctr"/>
            <a:r>
              <a:rPr lang="en-US" sz="4000" b="1" spc="179" dirty="0">
                <a:solidFill>
                  <a:srgbClr val="1C0140"/>
                </a:solidFill>
                <a:latin typeface="Cooper BT Bold"/>
                <a:ea typeface="+mn-lt"/>
                <a:cs typeface="+mn-lt"/>
              </a:rPr>
              <a:t>Introduction</a:t>
            </a:r>
          </a:p>
          <a:p>
            <a:pPr algn="ctr"/>
            <a:endParaRPr lang="en-US" sz="4000" b="1" spc="179" dirty="0">
              <a:solidFill>
                <a:srgbClr val="1C0140"/>
              </a:solidFill>
              <a:latin typeface="Cooper BT Bold"/>
              <a:ea typeface="+mn-lt"/>
              <a:cs typeface="+mn-lt"/>
            </a:endParaRPr>
          </a:p>
          <a:p>
            <a:pPr marL="571500" indent="-571500">
              <a:buFont typeface="Arial" panose="020B0604020202020204" pitchFamily="34" charset="0"/>
              <a:buChar char="•"/>
            </a:pPr>
            <a:r>
              <a:rPr lang="en-US" sz="3200" b="1" spc="179" dirty="0">
                <a:solidFill>
                  <a:srgbClr val="1C0140"/>
                </a:solidFill>
                <a:latin typeface="Cooper BT Bold"/>
                <a:ea typeface="+mn-lt"/>
                <a:cs typeface="+mn-lt"/>
              </a:rPr>
              <a:t>Used Algorithm: </a:t>
            </a:r>
            <a:r>
              <a:rPr lang="en-US" sz="3200" b="1" spc="179" dirty="0" err="1">
                <a:solidFill>
                  <a:srgbClr val="1C0140"/>
                </a:solidFill>
                <a:latin typeface="Cooper BT Bold"/>
                <a:ea typeface="+mn-lt"/>
                <a:cs typeface="+mn-lt"/>
              </a:rPr>
              <a:t>Apriori</a:t>
            </a:r>
            <a:r>
              <a:rPr lang="en-US" sz="3200" b="1" spc="179" dirty="0">
                <a:solidFill>
                  <a:srgbClr val="1C0140"/>
                </a:solidFill>
                <a:latin typeface="Cooper BT Bold"/>
                <a:ea typeface="+mn-lt"/>
                <a:cs typeface="+mn-lt"/>
              </a:rPr>
              <a:t>, FP-Growth.</a:t>
            </a:r>
          </a:p>
          <a:p>
            <a:pPr marL="571500" indent="-571500">
              <a:buFont typeface="Arial" panose="020B0604020202020204" pitchFamily="34" charset="0"/>
              <a:buChar char="•"/>
            </a:pPr>
            <a:endParaRPr lang="en-US" sz="3200" b="1" spc="179" dirty="0">
              <a:solidFill>
                <a:srgbClr val="1C0140"/>
              </a:solidFill>
              <a:latin typeface="Cooper BT Bold"/>
              <a:ea typeface="+mn-lt"/>
              <a:cs typeface="+mn-lt"/>
            </a:endParaRPr>
          </a:p>
          <a:p>
            <a:pPr marL="571500" indent="-571500">
              <a:buFont typeface="Arial" panose="020B0604020202020204" pitchFamily="34" charset="0"/>
              <a:buChar char="•"/>
            </a:pPr>
            <a:r>
              <a:rPr lang="en-US" sz="3200" b="1" spc="179" dirty="0">
                <a:solidFill>
                  <a:srgbClr val="1C0140"/>
                </a:solidFill>
                <a:latin typeface="Cooper BT Bold"/>
                <a:ea typeface="+mn-lt"/>
                <a:cs typeface="+mn-lt"/>
              </a:rPr>
              <a:t>Benefits: Reveals valuable insights for decision-making, such as product recommendations, customer behavior analysis, and inventory management.</a:t>
            </a:r>
          </a:p>
          <a:p>
            <a:pPr marL="571500" indent="-571500">
              <a:buFont typeface="Arial" panose="020B0604020202020204" pitchFamily="34" charset="0"/>
              <a:buChar char="•"/>
            </a:pPr>
            <a:endParaRPr lang="en-US" sz="3200" b="1" spc="179" dirty="0">
              <a:solidFill>
                <a:srgbClr val="1C0140"/>
              </a:solidFill>
              <a:latin typeface="Cooper BT Bold"/>
              <a:ea typeface="+mn-lt"/>
              <a:cs typeface="+mn-lt"/>
            </a:endParaRPr>
          </a:p>
        </p:txBody>
      </p:sp>
    </p:spTree>
    <p:extLst>
      <p:ext uri="{BB962C8B-B14F-4D97-AF65-F5344CB8AC3E}">
        <p14:creationId xmlns:p14="http://schemas.microsoft.com/office/powerpoint/2010/main" val="36033113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3D7ED-FD10-5482-68B7-4B7BB306770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CA330F0-2522-A30B-35A2-45FC74DBCD0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grpSp>
        <p:nvGrpSpPr>
          <p:cNvPr id="3" name="Group 3">
            <a:extLst>
              <a:ext uri="{FF2B5EF4-FFF2-40B4-BE49-F238E27FC236}">
                <a16:creationId xmlns:a16="http://schemas.microsoft.com/office/drawing/2014/main" id="{B48AC0FE-14C4-7552-5916-8D9A6E124D0D}"/>
              </a:ext>
            </a:extLst>
          </p:cNvPr>
          <p:cNvGrpSpPr/>
          <p:nvPr/>
        </p:nvGrpSpPr>
        <p:grpSpPr>
          <a:xfrm>
            <a:off x="437931" y="1058842"/>
            <a:ext cx="17412138" cy="7714966"/>
            <a:chOff x="0" y="0"/>
            <a:chExt cx="3876776" cy="1717721"/>
          </a:xfrm>
        </p:grpSpPr>
        <p:sp>
          <p:nvSpPr>
            <p:cNvPr id="4" name="Freeform 4">
              <a:extLst>
                <a:ext uri="{FF2B5EF4-FFF2-40B4-BE49-F238E27FC236}">
                  <a16:creationId xmlns:a16="http://schemas.microsoft.com/office/drawing/2014/main" id="{549328CA-F139-6738-3455-F86647E05D91}"/>
                </a:ext>
              </a:extLst>
            </p:cNvPr>
            <p:cNvSpPr/>
            <p:nvPr/>
          </p:nvSpPr>
          <p:spPr>
            <a:xfrm>
              <a:off x="0" y="0"/>
              <a:ext cx="3876776" cy="1717721"/>
            </a:xfrm>
            <a:custGeom>
              <a:avLst/>
              <a:gdLst/>
              <a:ahLst/>
              <a:cxnLst/>
              <a:rect l="l" t="t" r="r" b="b"/>
              <a:pathLst>
                <a:path w="3876776" h="1717721">
                  <a:moveTo>
                    <a:pt x="44463" y="0"/>
                  </a:moveTo>
                  <a:lnTo>
                    <a:pt x="3832313" y="0"/>
                  </a:lnTo>
                  <a:cubicBezTo>
                    <a:pt x="3844105" y="0"/>
                    <a:pt x="3855415" y="4684"/>
                    <a:pt x="3863753" y="13023"/>
                  </a:cubicBezTo>
                  <a:cubicBezTo>
                    <a:pt x="3872091" y="21361"/>
                    <a:pt x="3876776" y="32671"/>
                    <a:pt x="3876776" y="44463"/>
                  </a:cubicBezTo>
                  <a:lnTo>
                    <a:pt x="3876776" y="1673258"/>
                  </a:lnTo>
                  <a:cubicBezTo>
                    <a:pt x="3876776" y="1697814"/>
                    <a:pt x="3856869" y="1717721"/>
                    <a:pt x="3832313" y="1717721"/>
                  </a:cubicBezTo>
                  <a:lnTo>
                    <a:pt x="44463" y="1717721"/>
                  </a:lnTo>
                  <a:cubicBezTo>
                    <a:pt x="32671" y="1717721"/>
                    <a:pt x="21361" y="1713037"/>
                    <a:pt x="13023" y="1704698"/>
                  </a:cubicBezTo>
                  <a:cubicBezTo>
                    <a:pt x="4684" y="1696360"/>
                    <a:pt x="0" y="1685050"/>
                    <a:pt x="0" y="1673258"/>
                  </a:cubicBezTo>
                  <a:lnTo>
                    <a:pt x="0" y="44463"/>
                  </a:lnTo>
                  <a:cubicBezTo>
                    <a:pt x="0" y="32671"/>
                    <a:pt x="4684" y="21361"/>
                    <a:pt x="13023" y="13023"/>
                  </a:cubicBezTo>
                  <a:cubicBezTo>
                    <a:pt x="21361" y="4684"/>
                    <a:pt x="32671" y="0"/>
                    <a:pt x="44463" y="0"/>
                  </a:cubicBezTo>
                  <a:close/>
                </a:path>
              </a:pathLst>
            </a:custGeom>
            <a:solidFill>
              <a:srgbClr val="9FCDFF"/>
            </a:solidFill>
          </p:spPr>
          <p:txBody>
            <a:bodyPr/>
            <a:lstStyle/>
            <a:p>
              <a:endParaRPr lang="en-CA"/>
            </a:p>
          </p:txBody>
        </p:sp>
        <p:sp>
          <p:nvSpPr>
            <p:cNvPr id="5" name="TextBox 5">
              <a:extLst>
                <a:ext uri="{FF2B5EF4-FFF2-40B4-BE49-F238E27FC236}">
                  <a16:creationId xmlns:a16="http://schemas.microsoft.com/office/drawing/2014/main" id="{1E0A0157-4FB4-2123-E64D-56128AD7D480}"/>
                </a:ext>
              </a:extLst>
            </p:cNvPr>
            <p:cNvSpPr txBox="1"/>
            <p:nvPr/>
          </p:nvSpPr>
          <p:spPr>
            <a:xfrm>
              <a:off x="0" y="-38100"/>
              <a:ext cx="3876776" cy="1755821"/>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F18747BC-EF5C-5C94-55DC-32E0B29834D3}"/>
              </a:ext>
            </a:extLst>
          </p:cNvPr>
          <p:cNvGrpSpPr/>
          <p:nvPr/>
        </p:nvGrpSpPr>
        <p:grpSpPr>
          <a:xfrm>
            <a:off x="4967413" y="0"/>
            <a:ext cx="8574706" cy="2174055"/>
            <a:chOff x="0" y="0"/>
            <a:chExt cx="1622843" cy="484049"/>
          </a:xfrm>
        </p:grpSpPr>
        <p:sp>
          <p:nvSpPr>
            <p:cNvPr id="7" name="Freeform 7">
              <a:extLst>
                <a:ext uri="{FF2B5EF4-FFF2-40B4-BE49-F238E27FC236}">
                  <a16:creationId xmlns:a16="http://schemas.microsoft.com/office/drawing/2014/main" id="{E54D9BC5-C4CB-7607-6E19-80F90A44483E}"/>
                </a:ext>
              </a:extLst>
            </p:cNvPr>
            <p:cNvSpPr/>
            <p:nvPr/>
          </p:nvSpPr>
          <p:spPr>
            <a:xfrm>
              <a:off x="0" y="0"/>
              <a:ext cx="1622843" cy="484049"/>
            </a:xfrm>
            <a:custGeom>
              <a:avLst/>
              <a:gdLst/>
              <a:ahLst/>
              <a:cxnLst/>
              <a:rect l="l" t="t" r="r" b="b"/>
              <a:pathLst>
                <a:path w="1622843" h="484049">
                  <a:moveTo>
                    <a:pt x="69041" y="0"/>
                  </a:moveTo>
                  <a:lnTo>
                    <a:pt x="1553802" y="0"/>
                  </a:lnTo>
                  <a:cubicBezTo>
                    <a:pt x="1572113" y="0"/>
                    <a:pt x="1589674" y="7274"/>
                    <a:pt x="1602621" y="20222"/>
                  </a:cubicBezTo>
                  <a:cubicBezTo>
                    <a:pt x="1615569" y="33169"/>
                    <a:pt x="1622843" y="50730"/>
                    <a:pt x="1622843" y="69041"/>
                  </a:cubicBezTo>
                  <a:lnTo>
                    <a:pt x="1622843" y="415008"/>
                  </a:lnTo>
                  <a:cubicBezTo>
                    <a:pt x="1622843" y="433319"/>
                    <a:pt x="1615569" y="450880"/>
                    <a:pt x="1602621" y="463827"/>
                  </a:cubicBezTo>
                  <a:cubicBezTo>
                    <a:pt x="1589674" y="476775"/>
                    <a:pt x="1572113" y="484049"/>
                    <a:pt x="1553802" y="484049"/>
                  </a:cubicBezTo>
                  <a:lnTo>
                    <a:pt x="69041" y="484049"/>
                  </a:lnTo>
                  <a:cubicBezTo>
                    <a:pt x="50730" y="484049"/>
                    <a:pt x="33169" y="476775"/>
                    <a:pt x="20222" y="463827"/>
                  </a:cubicBezTo>
                  <a:cubicBezTo>
                    <a:pt x="7274" y="450880"/>
                    <a:pt x="0" y="433319"/>
                    <a:pt x="0" y="415008"/>
                  </a:cubicBezTo>
                  <a:lnTo>
                    <a:pt x="0" y="69041"/>
                  </a:lnTo>
                  <a:cubicBezTo>
                    <a:pt x="0" y="50730"/>
                    <a:pt x="7274" y="33169"/>
                    <a:pt x="20222" y="20222"/>
                  </a:cubicBezTo>
                  <a:cubicBezTo>
                    <a:pt x="33169" y="7274"/>
                    <a:pt x="50730" y="0"/>
                    <a:pt x="69041" y="0"/>
                  </a:cubicBezTo>
                  <a:close/>
                </a:path>
              </a:pathLst>
            </a:custGeom>
            <a:solidFill>
              <a:srgbClr val="0F2F76"/>
            </a:solidFill>
          </p:spPr>
          <p:txBody>
            <a:bodyPr/>
            <a:lstStyle/>
            <a:p>
              <a:endParaRPr lang="en-CA"/>
            </a:p>
          </p:txBody>
        </p:sp>
        <p:sp>
          <p:nvSpPr>
            <p:cNvPr id="8" name="TextBox 8">
              <a:extLst>
                <a:ext uri="{FF2B5EF4-FFF2-40B4-BE49-F238E27FC236}">
                  <a16:creationId xmlns:a16="http://schemas.microsoft.com/office/drawing/2014/main" id="{2F646C17-D414-A01B-F08E-8F3BC1D832E7}"/>
                </a:ext>
              </a:extLst>
            </p:cNvPr>
            <p:cNvSpPr txBox="1"/>
            <p:nvPr/>
          </p:nvSpPr>
          <p:spPr>
            <a:xfrm>
              <a:off x="0" y="-38100"/>
              <a:ext cx="1622843" cy="522149"/>
            </a:xfrm>
            <a:prstGeom prst="rect">
              <a:avLst/>
            </a:prstGeom>
          </p:spPr>
          <p:txBody>
            <a:bodyPr lIns="50800" tIns="50800" rIns="50800" bIns="50800" rtlCol="0" anchor="ctr"/>
            <a:lstStyle/>
            <a:p>
              <a:pPr algn="ctr">
                <a:lnSpc>
                  <a:spcPts val="2659"/>
                </a:lnSpc>
              </a:pPr>
              <a:endParaRPr/>
            </a:p>
          </p:txBody>
        </p:sp>
      </p:grpSp>
      <p:sp>
        <p:nvSpPr>
          <p:cNvPr id="9" name="TextBox 9">
            <a:extLst>
              <a:ext uri="{FF2B5EF4-FFF2-40B4-BE49-F238E27FC236}">
                <a16:creationId xmlns:a16="http://schemas.microsoft.com/office/drawing/2014/main" id="{A944D3E9-AB75-0013-188D-40677AD2BA77}"/>
              </a:ext>
            </a:extLst>
          </p:cNvPr>
          <p:cNvSpPr txBox="1"/>
          <p:nvPr/>
        </p:nvSpPr>
        <p:spPr>
          <a:xfrm>
            <a:off x="166550" y="526489"/>
            <a:ext cx="17954900" cy="1202573"/>
          </a:xfrm>
          <a:prstGeom prst="rect">
            <a:avLst/>
          </a:prstGeom>
        </p:spPr>
        <p:txBody>
          <a:bodyPr lIns="0" tIns="0" rIns="0" bIns="0" rtlCol="0" anchor="t">
            <a:spAutoFit/>
          </a:bodyPr>
          <a:lstStyle/>
          <a:p>
            <a:pPr algn="ctr">
              <a:lnSpc>
                <a:spcPts val="9108"/>
              </a:lnSpc>
            </a:pPr>
            <a:r>
              <a:rPr lang="en-US" sz="8800" spc="612">
                <a:solidFill>
                  <a:srgbClr val="FFFFFF"/>
                </a:solidFill>
                <a:latin typeface="TAN St. Canard"/>
                <a:ea typeface="TAN St. Canard"/>
                <a:cs typeface="TAN St. Canard"/>
              </a:rPr>
              <a:t>Association</a:t>
            </a:r>
          </a:p>
        </p:txBody>
      </p:sp>
      <p:grpSp>
        <p:nvGrpSpPr>
          <p:cNvPr id="11" name="Group 11">
            <a:extLst>
              <a:ext uri="{FF2B5EF4-FFF2-40B4-BE49-F238E27FC236}">
                <a16:creationId xmlns:a16="http://schemas.microsoft.com/office/drawing/2014/main" id="{09C571B9-C212-3448-B3A1-D2F262FF436D}"/>
              </a:ext>
            </a:extLst>
          </p:cNvPr>
          <p:cNvGrpSpPr/>
          <p:nvPr/>
        </p:nvGrpSpPr>
        <p:grpSpPr>
          <a:xfrm>
            <a:off x="4616989" y="8438470"/>
            <a:ext cx="9277081" cy="2585325"/>
            <a:chOff x="0" y="0"/>
            <a:chExt cx="12369442" cy="3447100"/>
          </a:xfrm>
        </p:grpSpPr>
        <p:sp>
          <p:nvSpPr>
            <p:cNvPr id="12" name="Freeform 12">
              <a:extLst>
                <a:ext uri="{FF2B5EF4-FFF2-40B4-BE49-F238E27FC236}">
                  <a16:creationId xmlns:a16="http://schemas.microsoft.com/office/drawing/2014/main" id="{2B4D6FB5-50E9-63F0-09E2-CC29BDF8916F}"/>
                </a:ext>
              </a:extLst>
            </p:cNvPr>
            <p:cNvSpPr/>
            <p:nvPr/>
          </p:nvSpPr>
          <p:spPr>
            <a:xfrm>
              <a:off x="0" y="0"/>
              <a:ext cx="2858844" cy="3163313"/>
            </a:xfrm>
            <a:custGeom>
              <a:avLst/>
              <a:gdLst/>
              <a:ahLst/>
              <a:cxnLst/>
              <a:rect l="l" t="t" r="r" b="b"/>
              <a:pathLst>
                <a:path w="2858844" h="3163313">
                  <a:moveTo>
                    <a:pt x="0" y="0"/>
                  </a:moveTo>
                  <a:lnTo>
                    <a:pt x="2858844" y="0"/>
                  </a:lnTo>
                  <a:lnTo>
                    <a:pt x="2858844" y="3163313"/>
                  </a:lnTo>
                  <a:lnTo>
                    <a:pt x="0" y="3163313"/>
                  </a:lnTo>
                  <a:lnTo>
                    <a:pt x="0" y="0"/>
                  </a:lnTo>
                  <a:close/>
                </a:path>
              </a:pathLst>
            </a:custGeom>
            <a:blipFill>
              <a:blip r:embed="rId3"/>
              <a:stretch>
                <a:fillRect/>
              </a:stretch>
            </a:blipFill>
          </p:spPr>
          <p:txBody>
            <a:bodyPr/>
            <a:lstStyle/>
            <a:p>
              <a:endParaRPr lang="en-CA"/>
            </a:p>
          </p:txBody>
        </p:sp>
        <p:sp>
          <p:nvSpPr>
            <p:cNvPr id="13" name="Freeform 13">
              <a:extLst>
                <a:ext uri="{FF2B5EF4-FFF2-40B4-BE49-F238E27FC236}">
                  <a16:creationId xmlns:a16="http://schemas.microsoft.com/office/drawing/2014/main" id="{381C63A4-87FE-CBC1-BB5D-39D55DC8F372}"/>
                </a:ext>
              </a:extLst>
            </p:cNvPr>
            <p:cNvSpPr/>
            <p:nvPr/>
          </p:nvSpPr>
          <p:spPr>
            <a:xfrm>
              <a:off x="2581478" y="0"/>
              <a:ext cx="2486221" cy="3447100"/>
            </a:xfrm>
            <a:custGeom>
              <a:avLst/>
              <a:gdLst/>
              <a:ahLst/>
              <a:cxnLst/>
              <a:rect l="l" t="t" r="r" b="b"/>
              <a:pathLst>
                <a:path w="2486221" h="3447100">
                  <a:moveTo>
                    <a:pt x="0" y="0"/>
                  </a:moveTo>
                  <a:lnTo>
                    <a:pt x="2486221" y="0"/>
                  </a:lnTo>
                  <a:lnTo>
                    <a:pt x="2486221" y="3447100"/>
                  </a:lnTo>
                  <a:lnTo>
                    <a:pt x="0" y="3447100"/>
                  </a:lnTo>
                  <a:lnTo>
                    <a:pt x="0" y="0"/>
                  </a:lnTo>
                  <a:close/>
                </a:path>
              </a:pathLst>
            </a:custGeom>
            <a:blipFill>
              <a:blip r:embed="rId4"/>
              <a:stretch>
                <a:fillRect/>
              </a:stretch>
            </a:blipFill>
          </p:spPr>
          <p:txBody>
            <a:bodyPr/>
            <a:lstStyle/>
            <a:p>
              <a:endParaRPr lang="en-CA"/>
            </a:p>
          </p:txBody>
        </p:sp>
        <p:sp>
          <p:nvSpPr>
            <p:cNvPr id="14" name="Freeform 14">
              <a:extLst>
                <a:ext uri="{FF2B5EF4-FFF2-40B4-BE49-F238E27FC236}">
                  <a16:creationId xmlns:a16="http://schemas.microsoft.com/office/drawing/2014/main" id="{FFA6A728-C267-6A92-1FD6-690D71851301}"/>
                </a:ext>
              </a:extLst>
            </p:cNvPr>
            <p:cNvSpPr/>
            <p:nvPr/>
          </p:nvSpPr>
          <p:spPr>
            <a:xfrm flipH="1">
              <a:off x="4102982" y="11575"/>
              <a:ext cx="3038693" cy="3169432"/>
            </a:xfrm>
            <a:custGeom>
              <a:avLst/>
              <a:gdLst/>
              <a:ahLst/>
              <a:cxnLst/>
              <a:rect l="l" t="t" r="r" b="b"/>
              <a:pathLst>
                <a:path w="3038693" h="3169432">
                  <a:moveTo>
                    <a:pt x="3038693" y="0"/>
                  </a:moveTo>
                  <a:lnTo>
                    <a:pt x="0" y="0"/>
                  </a:lnTo>
                  <a:lnTo>
                    <a:pt x="0" y="3169432"/>
                  </a:lnTo>
                  <a:lnTo>
                    <a:pt x="3038693" y="3169432"/>
                  </a:lnTo>
                  <a:lnTo>
                    <a:pt x="3038693" y="0"/>
                  </a:lnTo>
                  <a:close/>
                </a:path>
              </a:pathLst>
            </a:custGeom>
            <a:blipFill>
              <a:blip r:embed="rId5"/>
              <a:stretch>
                <a:fillRect/>
              </a:stretch>
            </a:blipFill>
          </p:spPr>
          <p:txBody>
            <a:bodyPr/>
            <a:lstStyle/>
            <a:p>
              <a:endParaRPr lang="en-CA"/>
            </a:p>
          </p:txBody>
        </p:sp>
        <p:sp>
          <p:nvSpPr>
            <p:cNvPr id="15" name="Freeform 15">
              <a:extLst>
                <a:ext uri="{FF2B5EF4-FFF2-40B4-BE49-F238E27FC236}">
                  <a16:creationId xmlns:a16="http://schemas.microsoft.com/office/drawing/2014/main" id="{52CA2D8C-4659-0B6B-5004-EBA2AA11B8BD}"/>
                </a:ext>
              </a:extLst>
            </p:cNvPr>
            <p:cNvSpPr/>
            <p:nvPr/>
          </p:nvSpPr>
          <p:spPr>
            <a:xfrm>
              <a:off x="6459249" y="66573"/>
              <a:ext cx="2693061" cy="3030167"/>
            </a:xfrm>
            <a:custGeom>
              <a:avLst/>
              <a:gdLst/>
              <a:ahLst/>
              <a:cxnLst/>
              <a:rect l="l" t="t" r="r" b="b"/>
              <a:pathLst>
                <a:path w="2693061" h="3030167">
                  <a:moveTo>
                    <a:pt x="0" y="0"/>
                  </a:moveTo>
                  <a:lnTo>
                    <a:pt x="2693061" y="0"/>
                  </a:lnTo>
                  <a:lnTo>
                    <a:pt x="2693061" y="3030167"/>
                  </a:lnTo>
                  <a:lnTo>
                    <a:pt x="0" y="3030167"/>
                  </a:lnTo>
                  <a:lnTo>
                    <a:pt x="0" y="0"/>
                  </a:lnTo>
                  <a:close/>
                </a:path>
              </a:pathLst>
            </a:custGeom>
            <a:blipFill>
              <a:blip r:embed="rId6"/>
              <a:stretch>
                <a:fillRect/>
              </a:stretch>
            </a:blipFill>
          </p:spPr>
          <p:txBody>
            <a:bodyPr/>
            <a:lstStyle/>
            <a:p>
              <a:endParaRPr lang="en-CA"/>
            </a:p>
          </p:txBody>
        </p:sp>
        <p:sp>
          <p:nvSpPr>
            <p:cNvPr id="16" name="Freeform 16">
              <a:extLst>
                <a:ext uri="{FF2B5EF4-FFF2-40B4-BE49-F238E27FC236}">
                  <a16:creationId xmlns:a16="http://schemas.microsoft.com/office/drawing/2014/main" id="{DA401FF7-450A-7A4C-5CB3-43780905B9A3}"/>
                </a:ext>
              </a:extLst>
            </p:cNvPr>
            <p:cNvSpPr/>
            <p:nvPr/>
          </p:nvSpPr>
          <p:spPr>
            <a:xfrm>
              <a:off x="8932121" y="11575"/>
              <a:ext cx="3437321" cy="2517837"/>
            </a:xfrm>
            <a:custGeom>
              <a:avLst/>
              <a:gdLst/>
              <a:ahLst/>
              <a:cxnLst/>
              <a:rect l="l" t="t" r="r" b="b"/>
              <a:pathLst>
                <a:path w="3437321" h="2517837">
                  <a:moveTo>
                    <a:pt x="0" y="0"/>
                  </a:moveTo>
                  <a:lnTo>
                    <a:pt x="3437321" y="0"/>
                  </a:lnTo>
                  <a:lnTo>
                    <a:pt x="3437321" y="2517837"/>
                  </a:lnTo>
                  <a:lnTo>
                    <a:pt x="0" y="2517837"/>
                  </a:lnTo>
                  <a:lnTo>
                    <a:pt x="0" y="0"/>
                  </a:lnTo>
                  <a:close/>
                </a:path>
              </a:pathLst>
            </a:custGeom>
            <a:blipFill>
              <a:blip r:embed="rId7"/>
              <a:stretch>
                <a:fillRect/>
              </a:stretch>
            </a:blipFill>
          </p:spPr>
          <p:txBody>
            <a:bodyPr/>
            <a:lstStyle/>
            <a:p>
              <a:endParaRPr lang="en-CA"/>
            </a:p>
          </p:txBody>
        </p:sp>
      </p:grpSp>
      <p:sp>
        <p:nvSpPr>
          <p:cNvPr id="10" name="TextBox 9">
            <a:extLst>
              <a:ext uri="{FF2B5EF4-FFF2-40B4-BE49-F238E27FC236}">
                <a16:creationId xmlns:a16="http://schemas.microsoft.com/office/drawing/2014/main" id="{81631C31-6D2A-096D-E985-6D8DFAD5922D}"/>
              </a:ext>
            </a:extLst>
          </p:cNvPr>
          <p:cNvSpPr txBox="1"/>
          <p:nvPr/>
        </p:nvSpPr>
        <p:spPr>
          <a:xfrm>
            <a:off x="1542197" y="2174055"/>
            <a:ext cx="15203606" cy="707886"/>
          </a:xfrm>
          <a:prstGeom prst="rect">
            <a:avLst/>
          </a:prstGeom>
          <a:noFill/>
        </p:spPr>
        <p:txBody>
          <a:bodyPr wrap="square" lIns="91440" tIns="45720" rIns="91440" bIns="45720" rtlCol="0" anchor="t">
            <a:spAutoFit/>
          </a:bodyPr>
          <a:lstStyle/>
          <a:p>
            <a:pPr algn="ctr"/>
            <a:r>
              <a:rPr lang="en-US" sz="4000" b="1" spc="179" dirty="0">
                <a:solidFill>
                  <a:srgbClr val="1C0140"/>
                </a:solidFill>
                <a:latin typeface="Cooper BT Bold"/>
                <a:ea typeface="+mn-lt"/>
                <a:cs typeface="+mn-lt"/>
              </a:rPr>
              <a:t>Modeling</a:t>
            </a:r>
          </a:p>
        </p:txBody>
      </p:sp>
      <p:pic>
        <p:nvPicPr>
          <p:cNvPr id="17" name="Picture 16" descr="A screenshot of a computer&#10;&#10;Description automatically generated">
            <a:extLst>
              <a:ext uri="{FF2B5EF4-FFF2-40B4-BE49-F238E27FC236}">
                <a16:creationId xmlns:a16="http://schemas.microsoft.com/office/drawing/2014/main" id="{8D6DC6B5-3FC2-2858-B5EA-DD77280E5C8C}"/>
              </a:ext>
            </a:extLst>
          </p:cNvPr>
          <p:cNvPicPr>
            <a:picLocks noChangeAspect="1"/>
          </p:cNvPicPr>
          <p:nvPr/>
        </p:nvPicPr>
        <p:blipFill>
          <a:blip r:embed="rId8"/>
          <a:stretch>
            <a:fillRect/>
          </a:stretch>
        </p:blipFill>
        <p:spPr>
          <a:xfrm>
            <a:off x="1482328" y="3594496"/>
            <a:ext cx="15323343" cy="4241006"/>
          </a:xfrm>
          <a:prstGeom prst="rect">
            <a:avLst/>
          </a:prstGeom>
        </p:spPr>
      </p:pic>
    </p:spTree>
    <p:extLst>
      <p:ext uri="{BB962C8B-B14F-4D97-AF65-F5344CB8AC3E}">
        <p14:creationId xmlns:p14="http://schemas.microsoft.com/office/powerpoint/2010/main" val="23651348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3D7ED-FD10-5482-68B7-4B7BB306770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CA330F0-2522-A30B-35A2-45FC74DBCD0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grpSp>
        <p:nvGrpSpPr>
          <p:cNvPr id="3" name="Group 3">
            <a:extLst>
              <a:ext uri="{FF2B5EF4-FFF2-40B4-BE49-F238E27FC236}">
                <a16:creationId xmlns:a16="http://schemas.microsoft.com/office/drawing/2014/main" id="{B48AC0FE-14C4-7552-5916-8D9A6E124D0D}"/>
              </a:ext>
            </a:extLst>
          </p:cNvPr>
          <p:cNvGrpSpPr/>
          <p:nvPr/>
        </p:nvGrpSpPr>
        <p:grpSpPr>
          <a:xfrm>
            <a:off x="455790" y="1405642"/>
            <a:ext cx="17412138" cy="7886088"/>
            <a:chOff x="0" y="-38100"/>
            <a:chExt cx="3876776" cy="1755821"/>
          </a:xfrm>
        </p:grpSpPr>
        <p:sp>
          <p:nvSpPr>
            <p:cNvPr id="4" name="Freeform 4">
              <a:extLst>
                <a:ext uri="{FF2B5EF4-FFF2-40B4-BE49-F238E27FC236}">
                  <a16:creationId xmlns:a16="http://schemas.microsoft.com/office/drawing/2014/main" id="{549328CA-F139-6738-3455-F86647E05D91}"/>
                </a:ext>
              </a:extLst>
            </p:cNvPr>
            <p:cNvSpPr/>
            <p:nvPr/>
          </p:nvSpPr>
          <p:spPr>
            <a:xfrm>
              <a:off x="0" y="0"/>
              <a:ext cx="3876776" cy="1717721"/>
            </a:xfrm>
            <a:custGeom>
              <a:avLst/>
              <a:gdLst/>
              <a:ahLst/>
              <a:cxnLst/>
              <a:rect l="l" t="t" r="r" b="b"/>
              <a:pathLst>
                <a:path w="3876776" h="1717721">
                  <a:moveTo>
                    <a:pt x="44463" y="0"/>
                  </a:moveTo>
                  <a:lnTo>
                    <a:pt x="3832313" y="0"/>
                  </a:lnTo>
                  <a:cubicBezTo>
                    <a:pt x="3844105" y="0"/>
                    <a:pt x="3855415" y="4684"/>
                    <a:pt x="3863753" y="13023"/>
                  </a:cubicBezTo>
                  <a:cubicBezTo>
                    <a:pt x="3872091" y="21361"/>
                    <a:pt x="3876776" y="32671"/>
                    <a:pt x="3876776" y="44463"/>
                  </a:cubicBezTo>
                  <a:lnTo>
                    <a:pt x="3876776" y="1673258"/>
                  </a:lnTo>
                  <a:cubicBezTo>
                    <a:pt x="3876776" y="1697814"/>
                    <a:pt x="3856869" y="1717721"/>
                    <a:pt x="3832313" y="1717721"/>
                  </a:cubicBezTo>
                  <a:lnTo>
                    <a:pt x="44463" y="1717721"/>
                  </a:lnTo>
                  <a:cubicBezTo>
                    <a:pt x="32671" y="1717721"/>
                    <a:pt x="21361" y="1713037"/>
                    <a:pt x="13023" y="1704698"/>
                  </a:cubicBezTo>
                  <a:cubicBezTo>
                    <a:pt x="4684" y="1696360"/>
                    <a:pt x="0" y="1685050"/>
                    <a:pt x="0" y="1673258"/>
                  </a:cubicBezTo>
                  <a:lnTo>
                    <a:pt x="0" y="44463"/>
                  </a:lnTo>
                  <a:cubicBezTo>
                    <a:pt x="0" y="32671"/>
                    <a:pt x="4684" y="21361"/>
                    <a:pt x="13023" y="13023"/>
                  </a:cubicBezTo>
                  <a:cubicBezTo>
                    <a:pt x="21361" y="4684"/>
                    <a:pt x="32671" y="0"/>
                    <a:pt x="44463" y="0"/>
                  </a:cubicBezTo>
                  <a:close/>
                </a:path>
              </a:pathLst>
            </a:custGeom>
            <a:solidFill>
              <a:srgbClr val="9FCDFF"/>
            </a:solidFill>
          </p:spPr>
          <p:txBody>
            <a:bodyPr/>
            <a:lstStyle/>
            <a:p>
              <a:endParaRPr lang="en-CA"/>
            </a:p>
          </p:txBody>
        </p:sp>
        <p:sp>
          <p:nvSpPr>
            <p:cNvPr id="5" name="TextBox 5">
              <a:extLst>
                <a:ext uri="{FF2B5EF4-FFF2-40B4-BE49-F238E27FC236}">
                  <a16:creationId xmlns:a16="http://schemas.microsoft.com/office/drawing/2014/main" id="{1E0A0157-4FB4-2123-E64D-56128AD7D480}"/>
                </a:ext>
              </a:extLst>
            </p:cNvPr>
            <p:cNvSpPr txBox="1"/>
            <p:nvPr/>
          </p:nvSpPr>
          <p:spPr>
            <a:xfrm>
              <a:off x="0" y="-38100"/>
              <a:ext cx="3876776" cy="1755821"/>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F18747BC-EF5C-5C94-55DC-32E0B29834D3}"/>
              </a:ext>
            </a:extLst>
          </p:cNvPr>
          <p:cNvGrpSpPr/>
          <p:nvPr/>
        </p:nvGrpSpPr>
        <p:grpSpPr>
          <a:xfrm>
            <a:off x="4967413" y="0"/>
            <a:ext cx="8574706" cy="2174055"/>
            <a:chOff x="0" y="0"/>
            <a:chExt cx="1622843" cy="484049"/>
          </a:xfrm>
        </p:grpSpPr>
        <p:sp>
          <p:nvSpPr>
            <p:cNvPr id="7" name="Freeform 7">
              <a:extLst>
                <a:ext uri="{FF2B5EF4-FFF2-40B4-BE49-F238E27FC236}">
                  <a16:creationId xmlns:a16="http://schemas.microsoft.com/office/drawing/2014/main" id="{E54D9BC5-C4CB-7607-6E19-80F90A44483E}"/>
                </a:ext>
              </a:extLst>
            </p:cNvPr>
            <p:cNvSpPr/>
            <p:nvPr/>
          </p:nvSpPr>
          <p:spPr>
            <a:xfrm>
              <a:off x="0" y="0"/>
              <a:ext cx="1622843" cy="484049"/>
            </a:xfrm>
            <a:custGeom>
              <a:avLst/>
              <a:gdLst/>
              <a:ahLst/>
              <a:cxnLst/>
              <a:rect l="l" t="t" r="r" b="b"/>
              <a:pathLst>
                <a:path w="1622843" h="484049">
                  <a:moveTo>
                    <a:pt x="69041" y="0"/>
                  </a:moveTo>
                  <a:lnTo>
                    <a:pt x="1553802" y="0"/>
                  </a:lnTo>
                  <a:cubicBezTo>
                    <a:pt x="1572113" y="0"/>
                    <a:pt x="1589674" y="7274"/>
                    <a:pt x="1602621" y="20222"/>
                  </a:cubicBezTo>
                  <a:cubicBezTo>
                    <a:pt x="1615569" y="33169"/>
                    <a:pt x="1622843" y="50730"/>
                    <a:pt x="1622843" y="69041"/>
                  </a:cubicBezTo>
                  <a:lnTo>
                    <a:pt x="1622843" y="415008"/>
                  </a:lnTo>
                  <a:cubicBezTo>
                    <a:pt x="1622843" y="433319"/>
                    <a:pt x="1615569" y="450880"/>
                    <a:pt x="1602621" y="463827"/>
                  </a:cubicBezTo>
                  <a:cubicBezTo>
                    <a:pt x="1589674" y="476775"/>
                    <a:pt x="1572113" y="484049"/>
                    <a:pt x="1553802" y="484049"/>
                  </a:cubicBezTo>
                  <a:lnTo>
                    <a:pt x="69041" y="484049"/>
                  </a:lnTo>
                  <a:cubicBezTo>
                    <a:pt x="50730" y="484049"/>
                    <a:pt x="33169" y="476775"/>
                    <a:pt x="20222" y="463827"/>
                  </a:cubicBezTo>
                  <a:cubicBezTo>
                    <a:pt x="7274" y="450880"/>
                    <a:pt x="0" y="433319"/>
                    <a:pt x="0" y="415008"/>
                  </a:cubicBezTo>
                  <a:lnTo>
                    <a:pt x="0" y="69041"/>
                  </a:lnTo>
                  <a:cubicBezTo>
                    <a:pt x="0" y="50730"/>
                    <a:pt x="7274" y="33169"/>
                    <a:pt x="20222" y="20222"/>
                  </a:cubicBezTo>
                  <a:cubicBezTo>
                    <a:pt x="33169" y="7274"/>
                    <a:pt x="50730" y="0"/>
                    <a:pt x="69041" y="0"/>
                  </a:cubicBezTo>
                  <a:close/>
                </a:path>
              </a:pathLst>
            </a:custGeom>
            <a:solidFill>
              <a:srgbClr val="0F2F76"/>
            </a:solidFill>
          </p:spPr>
          <p:txBody>
            <a:bodyPr/>
            <a:lstStyle/>
            <a:p>
              <a:endParaRPr lang="en-CA"/>
            </a:p>
          </p:txBody>
        </p:sp>
        <p:sp>
          <p:nvSpPr>
            <p:cNvPr id="8" name="TextBox 8">
              <a:extLst>
                <a:ext uri="{FF2B5EF4-FFF2-40B4-BE49-F238E27FC236}">
                  <a16:creationId xmlns:a16="http://schemas.microsoft.com/office/drawing/2014/main" id="{2F646C17-D414-A01B-F08E-8F3BC1D832E7}"/>
                </a:ext>
              </a:extLst>
            </p:cNvPr>
            <p:cNvSpPr txBox="1"/>
            <p:nvPr/>
          </p:nvSpPr>
          <p:spPr>
            <a:xfrm>
              <a:off x="0" y="-38100"/>
              <a:ext cx="1622843" cy="522149"/>
            </a:xfrm>
            <a:prstGeom prst="rect">
              <a:avLst/>
            </a:prstGeom>
          </p:spPr>
          <p:txBody>
            <a:bodyPr lIns="50800" tIns="50800" rIns="50800" bIns="50800" rtlCol="0" anchor="ctr"/>
            <a:lstStyle/>
            <a:p>
              <a:pPr algn="ctr">
                <a:lnSpc>
                  <a:spcPts val="2659"/>
                </a:lnSpc>
              </a:pPr>
              <a:endParaRPr/>
            </a:p>
          </p:txBody>
        </p:sp>
      </p:grpSp>
      <p:sp>
        <p:nvSpPr>
          <p:cNvPr id="9" name="TextBox 9">
            <a:extLst>
              <a:ext uri="{FF2B5EF4-FFF2-40B4-BE49-F238E27FC236}">
                <a16:creationId xmlns:a16="http://schemas.microsoft.com/office/drawing/2014/main" id="{A944D3E9-AB75-0013-188D-40677AD2BA77}"/>
              </a:ext>
            </a:extLst>
          </p:cNvPr>
          <p:cNvSpPr txBox="1"/>
          <p:nvPr/>
        </p:nvSpPr>
        <p:spPr>
          <a:xfrm>
            <a:off x="166550" y="526489"/>
            <a:ext cx="17954900" cy="1202573"/>
          </a:xfrm>
          <a:prstGeom prst="rect">
            <a:avLst/>
          </a:prstGeom>
        </p:spPr>
        <p:txBody>
          <a:bodyPr lIns="0" tIns="0" rIns="0" bIns="0" rtlCol="0" anchor="t">
            <a:spAutoFit/>
          </a:bodyPr>
          <a:lstStyle/>
          <a:p>
            <a:pPr algn="ctr">
              <a:lnSpc>
                <a:spcPts val="9108"/>
              </a:lnSpc>
            </a:pPr>
            <a:r>
              <a:rPr lang="en-US" sz="8800" spc="612">
                <a:solidFill>
                  <a:srgbClr val="FFFFFF"/>
                </a:solidFill>
                <a:latin typeface="TAN St. Canard"/>
                <a:ea typeface="TAN St. Canard"/>
                <a:cs typeface="TAN St. Canard"/>
              </a:rPr>
              <a:t>Association</a:t>
            </a:r>
          </a:p>
        </p:txBody>
      </p:sp>
      <p:grpSp>
        <p:nvGrpSpPr>
          <p:cNvPr id="11" name="Group 11">
            <a:extLst>
              <a:ext uri="{FF2B5EF4-FFF2-40B4-BE49-F238E27FC236}">
                <a16:creationId xmlns:a16="http://schemas.microsoft.com/office/drawing/2014/main" id="{09C571B9-C212-3448-B3A1-D2F262FF436D}"/>
              </a:ext>
            </a:extLst>
          </p:cNvPr>
          <p:cNvGrpSpPr/>
          <p:nvPr/>
        </p:nvGrpSpPr>
        <p:grpSpPr>
          <a:xfrm>
            <a:off x="4616989" y="8438470"/>
            <a:ext cx="9277081" cy="2585325"/>
            <a:chOff x="0" y="0"/>
            <a:chExt cx="12369442" cy="3447100"/>
          </a:xfrm>
        </p:grpSpPr>
        <p:sp>
          <p:nvSpPr>
            <p:cNvPr id="12" name="Freeform 12">
              <a:extLst>
                <a:ext uri="{FF2B5EF4-FFF2-40B4-BE49-F238E27FC236}">
                  <a16:creationId xmlns:a16="http://schemas.microsoft.com/office/drawing/2014/main" id="{2B4D6FB5-50E9-63F0-09E2-CC29BDF8916F}"/>
                </a:ext>
              </a:extLst>
            </p:cNvPr>
            <p:cNvSpPr/>
            <p:nvPr/>
          </p:nvSpPr>
          <p:spPr>
            <a:xfrm>
              <a:off x="0" y="0"/>
              <a:ext cx="2858844" cy="3163313"/>
            </a:xfrm>
            <a:custGeom>
              <a:avLst/>
              <a:gdLst/>
              <a:ahLst/>
              <a:cxnLst/>
              <a:rect l="l" t="t" r="r" b="b"/>
              <a:pathLst>
                <a:path w="2858844" h="3163313">
                  <a:moveTo>
                    <a:pt x="0" y="0"/>
                  </a:moveTo>
                  <a:lnTo>
                    <a:pt x="2858844" y="0"/>
                  </a:lnTo>
                  <a:lnTo>
                    <a:pt x="2858844" y="3163313"/>
                  </a:lnTo>
                  <a:lnTo>
                    <a:pt x="0" y="3163313"/>
                  </a:lnTo>
                  <a:lnTo>
                    <a:pt x="0" y="0"/>
                  </a:lnTo>
                  <a:close/>
                </a:path>
              </a:pathLst>
            </a:custGeom>
            <a:blipFill>
              <a:blip r:embed="rId3"/>
              <a:stretch>
                <a:fillRect/>
              </a:stretch>
            </a:blipFill>
          </p:spPr>
          <p:txBody>
            <a:bodyPr/>
            <a:lstStyle/>
            <a:p>
              <a:endParaRPr lang="en-CA"/>
            </a:p>
          </p:txBody>
        </p:sp>
        <p:sp>
          <p:nvSpPr>
            <p:cNvPr id="13" name="Freeform 13">
              <a:extLst>
                <a:ext uri="{FF2B5EF4-FFF2-40B4-BE49-F238E27FC236}">
                  <a16:creationId xmlns:a16="http://schemas.microsoft.com/office/drawing/2014/main" id="{381C63A4-87FE-CBC1-BB5D-39D55DC8F372}"/>
                </a:ext>
              </a:extLst>
            </p:cNvPr>
            <p:cNvSpPr/>
            <p:nvPr/>
          </p:nvSpPr>
          <p:spPr>
            <a:xfrm>
              <a:off x="2581478" y="0"/>
              <a:ext cx="2486221" cy="3447100"/>
            </a:xfrm>
            <a:custGeom>
              <a:avLst/>
              <a:gdLst/>
              <a:ahLst/>
              <a:cxnLst/>
              <a:rect l="l" t="t" r="r" b="b"/>
              <a:pathLst>
                <a:path w="2486221" h="3447100">
                  <a:moveTo>
                    <a:pt x="0" y="0"/>
                  </a:moveTo>
                  <a:lnTo>
                    <a:pt x="2486221" y="0"/>
                  </a:lnTo>
                  <a:lnTo>
                    <a:pt x="2486221" y="3447100"/>
                  </a:lnTo>
                  <a:lnTo>
                    <a:pt x="0" y="3447100"/>
                  </a:lnTo>
                  <a:lnTo>
                    <a:pt x="0" y="0"/>
                  </a:lnTo>
                  <a:close/>
                </a:path>
              </a:pathLst>
            </a:custGeom>
            <a:blipFill>
              <a:blip r:embed="rId4"/>
              <a:stretch>
                <a:fillRect/>
              </a:stretch>
            </a:blipFill>
          </p:spPr>
          <p:txBody>
            <a:bodyPr/>
            <a:lstStyle/>
            <a:p>
              <a:endParaRPr lang="en-CA"/>
            </a:p>
          </p:txBody>
        </p:sp>
        <p:sp>
          <p:nvSpPr>
            <p:cNvPr id="14" name="Freeform 14">
              <a:extLst>
                <a:ext uri="{FF2B5EF4-FFF2-40B4-BE49-F238E27FC236}">
                  <a16:creationId xmlns:a16="http://schemas.microsoft.com/office/drawing/2014/main" id="{FFA6A728-C267-6A92-1FD6-690D71851301}"/>
                </a:ext>
              </a:extLst>
            </p:cNvPr>
            <p:cNvSpPr/>
            <p:nvPr/>
          </p:nvSpPr>
          <p:spPr>
            <a:xfrm flipH="1">
              <a:off x="4102982" y="11575"/>
              <a:ext cx="3038693" cy="3169432"/>
            </a:xfrm>
            <a:custGeom>
              <a:avLst/>
              <a:gdLst/>
              <a:ahLst/>
              <a:cxnLst/>
              <a:rect l="l" t="t" r="r" b="b"/>
              <a:pathLst>
                <a:path w="3038693" h="3169432">
                  <a:moveTo>
                    <a:pt x="3038693" y="0"/>
                  </a:moveTo>
                  <a:lnTo>
                    <a:pt x="0" y="0"/>
                  </a:lnTo>
                  <a:lnTo>
                    <a:pt x="0" y="3169432"/>
                  </a:lnTo>
                  <a:lnTo>
                    <a:pt x="3038693" y="3169432"/>
                  </a:lnTo>
                  <a:lnTo>
                    <a:pt x="3038693" y="0"/>
                  </a:lnTo>
                  <a:close/>
                </a:path>
              </a:pathLst>
            </a:custGeom>
            <a:blipFill>
              <a:blip r:embed="rId5"/>
              <a:stretch>
                <a:fillRect/>
              </a:stretch>
            </a:blipFill>
          </p:spPr>
          <p:txBody>
            <a:bodyPr/>
            <a:lstStyle/>
            <a:p>
              <a:endParaRPr lang="en-CA"/>
            </a:p>
          </p:txBody>
        </p:sp>
        <p:sp>
          <p:nvSpPr>
            <p:cNvPr id="15" name="Freeform 15">
              <a:extLst>
                <a:ext uri="{FF2B5EF4-FFF2-40B4-BE49-F238E27FC236}">
                  <a16:creationId xmlns:a16="http://schemas.microsoft.com/office/drawing/2014/main" id="{52CA2D8C-4659-0B6B-5004-EBA2AA11B8BD}"/>
                </a:ext>
              </a:extLst>
            </p:cNvPr>
            <p:cNvSpPr/>
            <p:nvPr/>
          </p:nvSpPr>
          <p:spPr>
            <a:xfrm>
              <a:off x="6459249" y="66573"/>
              <a:ext cx="2693061" cy="3030167"/>
            </a:xfrm>
            <a:custGeom>
              <a:avLst/>
              <a:gdLst/>
              <a:ahLst/>
              <a:cxnLst/>
              <a:rect l="l" t="t" r="r" b="b"/>
              <a:pathLst>
                <a:path w="2693061" h="3030167">
                  <a:moveTo>
                    <a:pt x="0" y="0"/>
                  </a:moveTo>
                  <a:lnTo>
                    <a:pt x="2693061" y="0"/>
                  </a:lnTo>
                  <a:lnTo>
                    <a:pt x="2693061" y="3030167"/>
                  </a:lnTo>
                  <a:lnTo>
                    <a:pt x="0" y="3030167"/>
                  </a:lnTo>
                  <a:lnTo>
                    <a:pt x="0" y="0"/>
                  </a:lnTo>
                  <a:close/>
                </a:path>
              </a:pathLst>
            </a:custGeom>
            <a:blipFill>
              <a:blip r:embed="rId6"/>
              <a:stretch>
                <a:fillRect/>
              </a:stretch>
            </a:blipFill>
          </p:spPr>
          <p:txBody>
            <a:bodyPr/>
            <a:lstStyle/>
            <a:p>
              <a:endParaRPr lang="en-CA"/>
            </a:p>
          </p:txBody>
        </p:sp>
        <p:sp>
          <p:nvSpPr>
            <p:cNvPr id="16" name="Freeform 16">
              <a:extLst>
                <a:ext uri="{FF2B5EF4-FFF2-40B4-BE49-F238E27FC236}">
                  <a16:creationId xmlns:a16="http://schemas.microsoft.com/office/drawing/2014/main" id="{DA401FF7-450A-7A4C-5CB3-43780905B9A3}"/>
                </a:ext>
              </a:extLst>
            </p:cNvPr>
            <p:cNvSpPr/>
            <p:nvPr/>
          </p:nvSpPr>
          <p:spPr>
            <a:xfrm>
              <a:off x="8932121" y="11575"/>
              <a:ext cx="3437321" cy="2517837"/>
            </a:xfrm>
            <a:custGeom>
              <a:avLst/>
              <a:gdLst/>
              <a:ahLst/>
              <a:cxnLst/>
              <a:rect l="l" t="t" r="r" b="b"/>
              <a:pathLst>
                <a:path w="3437321" h="2517837">
                  <a:moveTo>
                    <a:pt x="0" y="0"/>
                  </a:moveTo>
                  <a:lnTo>
                    <a:pt x="3437321" y="0"/>
                  </a:lnTo>
                  <a:lnTo>
                    <a:pt x="3437321" y="2517837"/>
                  </a:lnTo>
                  <a:lnTo>
                    <a:pt x="0" y="2517837"/>
                  </a:lnTo>
                  <a:lnTo>
                    <a:pt x="0" y="0"/>
                  </a:lnTo>
                  <a:close/>
                </a:path>
              </a:pathLst>
            </a:custGeom>
            <a:blipFill>
              <a:blip r:embed="rId7"/>
              <a:stretch>
                <a:fillRect/>
              </a:stretch>
            </a:blipFill>
          </p:spPr>
          <p:txBody>
            <a:bodyPr/>
            <a:lstStyle/>
            <a:p>
              <a:endParaRPr lang="en-CA"/>
            </a:p>
          </p:txBody>
        </p:sp>
      </p:grpSp>
      <p:sp>
        <p:nvSpPr>
          <p:cNvPr id="22" name="TextBox 11">
            <a:extLst>
              <a:ext uri="{FF2B5EF4-FFF2-40B4-BE49-F238E27FC236}">
                <a16:creationId xmlns:a16="http://schemas.microsoft.com/office/drawing/2014/main" id="{572FA0D8-9E0E-8B28-3346-E0C73E5940A1}"/>
              </a:ext>
            </a:extLst>
          </p:cNvPr>
          <p:cNvSpPr txBox="1"/>
          <p:nvPr/>
        </p:nvSpPr>
        <p:spPr>
          <a:xfrm>
            <a:off x="832231" y="2176643"/>
            <a:ext cx="16866410" cy="915635"/>
          </a:xfrm>
          <a:prstGeom prst="rect">
            <a:avLst/>
          </a:prstGeom>
        </p:spPr>
        <p:txBody>
          <a:bodyPr wrap="square" lIns="0" tIns="0" rIns="0" bIns="0" rtlCol="0" anchor="t">
            <a:spAutoFit/>
          </a:bodyPr>
          <a:lstStyle/>
          <a:p>
            <a:pPr>
              <a:lnSpc>
                <a:spcPts val="3300"/>
              </a:lnSpc>
            </a:pPr>
            <a:r>
              <a:rPr lang="en-US" sz="3000" b="1" spc="179" dirty="0">
                <a:solidFill>
                  <a:srgbClr val="1C0140"/>
                </a:solidFill>
                <a:latin typeface="Cooper BT Bold"/>
                <a:ea typeface="Cooper BT Bold"/>
                <a:cs typeface="Cooper BT Bold"/>
              </a:rPr>
              <a:t> </a:t>
            </a:r>
            <a:r>
              <a:rPr lang="en-US" sz="3000" b="1" spc="179" dirty="0">
                <a:solidFill>
                  <a:srgbClr val="1C0140"/>
                </a:solidFill>
                <a:latin typeface="Cooper BT Bold"/>
                <a:ea typeface="+mn-lt"/>
                <a:cs typeface="+mn-lt"/>
              </a:rPr>
              <a:t>          </a:t>
            </a:r>
            <a:endParaRPr lang="en-US" sz="3200" spc="179" dirty="0">
              <a:solidFill>
                <a:srgbClr val="1C0140"/>
              </a:solidFill>
              <a:latin typeface="Cooper BT Bold"/>
              <a:ea typeface="+mn-lt"/>
              <a:cs typeface="+mn-lt"/>
            </a:endParaRPr>
          </a:p>
          <a:p>
            <a:pPr>
              <a:buFont typeface="Arial" panose="020B0604020202020204" pitchFamily="34" charset="0"/>
              <a:buChar char="•"/>
            </a:pPr>
            <a:endParaRPr lang="en-US" sz="3200" b="1" spc="179" dirty="0">
              <a:solidFill>
                <a:srgbClr val="1C0140"/>
              </a:solidFill>
              <a:latin typeface="Cooper BT Bold"/>
              <a:ea typeface="+mn-lt"/>
              <a:cs typeface="+mn-lt"/>
            </a:endParaRPr>
          </a:p>
        </p:txBody>
      </p:sp>
      <p:sp>
        <p:nvSpPr>
          <p:cNvPr id="17" name="TextBox 16">
            <a:extLst>
              <a:ext uri="{FF2B5EF4-FFF2-40B4-BE49-F238E27FC236}">
                <a16:creationId xmlns:a16="http://schemas.microsoft.com/office/drawing/2014/main" id="{4A77EFDA-4244-A8F3-AC34-D8C8C77ACDAC}"/>
              </a:ext>
            </a:extLst>
          </p:cNvPr>
          <p:cNvSpPr txBox="1"/>
          <p:nvPr/>
        </p:nvSpPr>
        <p:spPr>
          <a:xfrm>
            <a:off x="1560056" y="2155879"/>
            <a:ext cx="15203606" cy="5632311"/>
          </a:xfrm>
          <a:prstGeom prst="rect">
            <a:avLst/>
          </a:prstGeom>
          <a:noFill/>
        </p:spPr>
        <p:txBody>
          <a:bodyPr wrap="square" lIns="91440" tIns="45720" rIns="91440" bIns="45720" rtlCol="0" anchor="t">
            <a:spAutoFit/>
          </a:bodyPr>
          <a:lstStyle/>
          <a:p>
            <a:pPr algn="ctr"/>
            <a:r>
              <a:rPr lang="en-US" sz="4000" b="1" spc="179" dirty="0">
                <a:solidFill>
                  <a:srgbClr val="1C0140"/>
                </a:solidFill>
                <a:latin typeface="Cooper BT Bold"/>
                <a:ea typeface="+mn-lt"/>
                <a:cs typeface="+mn-lt"/>
              </a:rPr>
              <a:t>Modeling</a:t>
            </a:r>
          </a:p>
          <a:p>
            <a:pPr algn="ctr"/>
            <a:endParaRPr lang="en-US" sz="4000" b="1" spc="179" dirty="0">
              <a:solidFill>
                <a:srgbClr val="1C0140"/>
              </a:solidFill>
              <a:latin typeface="Cooper BT Bold"/>
              <a:ea typeface="+mn-lt"/>
              <a:cs typeface="+mn-lt"/>
            </a:endParaRPr>
          </a:p>
          <a:p>
            <a:pPr marL="571500" indent="-571500">
              <a:buFont typeface="Arial" panose="020B0604020202020204" pitchFamily="34" charset="0"/>
              <a:buChar char="•"/>
            </a:pPr>
            <a:r>
              <a:rPr lang="en-US" sz="4000" b="1" spc="179" dirty="0">
                <a:solidFill>
                  <a:srgbClr val="1C0140"/>
                </a:solidFill>
                <a:latin typeface="Cooper BT Bold"/>
                <a:ea typeface="+mn-lt"/>
                <a:cs typeface="+mn-lt"/>
              </a:rPr>
              <a:t>Construct FP-tree based on item frequency.</a:t>
            </a:r>
          </a:p>
          <a:p>
            <a:pPr marL="571500" indent="-571500">
              <a:buFont typeface="Arial" panose="020B0604020202020204" pitchFamily="34" charset="0"/>
              <a:buChar char="•"/>
            </a:pPr>
            <a:endParaRPr lang="en-US" sz="4000" b="1" spc="179" dirty="0">
              <a:solidFill>
                <a:srgbClr val="1C0140"/>
              </a:solidFill>
              <a:latin typeface="Cooper BT Bold"/>
              <a:ea typeface="+mn-lt"/>
              <a:cs typeface="+mn-lt"/>
            </a:endParaRPr>
          </a:p>
          <a:p>
            <a:pPr marL="571500" indent="-571500">
              <a:buFont typeface="Arial" panose="020B0604020202020204" pitchFamily="34" charset="0"/>
              <a:buChar char="•"/>
            </a:pPr>
            <a:r>
              <a:rPr lang="en-US" sz="4000" b="1" spc="179" dirty="0">
                <a:solidFill>
                  <a:srgbClr val="1C0140"/>
                </a:solidFill>
                <a:latin typeface="Cooper BT Bold"/>
                <a:ea typeface="+mn-lt"/>
                <a:cs typeface="+mn-lt"/>
              </a:rPr>
              <a:t>Extract frequent </a:t>
            </a:r>
            <a:r>
              <a:rPr lang="en-US" sz="4000" b="1" spc="179" dirty="0" err="1">
                <a:solidFill>
                  <a:srgbClr val="1C0140"/>
                </a:solidFill>
                <a:latin typeface="Cooper BT Bold"/>
                <a:ea typeface="+mn-lt"/>
                <a:cs typeface="+mn-lt"/>
              </a:rPr>
              <a:t>itemsets</a:t>
            </a:r>
            <a:r>
              <a:rPr lang="en-US" sz="4000" b="1" spc="179" dirty="0">
                <a:solidFill>
                  <a:srgbClr val="1C0140"/>
                </a:solidFill>
                <a:latin typeface="Cooper BT Bold"/>
                <a:ea typeface="+mn-lt"/>
                <a:cs typeface="+mn-lt"/>
              </a:rPr>
              <a:t> from the FP-tree.</a:t>
            </a:r>
          </a:p>
          <a:p>
            <a:pPr marL="571500" indent="-571500">
              <a:buFont typeface="Arial" panose="020B0604020202020204" pitchFamily="34" charset="0"/>
              <a:buChar char="•"/>
            </a:pPr>
            <a:endParaRPr lang="en-US" sz="4000" b="1" spc="179" dirty="0">
              <a:solidFill>
                <a:srgbClr val="1C0140"/>
              </a:solidFill>
              <a:latin typeface="Cooper BT Bold"/>
              <a:ea typeface="+mn-lt"/>
              <a:cs typeface="+mn-lt"/>
            </a:endParaRPr>
          </a:p>
          <a:p>
            <a:pPr marL="571500" indent="-571500">
              <a:buFont typeface="Arial" panose="020B0604020202020204" pitchFamily="34" charset="0"/>
              <a:buChar char="•"/>
            </a:pPr>
            <a:r>
              <a:rPr lang="en-US" sz="4000" b="1" spc="179" dirty="0">
                <a:solidFill>
                  <a:srgbClr val="1C0140"/>
                </a:solidFill>
                <a:latin typeface="Cooper BT Bold"/>
                <a:ea typeface="+mn-lt"/>
                <a:cs typeface="+mn-lt"/>
              </a:rPr>
              <a:t>Identify relationships between items based on support and confidence.</a:t>
            </a:r>
          </a:p>
          <a:p>
            <a:pPr marL="571500" indent="-571500">
              <a:buFont typeface="Arial" panose="020B0604020202020204" pitchFamily="34" charset="0"/>
              <a:buChar char="•"/>
            </a:pPr>
            <a:endParaRPr lang="en-US" sz="4000" b="1" spc="179" dirty="0">
              <a:solidFill>
                <a:srgbClr val="1C0140"/>
              </a:solidFill>
              <a:latin typeface="Cooper BT Bold"/>
              <a:ea typeface="+mn-lt"/>
              <a:cs typeface="+mn-lt"/>
            </a:endParaRPr>
          </a:p>
        </p:txBody>
      </p:sp>
    </p:spTree>
    <p:extLst>
      <p:ext uri="{BB962C8B-B14F-4D97-AF65-F5344CB8AC3E}">
        <p14:creationId xmlns:p14="http://schemas.microsoft.com/office/powerpoint/2010/main" val="20413829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18DE3-D7D1-638E-FAD1-8FA134D6882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D3946E3-DE75-B856-BD5E-79ABA10077C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grpSp>
        <p:nvGrpSpPr>
          <p:cNvPr id="3" name="Group 3">
            <a:extLst>
              <a:ext uri="{FF2B5EF4-FFF2-40B4-BE49-F238E27FC236}">
                <a16:creationId xmlns:a16="http://schemas.microsoft.com/office/drawing/2014/main" id="{846EE1AB-5D66-1964-355D-74CCF755D591}"/>
              </a:ext>
            </a:extLst>
          </p:cNvPr>
          <p:cNvGrpSpPr/>
          <p:nvPr/>
        </p:nvGrpSpPr>
        <p:grpSpPr>
          <a:xfrm>
            <a:off x="143229" y="290135"/>
            <a:ext cx="18001538" cy="8968165"/>
            <a:chOff x="-190977" y="-228756"/>
            <a:chExt cx="24002050" cy="11957553"/>
          </a:xfrm>
        </p:grpSpPr>
        <p:grpSp>
          <p:nvGrpSpPr>
            <p:cNvPr id="4" name="Group 4">
              <a:extLst>
                <a:ext uri="{FF2B5EF4-FFF2-40B4-BE49-F238E27FC236}">
                  <a16:creationId xmlns:a16="http://schemas.microsoft.com/office/drawing/2014/main" id="{5C3AC3AC-3187-CB14-0B7B-8608C5821D42}"/>
                </a:ext>
              </a:extLst>
            </p:cNvPr>
            <p:cNvGrpSpPr/>
            <p:nvPr/>
          </p:nvGrpSpPr>
          <p:grpSpPr>
            <a:xfrm>
              <a:off x="362782" y="1186701"/>
              <a:ext cx="23276487" cy="10542096"/>
              <a:chOff x="0" y="-38100"/>
              <a:chExt cx="3876776" cy="1755821"/>
            </a:xfrm>
          </p:grpSpPr>
          <p:sp>
            <p:nvSpPr>
              <p:cNvPr id="5" name="Freeform 5">
                <a:extLst>
                  <a:ext uri="{FF2B5EF4-FFF2-40B4-BE49-F238E27FC236}">
                    <a16:creationId xmlns:a16="http://schemas.microsoft.com/office/drawing/2014/main" id="{A914C5D1-725A-6B9B-599A-F09B8A5B7105}"/>
                  </a:ext>
                </a:extLst>
              </p:cNvPr>
              <p:cNvSpPr/>
              <p:nvPr/>
            </p:nvSpPr>
            <p:spPr>
              <a:xfrm>
                <a:off x="0" y="0"/>
                <a:ext cx="3876776" cy="1717721"/>
              </a:xfrm>
              <a:custGeom>
                <a:avLst/>
                <a:gdLst/>
                <a:ahLst/>
                <a:cxnLst/>
                <a:rect l="l" t="t" r="r" b="b"/>
                <a:pathLst>
                  <a:path w="3876776" h="1717721">
                    <a:moveTo>
                      <a:pt x="52596" y="0"/>
                    </a:moveTo>
                    <a:lnTo>
                      <a:pt x="3824180" y="0"/>
                    </a:lnTo>
                    <a:cubicBezTo>
                      <a:pt x="3853228" y="0"/>
                      <a:pt x="3876776" y="23548"/>
                      <a:pt x="3876776" y="52596"/>
                    </a:cubicBezTo>
                    <a:lnTo>
                      <a:pt x="3876776" y="1665125"/>
                    </a:lnTo>
                    <a:cubicBezTo>
                      <a:pt x="3876776" y="1694173"/>
                      <a:pt x="3853228" y="1717721"/>
                      <a:pt x="3824180" y="1717721"/>
                    </a:cubicBezTo>
                    <a:lnTo>
                      <a:pt x="52596" y="1717721"/>
                    </a:lnTo>
                    <a:cubicBezTo>
                      <a:pt x="38647" y="1717721"/>
                      <a:pt x="25269" y="1712180"/>
                      <a:pt x="15405" y="1702316"/>
                    </a:cubicBezTo>
                    <a:cubicBezTo>
                      <a:pt x="5541" y="1692452"/>
                      <a:pt x="0" y="1679074"/>
                      <a:pt x="0" y="1665125"/>
                    </a:cubicBezTo>
                    <a:lnTo>
                      <a:pt x="0" y="52596"/>
                    </a:lnTo>
                    <a:cubicBezTo>
                      <a:pt x="0" y="23548"/>
                      <a:pt x="23548" y="0"/>
                      <a:pt x="52596" y="0"/>
                    </a:cubicBezTo>
                    <a:close/>
                  </a:path>
                </a:pathLst>
              </a:custGeom>
              <a:solidFill>
                <a:srgbClr val="9FCDFF"/>
              </a:solidFill>
            </p:spPr>
            <p:txBody>
              <a:bodyPr/>
              <a:lstStyle/>
              <a:p>
                <a:endParaRPr lang="en-CA"/>
              </a:p>
            </p:txBody>
          </p:sp>
          <p:sp>
            <p:nvSpPr>
              <p:cNvPr id="6" name="TextBox 6">
                <a:extLst>
                  <a:ext uri="{FF2B5EF4-FFF2-40B4-BE49-F238E27FC236}">
                    <a16:creationId xmlns:a16="http://schemas.microsoft.com/office/drawing/2014/main" id="{9977BCD2-A3AE-EABE-0632-9958A934576D}"/>
                  </a:ext>
                </a:extLst>
              </p:cNvPr>
              <p:cNvSpPr txBox="1"/>
              <p:nvPr/>
            </p:nvSpPr>
            <p:spPr>
              <a:xfrm>
                <a:off x="0" y="-38100"/>
                <a:ext cx="3876776" cy="1755821"/>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a:extLst>
                <a:ext uri="{FF2B5EF4-FFF2-40B4-BE49-F238E27FC236}">
                  <a16:creationId xmlns:a16="http://schemas.microsoft.com/office/drawing/2014/main" id="{C1BEFD40-36E9-9194-3EE5-1915B9755DBD}"/>
                </a:ext>
              </a:extLst>
            </p:cNvPr>
            <p:cNvGrpSpPr/>
            <p:nvPr/>
          </p:nvGrpSpPr>
          <p:grpSpPr>
            <a:xfrm>
              <a:off x="3947918" y="-228756"/>
              <a:ext cx="15530562" cy="7704588"/>
              <a:chOff x="-271449" y="-38100"/>
              <a:chExt cx="2586666" cy="1283225"/>
            </a:xfrm>
          </p:grpSpPr>
          <p:sp>
            <p:nvSpPr>
              <p:cNvPr id="8" name="Freeform 8">
                <a:extLst>
                  <a:ext uri="{FF2B5EF4-FFF2-40B4-BE49-F238E27FC236}">
                    <a16:creationId xmlns:a16="http://schemas.microsoft.com/office/drawing/2014/main" id="{E3290C86-1D6A-39DF-E46C-DE82D8852C6F}"/>
                  </a:ext>
                </a:extLst>
              </p:cNvPr>
              <p:cNvSpPr/>
              <p:nvPr/>
            </p:nvSpPr>
            <p:spPr>
              <a:xfrm>
                <a:off x="-271449" y="761076"/>
                <a:ext cx="2586666" cy="484049"/>
              </a:xfrm>
              <a:custGeom>
                <a:avLst/>
                <a:gdLst/>
                <a:ahLst/>
                <a:cxnLst/>
                <a:rect l="l" t="t" r="r" b="b"/>
                <a:pathLst>
                  <a:path w="2139645" h="484049">
                    <a:moveTo>
                      <a:pt x="61943" y="0"/>
                    </a:moveTo>
                    <a:lnTo>
                      <a:pt x="2077702" y="0"/>
                    </a:lnTo>
                    <a:cubicBezTo>
                      <a:pt x="2111912" y="0"/>
                      <a:pt x="2139645" y="27733"/>
                      <a:pt x="2139645" y="61943"/>
                    </a:cubicBezTo>
                    <a:lnTo>
                      <a:pt x="2139645" y="422106"/>
                    </a:lnTo>
                    <a:cubicBezTo>
                      <a:pt x="2139645" y="456316"/>
                      <a:pt x="2111912" y="484049"/>
                      <a:pt x="2077702" y="484049"/>
                    </a:cubicBezTo>
                    <a:lnTo>
                      <a:pt x="61943" y="484049"/>
                    </a:lnTo>
                    <a:cubicBezTo>
                      <a:pt x="27733" y="484049"/>
                      <a:pt x="0" y="456316"/>
                      <a:pt x="0" y="422106"/>
                    </a:cubicBezTo>
                    <a:lnTo>
                      <a:pt x="0" y="61943"/>
                    </a:lnTo>
                    <a:cubicBezTo>
                      <a:pt x="0" y="27733"/>
                      <a:pt x="27733" y="0"/>
                      <a:pt x="61943" y="0"/>
                    </a:cubicBezTo>
                    <a:close/>
                  </a:path>
                </a:pathLst>
              </a:custGeom>
              <a:solidFill>
                <a:srgbClr val="0F2F76"/>
              </a:solidFill>
            </p:spPr>
            <p:txBody>
              <a:bodyPr/>
              <a:lstStyle/>
              <a:p>
                <a:endParaRPr lang="en-CA"/>
              </a:p>
            </p:txBody>
          </p:sp>
          <p:sp>
            <p:nvSpPr>
              <p:cNvPr id="9" name="TextBox 9">
                <a:extLst>
                  <a:ext uri="{FF2B5EF4-FFF2-40B4-BE49-F238E27FC236}">
                    <a16:creationId xmlns:a16="http://schemas.microsoft.com/office/drawing/2014/main" id="{F1A145CD-7A35-9DD8-3DD0-A57D521CF558}"/>
                  </a:ext>
                </a:extLst>
              </p:cNvPr>
              <p:cNvSpPr txBox="1"/>
              <p:nvPr/>
            </p:nvSpPr>
            <p:spPr>
              <a:xfrm>
                <a:off x="0" y="-38100"/>
                <a:ext cx="2139645" cy="522149"/>
              </a:xfrm>
              <a:prstGeom prst="rect">
                <a:avLst/>
              </a:prstGeom>
            </p:spPr>
            <p:txBody>
              <a:bodyPr lIns="50800" tIns="50800" rIns="50800" bIns="50800" rtlCol="0" anchor="ctr"/>
              <a:lstStyle/>
              <a:p>
                <a:pPr algn="ctr">
                  <a:lnSpc>
                    <a:spcPts val="2659"/>
                  </a:lnSpc>
                </a:pPr>
                <a:endParaRPr/>
              </a:p>
            </p:txBody>
          </p:sp>
        </p:grpSp>
        <p:sp>
          <p:nvSpPr>
            <p:cNvPr id="10" name="TextBox 10">
              <a:extLst>
                <a:ext uri="{FF2B5EF4-FFF2-40B4-BE49-F238E27FC236}">
                  <a16:creationId xmlns:a16="http://schemas.microsoft.com/office/drawing/2014/main" id="{7C5D0088-89C5-F8A6-87A9-C91860E967E6}"/>
                </a:ext>
              </a:extLst>
            </p:cNvPr>
            <p:cNvSpPr txBox="1"/>
            <p:nvPr/>
          </p:nvSpPr>
          <p:spPr>
            <a:xfrm>
              <a:off x="-190977" y="5438353"/>
              <a:ext cx="24002050" cy="1591188"/>
            </a:xfrm>
            <a:prstGeom prst="rect">
              <a:avLst/>
            </a:prstGeom>
          </p:spPr>
          <p:txBody>
            <a:bodyPr lIns="0" tIns="0" rIns="0" bIns="0" rtlCol="0" anchor="t">
              <a:spAutoFit/>
            </a:bodyPr>
            <a:lstStyle/>
            <a:p>
              <a:pPr algn="ctr">
                <a:lnSpc>
                  <a:spcPts val="9132"/>
                </a:lnSpc>
              </a:pPr>
              <a:r>
                <a:rPr lang="en-US" sz="8301" spc="614">
                  <a:solidFill>
                    <a:srgbClr val="FFFFFF"/>
                  </a:solidFill>
                  <a:latin typeface="TAN St. Canard"/>
                  <a:ea typeface="TAN St. Canard"/>
                  <a:cs typeface="TAN St. Canard"/>
                  <a:sym typeface="TAN St. Canard"/>
                </a:rPr>
                <a:t>Outlier Detection​</a:t>
              </a:r>
            </a:p>
          </p:txBody>
        </p:sp>
      </p:grpSp>
      <p:grpSp>
        <p:nvGrpSpPr>
          <p:cNvPr id="12" name="Group 12">
            <a:extLst>
              <a:ext uri="{FF2B5EF4-FFF2-40B4-BE49-F238E27FC236}">
                <a16:creationId xmlns:a16="http://schemas.microsoft.com/office/drawing/2014/main" id="{10018FE9-368C-C1F9-E8B5-C467D6BDD588}"/>
              </a:ext>
            </a:extLst>
          </p:cNvPr>
          <p:cNvGrpSpPr/>
          <p:nvPr/>
        </p:nvGrpSpPr>
        <p:grpSpPr>
          <a:xfrm>
            <a:off x="4616989" y="8438470"/>
            <a:ext cx="9277081" cy="2585325"/>
            <a:chOff x="0" y="0"/>
            <a:chExt cx="12369442" cy="3447100"/>
          </a:xfrm>
        </p:grpSpPr>
        <p:sp>
          <p:nvSpPr>
            <p:cNvPr id="13" name="Freeform 13">
              <a:extLst>
                <a:ext uri="{FF2B5EF4-FFF2-40B4-BE49-F238E27FC236}">
                  <a16:creationId xmlns:a16="http://schemas.microsoft.com/office/drawing/2014/main" id="{989F68EF-2708-EB7C-3B5C-B1BB6FAF955F}"/>
                </a:ext>
              </a:extLst>
            </p:cNvPr>
            <p:cNvSpPr/>
            <p:nvPr/>
          </p:nvSpPr>
          <p:spPr>
            <a:xfrm>
              <a:off x="0" y="0"/>
              <a:ext cx="2858844" cy="3163313"/>
            </a:xfrm>
            <a:custGeom>
              <a:avLst/>
              <a:gdLst/>
              <a:ahLst/>
              <a:cxnLst/>
              <a:rect l="l" t="t" r="r" b="b"/>
              <a:pathLst>
                <a:path w="2858844" h="3163313">
                  <a:moveTo>
                    <a:pt x="0" y="0"/>
                  </a:moveTo>
                  <a:lnTo>
                    <a:pt x="2858844" y="0"/>
                  </a:lnTo>
                  <a:lnTo>
                    <a:pt x="2858844" y="3163313"/>
                  </a:lnTo>
                  <a:lnTo>
                    <a:pt x="0" y="3163313"/>
                  </a:lnTo>
                  <a:lnTo>
                    <a:pt x="0" y="0"/>
                  </a:lnTo>
                  <a:close/>
                </a:path>
              </a:pathLst>
            </a:custGeom>
            <a:blipFill>
              <a:blip r:embed="rId3"/>
              <a:stretch>
                <a:fillRect/>
              </a:stretch>
            </a:blipFill>
          </p:spPr>
          <p:txBody>
            <a:bodyPr/>
            <a:lstStyle/>
            <a:p>
              <a:endParaRPr lang="en-CA"/>
            </a:p>
          </p:txBody>
        </p:sp>
        <p:sp>
          <p:nvSpPr>
            <p:cNvPr id="14" name="Freeform 14">
              <a:extLst>
                <a:ext uri="{FF2B5EF4-FFF2-40B4-BE49-F238E27FC236}">
                  <a16:creationId xmlns:a16="http://schemas.microsoft.com/office/drawing/2014/main" id="{98D53F9D-0C7A-A40B-2AC6-CC7B2E300286}"/>
                </a:ext>
              </a:extLst>
            </p:cNvPr>
            <p:cNvSpPr/>
            <p:nvPr/>
          </p:nvSpPr>
          <p:spPr>
            <a:xfrm>
              <a:off x="2581478" y="0"/>
              <a:ext cx="2486221" cy="3447100"/>
            </a:xfrm>
            <a:custGeom>
              <a:avLst/>
              <a:gdLst/>
              <a:ahLst/>
              <a:cxnLst/>
              <a:rect l="l" t="t" r="r" b="b"/>
              <a:pathLst>
                <a:path w="2486221" h="3447100">
                  <a:moveTo>
                    <a:pt x="0" y="0"/>
                  </a:moveTo>
                  <a:lnTo>
                    <a:pt x="2486221" y="0"/>
                  </a:lnTo>
                  <a:lnTo>
                    <a:pt x="2486221" y="3447100"/>
                  </a:lnTo>
                  <a:lnTo>
                    <a:pt x="0" y="3447100"/>
                  </a:lnTo>
                  <a:lnTo>
                    <a:pt x="0" y="0"/>
                  </a:lnTo>
                  <a:close/>
                </a:path>
              </a:pathLst>
            </a:custGeom>
            <a:blipFill>
              <a:blip r:embed="rId4"/>
              <a:stretch>
                <a:fillRect/>
              </a:stretch>
            </a:blipFill>
          </p:spPr>
          <p:txBody>
            <a:bodyPr/>
            <a:lstStyle/>
            <a:p>
              <a:endParaRPr lang="en-CA"/>
            </a:p>
          </p:txBody>
        </p:sp>
        <p:sp>
          <p:nvSpPr>
            <p:cNvPr id="15" name="Freeform 15">
              <a:extLst>
                <a:ext uri="{FF2B5EF4-FFF2-40B4-BE49-F238E27FC236}">
                  <a16:creationId xmlns:a16="http://schemas.microsoft.com/office/drawing/2014/main" id="{2F792232-803F-D567-AB97-82F1C65FDB36}"/>
                </a:ext>
              </a:extLst>
            </p:cNvPr>
            <p:cNvSpPr/>
            <p:nvPr/>
          </p:nvSpPr>
          <p:spPr>
            <a:xfrm flipH="1">
              <a:off x="4102982" y="11575"/>
              <a:ext cx="3038693" cy="3169432"/>
            </a:xfrm>
            <a:custGeom>
              <a:avLst/>
              <a:gdLst/>
              <a:ahLst/>
              <a:cxnLst/>
              <a:rect l="l" t="t" r="r" b="b"/>
              <a:pathLst>
                <a:path w="3038693" h="3169432">
                  <a:moveTo>
                    <a:pt x="3038693" y="0"/>
                  </a:moveTo>
                  <a:lnTo>
                    <a:pt x="0" y="0"/>
                  </a:lnTo>
                  <a:lnTo>
                    <a:pt x="0" y="3169432"/>
                  </a:lnTo>
                  <a:lnTo>
                    <a:pt x="3038693" y="3169432"/>
                  </a:lnTo>
                  <a:lnTo>
                    <a:pt x="3038693" y="0"/>
                  </a:lnTo>
                  <a:close/>
                </a:path>
              </a:pathLst>
            </a:custGeom>
            <a:blipFill>
              <a:blip r:embed="rId5"/>
              <a:stretch>
                <a:fillRect/>
              </a:stretch>
            </a:blipFill>
          </p:spPr>
          <p:txBody>
            <a:bodyPr/>
            <a:lstStyle/>
            <a:p>
              <a:endParaRPr lang="en-CA"/>
            </a:p>
          </p:txBody>
        </p:sp>
        <p:sp>
          <p:nvSpPr>
            <p:cNvPr id="16" name="Freeform 16">
              <a:extLst>
                <a:ext uri="{FF2B5EF4-FFF2-40B4-BE49-F238E27FC236}">
                  <a16:creationId xmlns:a16="http://schemas.microsoft.com/office/drawing/2014/main" id="{814133BA-42FA-C52E-CFCE-8BC70ABB0E73}"/>
                </a:ext>
              </a:extLst>
            </p:cNvPr>
            <p:cNvSpPr/>
            <p:nvPr/>
          </p:nvSpPr>
          <p:spPr>
            <a:xfrm>
              <a:off x="6459249" y="66573"/>
              <a:ext cx="2693061" cy="3030167"/>
            </a:xfrm>
            <a:custGeom>
              <a:avLst/>
              <a:gdLst/>
              <a:ahLst/>
              <a:cxnLst/>
              <a:rect l="l" t="t" r="r" b="b"/>
              <a:pathLst>
                <a:path w="2693061" h="3030167">
                  <a:moveTo>
                    <a:pt x="0" y="0"/>
                  </a:moveTo>
                  <a:lnTo>
                    <a:pt x="2693061" y="0"/>
                  </a:lnTo>
                  <a:lnTo>
                    <a:pt x="2693061" y="3030167"/>
                  </a:lnTo>
                  <a:lnTo>
                    <a:pt x="0" y="3030167"/>
                  </a:lnTo>
                  <a:lnTo>
                    <a:pt x="0" y="0"/>
                  </a:lnTo>
                  <a:close/>
                </a:path>
              </a:pathLst>
            </a:custGeom>
            <a:blipFill>
              <a:blip r:embed="rId6"/>
              <a:stretch>
                <a:fillRect/>
              </a:stretch>
            </a:blipFill>
          </p:spPr>
          <p:txBody>
            <a:bodyPr/>
            <a:lstStyle/>
            <a:p>
              <a:endParaRPr lang="en-CA"/>
            </a:p>
          </p:txBody>
        </p:sp>
        <p:sp>
          <p:nvSpPr>
            <p:cNvPr id="17" name="Freeform 17">
              <a:extLst>
                <a:ext uri="{FF2B5EF4-FFF2-40B4-BE49-F238E27FC236}">
                  <a16:creationId xmlns:a16="http://schemas.microsoft.com/office/drawing/2014/main" id="{BEFCC57A-BB28-4D54-E2CE-B6BD04815EC0}"/>
                </a:ext>
              </a:extLst>
            </p:cNvPr>
            <p:cNvSpPr/>
            <p:nvPr/>
          </p:nvSpPr>
          <p:spPr>
            <a:xfrm>
              <a:off x="8932121" y="11575"/>
              <a:ext cx="3437321" cy="2517837"/>
            </a:xfrm>
            <a:custGeom>
              <a:avLst/>
              <a:gdLst/>
              <a:ahLst/>
              <a:cxnLst/>
              <a:rect l="l" t="t" r="r" b="b"/>
              <a:pathLst>
                <a:path w="3437321" h="2517837">
                  <a:moveTo>
                    <a:pt x="0" y="0"/>
                  </a:moveTo>
                  <a:lnTo>
                    <a:pt x="3437321" y="0"/>
                  </a:lnTo>
                  <a:lnTo>
                    <a:pt x="3437321" y="2517837"/>
                  </a:lnTo>
                  <a:lnTo>
                    <a:pt x="0" y="2517837"/>
                  </a:lnTo>
                  <a:lnTo>
                    <a:pt x="0" y="0"/>
                  </a:lnTo>
                  <a:close/>
                </a:path>
              </a:pathLst>
            </a:custGeom>
            <a:blipFill>
              <a:blip r:embed="rId7"/>
              <a:stretch>
                <a:fillRect/>
              </a:stretch>
            </a:blipFill>
          </p:spPr>
          <p:txBody>
            <a:bodyPr/>
            <a:lstStyle/>
            <a:p>
              <a:endParaRPr lang="en-CA"/>
            </a:p>
          </p:txBody>
        </p:sp>
      </p:grpSp>
    </p:spTree>
    <p:extLst>
      <p:ext uri="{BB962C8B-B14F-4D97-AF65-F5344CB8AC3E}">
        <p14:creationId xmlns:p14="http://schemas.microsoft.com/office/powerpoint/2010/main" val="1709667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grpSp>
        <p:nvGrpSpPr>
          <p:cNvPr id="3" name="Group 3"/>
          <p:cNvGrpSpPr/>
          <p:nvPr/>
        </p:nvGrpSpPr>
        <p:grpSpPr>
          <a:xfrm>
            <a:off x="286462" y="461702"/>
            <a:ext cx="18001538" cy="8796598"/>
            <a:chOff x="0" y="0"/>
            <a:chExt cx="24002050" cy="11728797"/>
          </a:xfrm>
        </p:grpSpPr>
        <p:grpSp>
          <p:nvGrpSpPr>
            <p:cNvPr id="4" name="Group 4"/>
            <p:cNvGrpSpPr/>
            <p:nvPr/>
          </p:nvGrpSpPr>
          <p:grpSpPr>
            <a:xfrm>
              <a:off x="362782" y="1415457"/>
              <a:ext cx="23276487" cy="10313340"/>
              <a:chOff x="0" y="0"/>
              <a:chExt cx="3876776" cy="1717721"/>
            </a:xfrm>
          </p:grpSpPr>
          <p:sp>
            <p:nvSpPr>
              <p:cNvPr id="5" name="Freeform 5"/>
              <p:cNvSpPr/>
              <p:nvPr/>
            </p:nvSpPr>
            <p:spPr>
              <a:xfrm>
                <a:off x="0" y="0"/>
                <a:ext cx="3876776" cy="1717721"/>
              </a:xfrm>
              <a:custGeom>
                <a:avLst/>
                <a:gdLst/>
                <a:ahLst/>
                <a:cxnLst/>
                <a:rect l="l" t="t" r="r" b="b"/>
                <a:pathLst>
                  <a:path w="3876776" h="1717721">
                    <a:moveTo>
                      <a:pt x="52596" y="0"/>
                    </a:moveTo>
                    <a:lnTo>
                      <a:pt x="3824180" y="0"/>
                    </a:lnTo>
                    <a:cubicBezTo>
                      <a:pt x="3853228" y="0"/>
                      <a:pt x="3876776" y="23548"/>
                      <a:pt x="3876776" y="52596"/>
                    </a:cubicBezTo>
                    <a:lnTo>
                      <a:pt x="3876776" y="1665125"/>
                    </a:lnTo>
                    <a:cubicBezTo>
                      <a:pt x="3876776" y="1694173"/>
                      <a:pt x="3853228" y="1717721"/>
                      <a:pt x="3824180" y="1717721"/>
                    </a:cubicBezTo>
                    <a:lnTo>
                      <a:pt x="52596" y="1717721"/>
                    </a:lnTo>
                    <a:cubicBezTo>
                      <a:pt x="38647" y="1717721"/>
                      <a:pt x="25269" y="1712180"/>
                      <a:pt x="15405" y="1702316"/>
                    </a:cubicBezTo>
                    <a:cubicBezTo>
                      <a:pt x="5541" y="1692452"/>
                      <a:pt x="0" y="1679074"/>
                      <a:pt x="0" y="1665125"/>
                    </a:cubicBezTo>
                    <a:lnTo>
                      <a:pt x="0" y="52596"/>
                    </a:lnTo>
                    <a:cubicBezTo>
                      <a:pt x="0" y="23548"/>
                      <a:pt x="23548" y="0"/>
                      <a:pt x="52596" y="0"/>
                    </a:cubicBezTo>
                    <a:close/>
                  </a:path>
                </a:pathLst>
              </a:custGeom>
              <a:solidFill>
                <a:srgbClr val="9FCDFF"/>
              </a:solidFill>
            </p:spPr>
            <p:txBody>
              <a:bodyPr/>
              <a:lstStyle/>
              <a:p>
                <a:endParaRPr lang="en-CA"/>
              </a:p>
            </p:txBody>
          </p:sp>
          <p:sp>
            <p:nvSpPr>
              <p:cNvPr id="6" name="TextBox 6"/>
              <p:cNvSpPr txBox="1"/>
              <p:nvPr/>
            </p:nvSpPr>
            <p:spPr>
              <a:xfrm>
                <a:off x="0" y="-38100"/>
                <a:ext cx="3876776" cy="1755821"/>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5577721" y="0"/>
              <a:ext cx="12846609" cy="2906270"/>
              <a:chOff x="0" y="0"/>
              <a:chExt cx="2139645" cy="484049"/>
            </a:xfrm>
          </p:grpSpPr>
          <p:sp>
            <p:nvSpPr>
              <p:cNvPr id="8" name="Freeform 8"/>
              <p:cNvSpPr/>
              <p:nvPr/>
            </p:nvSpPr>
            <p:spPr>
              <a:xfrm>
                <a:off x="0" y="0"/>
                <a:ext cx="2139645" cy="484049"/>
              </a:xfrm>
              <a:custGeom>
                <a:avLst/>
                <a:gdLst/>
                <a:ahLst/>
                <a:cxnLst/>
                <a:rect l="l" t="t" r="r" b="b"/>
                <a:pathLst>
                  <a:path w="2139645" h="484049">
                    <a:moveTo>
                      <a:pt x="61943" y="0"/>
                    </a:moveTo>
                    <a:lnTo>
                      <a:pt x="2077702" y="0"/>
                    </a:lnTo>
                    <a:cubicBezTo>
                      <a:pt x="2111912" y="0"/>
                      <a:pt x="2139645" y="27733"/>
                      <a:pt x="2139645" y="61943"/>
                    </a:cubicBezTo>
                    <a:lnTo>
                      <a:pt x="2139645" y="422106"/>
                    </a:lnTo>
                    <a:cubicBezTo>
                      <a:pt x="2139645" y="456316"/>
                      <a:pt x="2111912" y="484049"/>
                      <a:pt x="2077702" y="484049"/>
                    </a:cubicBezTo>
                    <a:lnTo>
                      <a:pt x="61943" y="484049"/>
                    </a:lnTo>
                    <a:cubicBezTo>
                      <a:pt x="27733" y="484049"/>
                      <a:pt x="0" y="456316"/>
                      <a:pt x="0" y="422106"/>
                    </a:cubicBezTo>
                    <a:lnTo>
                      <a:pt x="0" y="61943"/>
                    </a:lnTo>
                    <a:cubicBezTo>
                      <a:pt x="0" y="27733"/>
                      <a:pt x="27733" y="0"/>
                      <a:pt x="61943" y="0"/>
                    </a:cubicBezTo>
                    <a:close/>
                  </a:path>
                </a:pathLst>
              </a:custGeom>
              <a:solidFill>
                <a:srgbClr val="0F2F76"/>
              </a:solidFill>
            </p:spPr>
            <p:txBody>
              <a:bodyPr/>
              <a:lstStyle/>
              <a:p>
                <a:endParaRPr lang="en-CA"/>
              </a:p>
            </p:txBody>
          </p:sp>
          <p:sp>
            <p:nvSpPr>
              <p:cNvPr id="9" name="TextBox 9"/>
              <p:cNvSpPr txBox="1"/>
              <p:nvPr/>
            </p:nvSpPr>
            <p:spPr>
              <a:xfrm>
                <a:off x="0" y="-38100"/>
                <a:ext cx="2139645" cy="522149"/>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0" y="700403"/>
              <a:ext cx="24002050" cy="1591188"/>
            </a:xfrm>
            <a:prstGeom prst="rect">
              <a:avLst/>
            </a:prstGeom>
          </p:spPr>
          <p:txBody>
            <a:bodyPr lIns="0" tIns="0" rIns="0" bIns="0" rtlCol="0" anchor="t">
              <a:spAutoFit/>
            </a:bodyPr>
            <a:lstStyle/>
            <a:p>
              <a:pPr algn="ctr">
                <a:lnSpc>
                  <a:spcPts val="9132"/>
                </a:lnSpc>
              </a:pPr>
              <a:r>
                <a:rPr lang="en-US" sz="8301" spc="614">
                  <a:solidFill>
                    <a:srgbClr val="FFFFFF"/>
                  </a:solidFill>
                  <a:latin typeface="TAN St. Canard"/>
                  <a:ea typeface="TAN St. Canard"/>
                  <a:cs typeface="TAN St. Canard"/>
                  <a:sym typeface="TAN St. Canard"/>
                </a:rPr>
                <a:t>Introduction​</a:t>
              </a:r>
            </a:p>
          </p:txBody>
        </p:sp>
      </p:grpSp>
      <p:grpSp>
        <p:nvGrpSpPr>
          <p:cNvPr id="12" name="Group 12"/>
          <p:cNvGrpSpPr/>
          <p:nvPr/>
        </p:nvGrpSpPr>
        <p:grpSpPr>
          <a:xfrm>
            <a:off x="4616989" y="8438470"/>
            <a:ext cx="9277081" cy="2585325"/>
            <a:chOff x="0" y="0"/>
            <a:chExt cx="12369442" cy="3447100"/>
          </a:xfrm>
        </p:grpSpPr>
        <p:sp>
          <p:nvSpPr>
            <p:cNvPr id="13" name="Freeform 13"/>
            <p:cNvSpPr/>
            <p:nvPr/>
          </p:nvSpPr>
          <p:spPr>
            <a:xfrm>
              <a:off x="0" y="0"/>
              <a:ext cx="2858844" cy="3163313"/>
            </a:xfrm>
            <a:custGeom>
              <a:avLst/>
              <a:gdLst/>
              <a:ahLst/>
              <a:cxnLst/>
              <a:rect l="l" t="t" r="r" b="b"/>
              <a:pathLst>
                <a:path w="2858844" h="3163313">
                  <a:moveTo>
                    <a:pt x="0" y="0"/>
                  </a:moveTo>
                  <a:lnTo>
                    <a:pt x="2858844" y="0"/>
                  </a:lnTo>
                  <a:lnTo>
                    <a:pt x="2858844" y="3163313"/>
                  </a:lnTo>
                  <a:lnTo>
                    <a:pt x="0" y="3163313"/>
                  </a:lnTo>
                  <a:lnTo>
                    <a:pt x="0" y="0"/>
                  </a:lnTo>
                  <a:close/>
                </a:path>
              </a:pathLst>
            </a:custGeom>
            <a:blipFill>
              <a:blip r:embed="rId3"/>
              <a:stretch>
                <a:fillRect/>
              </a:stretch>
            </a:blipFill>
          </p:spPr>
          <p:txBody>
            <a:bodyPr/>
            <a:lstStyle/>
            <a:p>
              <a:endParaRPr lang="en-CA"/>
            </a:p>
          </p:txBody>
        </p:sp>
        <p:sp>
          <p:nvSpPr>
            <p:cNvPr id="14" name="Freeform 14"/>
            <p:cNvSpPr/>
            <p:nvPr/>
          </p:nvSpPr>
          <p:spPr>
            <a:xfrm>
              <a:off x="2581478" y="0"/>
              <a:ext cx="2486221" cy="3447100"/>
            </a:xfrm>
            <a:custGeom>
              <a:avLst/>
              <a:gdLst/>
              <a:ahLst/>
              <a:cxnLst/>
              <a:rect l="l" t="t" r="r" b="b"/>
              <a:pathLst>
                <a:path w="2486221" h="3447100">
                  <a:moveTo>
                    <a:pt x="0" y="0"/>
                  </a:moveTo>
                  <a:lnTo>
                    <a:pt x="2486221" y="0"/>
                  </a:lnTo>
                  <a:lnTo>
                    <a:pt x="2486221" y="3447100"/>
                  </a:lnTo>
                  <a:lnTo>
                    <a:pt x="0" y="3447100"/>
                  </a:lnTo>
                  <a:lnTo>
                    <a:pt x="0" y="0"/>
                  </a:lnTo>
                  <a:close/>
                </a:path>
              </a:pathLst>
            </a:custGeom>
            <a:blipFill>
              <a:blip r:embed="rId4"/>
              <a:stretch>
                <a:fillRect/>
              </a:stretch>
            </a:blipFill>
          </p:spPr>
          <p:txBody>
            <a:bodyPr/>
            <a:lstStyle/>
            <a:p>
              <a:endParaRPr lang="en-CA"/>
            </a:p>
          </p:txBody>
        </p:sp>
        <p:sp>
          <p:nvSpPr>
            <p:cNvPr id="15" name="Freeform 15"/>
            <p:cNvSpPr/>
            <p:nvPr/>
          </p:nvSpPr>
          <p:spPr>
            <a:xfrm flipH="1">
              <a:off x="4102982" y="11575"/>
              <a:ext cx="3038693" cy="3169432"/>
            </a:xfrm>
            <a:custGeom>
              <a:avLst/>
              <a:gdLst/>
              <a:ahLst/>
              <a:cxnLst/>
              <a:rect l="l" t="t" r="r" b="b"/>
              <a:pathLst>
                <a:path w="3038693" h="3169432">
                  <a:moveTo>
                    <a:pt x="3038693" y="0"/>
                  </a:moveTo>
                  <a:lnTo>
                    <a:pt x="0" y="0"/>
                  </a:lnTo>
                  <a:lnTo>
                    <a:pt x="0" y="3169432"/>
                  </a:lnTo>
                  <a:lnTo>
                    <a:pt x="3038693" y="3169432"/>
                  </a:lnTo>
                  <a:lnTo>
                    <a:pt x="3038693" y="0"/>
                  </a:lnTo>
                  <a:close/>
                </a:path>
              </a:pathLst>
            </a:custGeom>
            <a:blipFill>
              <a:blip r:embed="rId5"/>
              <a:stretch>
                <a:fillRect/>
              </a:stretch>
            </a:blipFill>
          </p:spPr>
          <p:txBody>
            <a:bodyPr/>
            <a:lstStyle/>
            <a:p>
              <a:endParaRPr lang="en-CA"/>
            </a:p>
          </p:txBody>
        </p:sp>
        <p:sp>
          <p:nvSpPr>
            <p:cNvPr id="16" name="Freeform 16"/>
            <p:cNvSpPr/>
            <p:nvPr/>
          </p:nvSpPr>
          <p:spPr>
            <a:xfrm>
              <a:off x="6459249" y="66573"/>
              <a:ext cx="2693061" cy="3030167"/>
            </a:xfrm>
            <a:custGeom>
              <a:avLst/>
              <a:gdLst/>
              <a:ahLst/>
              <a:cxnLst/>
              <a:rect l="l" t="t" r="r" b="b"/>
              <a:pathLst>
                <a:path w="2693061" h="3030167">
                  <a:moveTo>
                    <a:pt x="0" y="0"/>
                  </a:moveTo>
                  <a:lnTo>
                    <a:pt x="2693061" y="0"/>
                  </a:lnTo>
                  <a:lnTo>
                    <a:pt x="2693061" y="3030167"/>
                  </a:lnTo>
                  <a:lnTo>
                    <a:pt x="0" y="3030167"/>
                  </a:lnTo>
                  <a:lnTo>
                    <a:pt x="0" y="0"/>
                  </a:lnTo>
                  <a:close/>
                </a:path>
              </a:pathLst>
            </a:custGeom>
            <a:blipFill>
              <a:blip r:embed="rId6"/>
              <a:stretch>
                <a:fillRect/>
              </a:stretch>
            </a:blipFill>
          </p:spPr>
          <p:txBody>
            <a:bodyPr/>
            <a:lstStyle/>
            <a:p>
              <a:endParaRPr lang="en-CA"/>
            </a:p>
          </p:txBody>
        </p:sp>
        <p:sp>
          <p:nvSpPr>
            <p:cNvPr id="17" name="Freeform 17"/>
            <p:cNvSpPr/>
            <p:nvPr/>
          </p:nvSpPr>
          <p:spPr>
            <a:xfrm>
              <a:off x="8932121" y="11575"/>
              <a:ext cx="3437321" cy="2517837"/>
            </a:xfrm>
            <a:custGeom>
              <a:avLst/>
              <a:gdLst/>
              <a:ahLst/>
              <a:cxnLst/>
              <a:rect l="l" t="t" r="r" b="b"/>
              <a:pathLst>
                <a:path w="3437321" h="2517837">
                  <a:moveTo>
                    <a:pt x="0" y="0"/>
                  </a:moveTo>
                  <a:lnTo>
                    <a:pt x="3437321" y="0"/>
                  </a:lnTo>
                  <a:lnTo>
                    <a:pt x="3437321" y="2517837"/>
                  </a:lnTo>
                  <a:lnTo>
                    <a:pt x="0" y="2517837"/>
                  </a:lnTo>
                  <a:lnTo>
                    <a:pt x="0" y="0"/>
                  </a:lnTo>
                  <a:close/>
                </a:path>
              </a:pathLst>
            </a:custGeom>
            <a:blipFill>
              <a:blip r:embed="rId7"/>
              <a:stretch>
                <a:fillRect/>
              </a:stretch>
            </a:blipFill>
          </p:spPr>
          <p:txBody>
            <a:bodyPr/>
            <a:lstStyle/>
            <a:p>
              <a:endParaRPr lang="en-CA"/>
            </a:p>
          </p:txBody>
        </p:sp>
      </p:grpSp>
      <p:sp>
        <p:nvSpPr>
          <p:cNvPr id="18" name="TextBox 17">
            <a:extLst>
              <a:ext uri="{FF2B5EF4-FFF2-40B4-BE49-F238E27FC236}">
                <a16:creationId xmlns:a16="http://schemas.microsoft.com/office/drawing/2014/main" id="{E5B3326E-49C9-4CB1-A28B-5637A025D26A}"/>
              </a:ext>
            </a:extLst>
          </p:cNvPr>
          <p:cNvSpPr txBox="1"/>
          <p:nvPr/>
        </p:nvSpPr>
        <p:spPr>
          <a:xfrm>
            <a:off x="1525252" y="3319855"/>
            <a:ext cx="15872346" cy="4278094"/>
          </a:xfrm>
          <a:prstGeom prst="rect">
            <a:avLst/>
          </a:prstGeom>
          <a:noFill/>
        </p:spPr>
        <p:txBody>
          <a:bodyPr wrap="square" rtlCol="0">
            <a:spAutoFit/>
          </a:bodyPr>
          <a:lstStyle/>
          <a:p>
            <a:pPr marL="571500" indent="-571500">
              <a:buFont typeface="Arial" panose="020B0604020202020204" pitchFamily="34" charset="0"/>
              <a:buChar char="•"/>
            </a:pPr>
            <a:r>
              <a:rPr lang="en-US" sz="4000" b="1" spc="179">
                <a:solidFill>
                  <a:srgbClr val="1C0140"/>
                </a:solidFill>
                <a:latin typeface="Cooper BT Bold"/>
                <a:ea typeface="+mn-lt"/>
                <a:cs typeface="Times New Roman"/>
              </a:rPr>
              <a:t>Overview of the project and its objectives.</a:t>
            </a:r>
          </a:p>
          <a:p>
            <a:pPr marL="571500" indent="-571500">
              <a:buFont typeface="Arial" panose="020B0604020202020204" pitchFamily="34" charset="0"/>
              <a:buChar char="•"/>
            </a:pPr>
            <a:endParaRPr lang="en-US" sz="4000" b="1" spc="179">
              <a:solidFill>
                <a:srgbClr val="1C0140"/>
              </a:solidFill>
              <a:latin typeface="Cooper BT Bold"/>
              <a:ea typeface="+mn-lt"/>
              <a:cs typeface="Times New Roman"/>
            </a:endParaRPr>
          </a:p>
          <a:p>
            <a:pPr marL="571500" indent="-571500">
              <a:buFont typeface="Arial" panose="020B0604020202020204" pitchFamily="34" charset="0"/>
              <a:buChar char="•"/>
            </a:pPr>
            <a:r>
              <a:rPr lang="en-US" sz="4000" b="1" spc="179">
                <a:solidFill>
                  <a:srgbClr val="1C0140"/>
                </a:solidFill>
                <a:latin typeface="Cooper BT Bold"/>
                <a:ea typeface="+mn-lt"/>
                <a:cs typeface="Times New Roman"/>
              </a:rPr>
              <a:t>Importance of crime data analysis for public safety.</a:t>
            </a:r>
          </a:p>
          <a:p>
            <a:pPr marL="571500" indent="-571500">
              <a:buFont typeface="Arial" panose="020B0604020202020204" pitchFamily="34" charset="0"/>
              <a:buChar char="•"/>
            </a:pPr>
            <a:endParaRPr lang="en-US" sz="4000" b="1" spc="179">
              <a:solidFill>
                <a:srgbClr val="1C0140"/>
              </a:solidFill>
              <a:latin typeface="Cooper BT Bold"/>
              <a:ea typeface="+mn-lt"/>
              <a:cs typeface="Times New Roman"/>
            </a:endParaRPr>
          </a:p>
          <a:p>
            <a:pPr marL="571500" indent="-571500">
              <a:buFont typeface="Arial" panose="020B0604020202020204" pitchFamily="34" charset="0"/>
              <a:buChar char="•"/>
            </a:pPr>
            <a:r>
              <a:rPr lang="en-US" sz="4000" b="1" spc="179">
                <a:solidFill>
                  <a:srgbClr val="1C0140"/>
                </a:solidFill>
                <a:latin typeface="Cooper BT Bold"/>
                <a:ea typeface="+mn-lt"/>
                <a:cs typeface="Times New Roman"/>
              </a:rPr>
              <a:t>Tools used (RapidMiner, Power BI).</a:t>
            </a:r>
          </a:p>
          <a:p>
            <a:pPr marL="571500" indent="-571500">
              <a:buFont typeface="Arial" panose="020B0604020202020204" pitchFamily="34" charset="0"/>
              <a:buChar char="•"/>
            </a:pPr>
            <a:endParaRPr lang="en-US" sz="3600">
              <a:latin typeface="Cooper BT Bold" panose="020B0604020202020204" charset="0"/>
            </a:endParaRPr>
          </a:p>
          <a:p>
            <a:pPr marL="571500" indent="-571500">
              <a:buFont typeface="Arial" panose="020B0604020202020204" pitchFamily="34" charset="0"/>
              <a:buChar char="•"/>
            </a:pPr>
            <a:endParaRPr lang="en-CA" sz="3600">
              <a:latin typeface="Cooper BT Bold" panose="020B060402020202020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grpSp>
        <p:nvGrpSpPr>
          <p:cNvPr id="3" name="Group 3"/>
          <p:cNvGrpSpPr/>
          <p:nvPr/>
        </p:nvGrpSpPr>
        <p:grpSpPr>
          <a:xfrm>
            <a:off x="345399" y="550285"/>
            <a:ext cx="17820260" cy="8708015"/>
            <a:chOff x="0" y="0"/>
            <a:chExt cx="23760347" cy="11610687"/>
          </a:xfrm>
        </p:grpSpPr>
        <p:grpSp>
          <p:nvGrpSpPr>
            <p:cNvPr id="4" name="Group 4"/>
            <p:cNvGrpSpPr/>
            <p:nvPr/>
          </p:nvGrpSpPr>
          <p:grpSpPr>
            <a:xfrm>
              <a:off x="359128" y="1401203"/>
              <a:ext cx="23042091" cy="10209484"/>
              <a:chOff x="0" y="0"/>
              <a:chExt cx="3876776" cy="1717721"/>
            </a:xfrm>
          </p:grpSpPr>
          <p:sp>
            <p:nvSpPr>
              <p:cNvPr id="5" name="Freeform 5"/>
              <p:cNvSpPr/>
              <p:nvPr/>
            </p:nvSpPr>
            <p:spPr>
              <a:xfrm>
                <a:off x="0" y="0"/>
                <a:ext cx="3876776" cy="1717721"/>
              </a:xfrm>
              <a:custGeom>
                <a:avLst/>
                <a:gdLst/>
                <a:ahLst/>
                <a:cxnLst/>
                <a:rect l="l" t="t" r="r" b="b"/>
                <a:pathLst>
                  <a:path w="3876776" h="1717721">
                    <a:moveTo>
                      <a:pt x="52596" y="0"/>
                    </a:moveTo>
                    <a:lnTo>
                      <a:pt x="3824180" y="0"/>
                    </a:lnTo>
                    <a:cubicBezTo>
                      <a:pt x="3853228" y="0"/>
                      <a:pt x="3876776" y="23548"/>
                      <a:pt x="3876776" y="52596"/>
                    </a:cubicBezTo>
                    <a:lnTo>
                      <a:pt x="3876776" y="1665125"/>
                    </a:lnTo>
                    <a:cubicBezTo>
                      <a:pt x="3876776" y="1694173"/>
                      <a:pt x="3853228" y="1717721"/>
                      <a:pt x="3824180" y="1717721"/>
                    </a:cubicBezTo>
                    <a:lnTo>
                      <a:pt x="52596" y="1717721"/>
                    </a:lnTo>
                    <a:cubicBezTo>
                      <a:pt x="38647" y="1717721"/>
                      <a:pt x="25269" y="1712180"/>
                      <a:pt x="15405" y="1702316"/>
                    </a:cubicBezTo>
                    <a:cubicBezTo>
                      <a:pt x="5541" y="1692452"/>
                      <a:pt x="0" y="1679074"/>
                      <a:pt x="0" y="1665125"/>
                    </a:cubicBezTo>
                    <a:lnTo>
                      <a:pt x="0" y="52596"/>
                    </a:lnTo>
                    <a:cubicBezTo>
                      <a:pt x="0" y="23548"/>
                      <a:pt x="23548" y="0"/>
                      <a:pt x="52596" y="0"/>
                    </a:cubicBezTo>
                    <a:close/>
                  </a:path>
                </a:pathLst>
              </a:custGeom>
              <a:solidFill>
                <a:srgbClr val="9FCDFF"/>
              </a:solidFill>
            </p:spPr>
            <p:txBody>
              <a:bodyPr/>
              <a:lstStyle/>
              <a:p>
                <a:endParaRPr lang="en-CA"/>
              </a:p>
            </p:txBody>
          </p:sp>
          <p:sp>
            <p:nvSpPr>
              <p:cNvPr id="6" name="TextBox 6"/>
              <p:cNvSpPr txBox="1"/>
              <p:nvPr/>
            </p:nvSpPr>
            <p:spPr>
              <a:xfrm>
                <a:off x="0" y="-38100"/>
                <a:ext cx="3876776" cy="1755821"/>
              </a:xfrm>
              <a:prstGeom prst="rect">
                <a:avLst/>
              </a:prstGeom>
            </p:spPr>
            <p:txBody>
              <a:bodyPr lIns="50800" tIns="50800" rIns="50800" bIns="50800" rtlCol="0" anchor="ctr"/>
              <a:lstStyle/>
              <a:p>
                <a:pPr algn="ctr">
                  <a:lnSpc>
                    <a:spcPts val="2660"/>
                  </a:lnSpc>
                  <a:spcBef>
                    <a:spcPct val="0"/>
                  </a:spcBef>
                </a:pPr>
                <a:endParaRPr/>
              </a:p>
            </p:txBody>
          </p:sp>
        </p:grpSp>
        <p:grpSp>
          <p:nvGrpSpPr>
            <p:cNvPr id="7" name="Group 7"/>
            <p:cNvGrpSpPr/>
            <p:nvPr/>
          </p:nvGrpSpPr>
          <p:grpSpPr>
            <a:xfrm>
              <a:off x="3954160" y="0"/>
              <a:ext cx="15949130" cy="2877004"/>
              <a:chOff x="0" y="0"/>
              <a:chExt cx="2683402" cy="484049"/>
            </a:xfrm>
          </p:grpSpPr>
          <p:sp>
            <p:nvSpPr>
              <p:cNvPr id="8" name="Freeform 8"/>
              <p:cNvSpPr/>
              <p:nvPr/>
            </p:nvSpPr>
            <p:spPr>
              <a:xfrm>
                <a:off x="0" y="0"/>
                <a:ext cx="2683402" cy="484049"/>
              </a:xfrm>
              <a:custGeom>
                <a:avLst/>
                <a:gdLst/>
                <a:ahLst/>
                <a:cxnLst/>
                <a:rect l="l" t="t" r="r" b="b"/>
                <a:pathLst>
                  <a:path w="2683402" h="484049">
                    <a:moveTo>
                      <a:pt x="49391" y="0"/>
                    </a:moveTo>
                    <a:lnTo>
                      <a:pt x="2634011" y="0"/>
                    </a:lnTo>
                    <a:cubicBezTo>
                      <a:pt x="2661289" y="0"/>
                      <a:pt x="2683402" y="22113"/>
                      <a:pt x="2683402" y="49391"/>
                    </a:cubicBezTo>
                    <a:lnTo>
                      <a:pt x="2683402" y="434658"/>
                    </a:lnTo>
                    <a:cubicBezTo>
                      <a:pt x="2683402" y="447757"/>
                      <a:pt x="2678199" y="460320"/>
                      <a:pt x="2668936" y="469582"/>
                    </a:cubicBezTo>
                    <a:cubicBezTo>
                      <a:pt x="2659674" y="478845"/>
                      <a:pt x="2647111" y="484049"/>
                      <a:pt x="2634011" y="484049"/>
                    </a:cubicBezTo>
                    <a:lnTo>
                      <a:pt x="49391" y="484049"/>
                    </a:lnTo>
                    <a:cubicBezTo>
                      <a:pt x="36292" y="484049"/>
                      <a:pt x="23729" y="478845"/>
                      <a:pt x="14466" y="469582"/>
                    </a:cubicBezTo>
                    <a:cubicBezTo>
                      <a:pt x="5204" y="460320"/>
                      <a:pt x="0" y="447757"/>
                      <a:pt x="0" y="434658"/>
                    </a:cubicBezTo>
                    <a:lnTo>
                      <a:pt x="0" y="49391"/>
                    </a:lnTo>
                    <a:cubicBezTo>
                      <a:pt x="0" y="36292"/>
                      <a:pt x="5204" y="23729"/>
                      <a:pt x="14466" y="14466"/>
                    </a:cubicBezTo>
                    <a:cubicBezTo>
                      <a:pt x="23729" y="5204"/>
                      <a:pt x="36292" y="0"/>
                      <a:pt x="49391" y="0"/>
                    </a:cubicBezTo>
                    <a:close/>
                  </a:path>
                </a:pathLst>
              </a:custGeom>
              <a:solidFill>
                <a:srgbClr val="0F2F76"/>
              </a:solidFill>
            </p:spPr>
            <p:txBody>
              <a:bodyPr/>
              <a:lstStyle/>
              <a:p>
                <a:endParaRPr lang="en-CA"/>
              </a:p>
            </p:txBody>
          </p:sp>
          <p:sp>
            <p:nvSpPr>
              <p:cNvPr id="9" name="TextBox 9"/>
              <p:cNvSpPr txBox="1"/>
              <p:nvPr/>
            </p:nvSpPr>
            <p:spPr>
              <a:xfrm>
                <a:off x="0" y="-38100"/>
                <a:ext cx="2683402" cy="522149"/>
              </a:xfrm>
              <a:prstGeom prst="rect">
                <a:avLst/>
              </a:prstGeom>
            </p:spPr>
            <p:txBody>
              <a:bodyPr lIns="50800" tIns="50800" rIns="50800" bIns="50800" rtlCol="0" anchor="ctr"/>
              <a:lstStyle/>
              <a:p>
                <a:pPr algn="ctr">
                  <a:lnSpc>
                    <a:spcPts val="2660"/>
                  </a:lnSpc>
                </a:pPr>
                <a:endParaRPr/>
              </a:p>
            </p:txBody>
          </p:sp>
        </p:grpSp>
        <p:sp>
          <p:nvSpPr>
            <p:cNvPr id="10" name="TextBox 10"/>
            <p:cNvSpPr txBox="1"/>
            <p:nvPr/>
          </p:nvSpPr>
          <p:spPr>
            <a:xfrm>
              <a:off x="0" y="684688"/>
              <a:ext cx="23760347" cy="1583827"/>
            </a:xfrm>
            <a:prstGeom prst="rect">
              <a:avLst/>
            </a:prstGeom>
          </p:spPr>
          <p:txBody>
            <a:bodyPr lIns="0" tIns="0" rIns="0" bIns="0" rtlCol="0" anchor="t">
              <a:spAutoFit/>
            </a:bodyPr>
            <a:lstStyle/>
            <a:p>
              <a:pPr algn="ctr">
                <a:lnSpc>
                  <a:spcPts val="9040"/>
                </a:lnSpc>
              </a:pPr>
              <a:r>
                <a:rPr lang="en-US" sz="8218" spc="608">
                  <a:solidFill>
                    <a:srgbClr val="FFFFFF"/>
                  </a:solidFill>
                  <a:latin typeface="TAN St. Canard"/>
                  <a:ea typeface="TAN St. Canard"/>
                  <a:cs typeface="TAN St. Canard"/>
                  <a:sym typeface="TAN St. Canard"/>
                </a:rPr>
                <a:t>Outlier Detection</a:t>
              </a:r>
            </a:p>
          </p:txBody>
        </p:sp>
      </p:grpSp>
      <p:pic>
        <p:nvPicPr>
          <p:cNvPr id="20" name="Picture 19" descr="A diagram of a diagram of a computer&#10;&#10;Description automatically generated with medium confidence">
            <a:extLst>
              <a:ext uri="{FF2B5EF4-FFF2-40B4-BE49-F238E27FC236}">
                <a16:creationId xmlns:a16="http://schemas.microsoft.com/office/drawing/2014/main" id="{A0838854-8338-4C48-B939-1B9949DC803B}"/>
              </a:ext>
            </a:extLst>
          </p:cNvPr>
          <p:cNvPicPr>
            <a:picLocks noChangeAspect="1"/>
          </p:cNvPicPr>
          <p:nvPr/>
        </p:nvPicPr>
        <p:blipFill>
          <a:blip r:embed="rId3"/>
          <a:stretch>
            <a:fillRect/>
          </a:stretch>
        </p:blipFill>
        <p:spPr>
          <a:xfrm>
            <a:off x="2322057" y="6039527"/>
            <a:ext cx="13199382" cy="2616654"/>
          </a:xfrm>
          <a:prstGeom prst="rect">
            <a:avLst/>
          </a:prstGeom>
        </p:spPr>
      </p:pic>
      <p:grpSp>
        <p:nvGrpSpPr>
          <p:cNvPr id="12" name="Group 12"/>
          <p:cNvGrpSpPr/>
          <p:nvPr/>
        </p:nvGrpSpPr>
        <p:grpSpPr>
          <a:xfrm>
            <a:off x="4571632" y="8656184"/>
            <a:ext cx="9277081" cy="2585325"/>
            <a:chOff x="0" y="0"/>
            <a:chExt cx="12369442" cy="3447100"/>
          </a:xfrm>
        </p:grpSpPr>
        <p:sp>
          <p:nvSpPr>
            <p:cNvPr id="13" name="Freeform 13"/>
            <p:cNvSpPr/>
            <p:nvPr/>
          </p:nvSpPr>
          <p:spPr>
            <a:xfrm>
              <a:off x="0" y="0"/>
              <a:ext cx="2858844" cy="3163313"/>
            </a:xfrm>
            <a:custGeom>
              <a:avLst/>
              <a:gdLst/>
              <a:ahLst/>
              <a:cxnLst/>
              <a:rect l="l" t="t" r="r" b="b"/>
              <a:pathLst>
                <a:path w="2858844" h="3163313">
                  <a:moveTo>
                    <a:pt x="0" y="0"/>
                  </a:moveTo>
                  <a:lnTo>
                    <a:pt x="2858844" y="0"/>
                  </a:lnTo>
                  <a:lnTo>
                    <a:pt x="2858844" y="3163313"/>
                  </a:lnTo>
                  <a:lnTo>
                    <a:pt x="0" y="3163313"/>
                  </a:lnTo>
                  <a:lnTo>
                    <a:pt x="0" y="0"/>
                  </a:lnTo>
                  <a:close/>
                </a:path>
              </a:pathLst>
            </a:custGeom>
            <a:blipFill>
              <a:blip r:embed="rId4"/>
              <a:stretch>
                <a:fillRect/>
              </a:stretch>
            </a:blipFill>
          </p:spPr>
          <p:txBody>
            <a:bodyPr/>
            <a:lstStyle/>
            <a:p>
              <a:endParaRPr lang="en-CA"/>
            </a:p>
          </p:txBody>
        </p:sp>
        <p:sp>
          <p:nvSpPr>
            <p:cNvPr id="14" name="Freeform 14"/>
            <p:cNvSpPr/>
            <p:nvPr/>
          </p:nvSpPr>
          <p:spPr>
            <a:xfrm>
              <a:off x="2581478" y="0"/>
              <a:ext cx="2486221" cy="3447100"/>
            </a:xfrm>
            <a:custGeom>
              <a:avLst/>
              <a:gdLst/>
              <a:ahLst/>
              <a:cxnLst/>
              <a:rect l="l" t="t" r="r" b="b"/>
              <a:pathLst>
                <a:path w="2486221" h="3447100">
                  <a:moveTo>
                    <a:pt x="0" y="0"/>
                  </a:moveTo>
                  <a:lnTo>
                    <a:pt x="2486221" y="0"/>
                  </a:lnTo>
                  <a:lnTo>
                    <a:pt x="2486221" y="3447100"/>
                  </a:lnTo>
                  <a:lnTo>
                    <a:pt x="0" y="3447100"/>
                  </a:lnTo>
                  <a:lnTo>
                    <a:pt x="0" y="0"/>
                  </a:lnTo>
                  <a:close/>
                </a:path>
              </a:pathLst>
            </a:custGeom>
            <a:blipFill>
              <a:blip r:embed="rId5"/>
              <a:stretch>
                <a:fillRect/>
              </a:stretch>
            </a:blipFill>
          </p:spPr>
          <p:txBody>
            <a:bodyPr/>
            <a:lstStyle/>
            <a:p>
              <a:endParaRPr lang="en-CA"/>
            </a:p>
          </p:txBody>
        </p:sp>
        <p:sp>
          <p:nvSpPr>
            <p:cNvPr id="15" name="Freeform 15"/>
            <p:cNvSpPr/>
            <p:nvPr/>
          </p:nvSpPr>
          <p:spPr>
            <a:xfrm flipH="1">
              <a:off x="4102982" y="11575"/>
              <a:ext cx="3038693" cy="3169432"/>
            </a:xfrm>
            <a:custGeom>
              <a:avLst/>
              <a:gdLst/>
              <a:ahLst/>
              <a:cxnLst/>
              <a:rect l="l" t="t" r="r" b="b"/>
              <a:pathLst>
                <a:path w="3038693" h="3169432">
                  <a:moveTo>
                    <a:pt x="3038693" y="0"/>
                  </a:moveTo>
                  <a:lnTo>
                    <a:pt x="0" y="0"/>
                  </a:lnTo>
                  <a:lnTo>
                    <a:pt x="0" y="3169432"/>
                  </a:lnTo>
                  <a:lnTo>
                    <a:pt x="3038693" y="3169432"/>
                  </a:lnTo>
                  <a:lnTo>
                    <a:pt x="3038693" y="0"/>
                  </a:lnTo>
                  <a:close/>
                </a:path>
              </a:pathLst>
            </a:custGeom>
            <a:blipFill>
              <a:blip r:embed="rId6"/>
              <a:stretch>
                <a:fillRect/>
              </a:stretch>
            </a:blipFill>
          </p:spPr>
          <p:txBody>
            <a:bodyPr/>
            <a:lstStyle/>
            <a:p>
              <a:endParaRPr lang="en-CA"/>
            </a:p>
          </p:txBody>
        </p:sp>
        <p:sp>
          <p:nvSpPr>
            <p:cNvPr id="16" name="Freeform 16"/>
            <p:cNvSpPr/>
            <p:nvPr/>
          </p:nvSpPr>
          <p:spPr>
            <a:xfrm>
              <a:off x="6459249" y="66573"/>
              <a:ext cx="2693061" cy="3030167"/>
            </a:xfrm>
            <a:custGeom>
              <a:avLst/>
              <a:gdLst/>
              <a:ahLst/>
              <a:cxnLst/>
              <a:rect l="l" t="t" r="r" b="b"/>
              <a:pathLst>
                <a:path w="2693061" h="3030167">
                  <a:moveTo>
                    <a:pt x="0" y="0"/>
                  </a:moveTo>
                  <a:lnTo>
                    <a:pt x="2693061" y="0"/>
                  </a:lnTo>
                  <a:lnTo>
                    <a:pt x="2693061" y="3030167"/>
                  </a:lnTo>
                  <a:lnTo>
                    <a:pt x="0" y="3030167"/>
                  </a:lnTo>
                  <a:lnTo>
                    <a:pt x="0" y="0"/>
                  </a:lnTo>
                  <a:close/>
                </a:path>
              </a:pathLst>
            </a:custGeom>
            <a:blipFill>
              <a:blip r:embed="rId7"/>
              <a:stretch>
                <a:fillRect/>
              </a:stretch>
            </a:blipFill>
          </p:spPr>
          <p:txBody>
            <a:bodyPr/>
            <a:lstStyle/>
            <a:p>
              <a:endParaRPr lang="en-CA"/>
            </a:p>
          </p:txBody>
        </p:sp>
        <p:sp>
          <p:nvSpPr>
            <p:cNvPr id="17" name="Freeform 17"/>
            <p:cNvSpPr/>
            <p:nvPr/>
          </p:nvSpPr>
          <p:spPr>
            <a:xfrm>
              <a:off x="8932121" y="11575"/>
              <a:ext cx="3437321" cy="2517837"/>
            </a:xfrm>
            <a:custGeom>
              <a:avLst/>
              <a:gdLst/>
              <a:ahLst/>
              <a:cxnLst/>
              <a:rect l="l" t="t" r="r" b="b"/>
              <a:pathLst>
                <a:path w="3437321" h="2517837">
                  <a:moveTo>
                    <a:pt x="0" y="0"/>
                  </a:moveTo>
                  <a:lnTo>
                    <a:pt x="3437321" y="0"/>
                  </a:lnTo>
                  <a:lnTo>
                    <a:pt x="3437321" y="2517837"/>
                  </a:lnTo>
                  <a:lnTo>
                    <a:pt x="0" y="2517837"/>
                  </a:lnTo>
                  <a:lnTo>
                    <a:pt x="0" y="0"/>
                  </a:lnTo>
                  <a:close/>
                </a:path>
              </a:pathLst>
            </a:custGeom>
            <a:blipFill>
              <a:blip r:embed="rId8"/>
              <a:stretch>
                <a:fillRect/>
              </a:stretch>
            </a:blipFill>
          </p:spPr>
          <p:txBody>
            <a:bodyPr/>
            <a:lstStyle/>
            <a:p>
              <a:endParaRPr lang="en-CA"/>
            </a:p>
          </p:txBody>
        </p:sp>
      </p:grpSp>
      <p:sp>
        <p:nvSpPr>
          <p:cNvPr id="11" name="TextBox 11"/>
          <p:cNvSpPr txBox="1"/>
          <p:nvPr/>
        </p:nvSpPr>
        <p:spPr>
          <a:xfrm>
            <a:off x="1421590" y="3016033"/>
            <a:ext cx="16866410" cy="2539157"/>
          </a:xfrm>
          <a:prstGeom prst="rect">
            <a:avLst/>
          </a:prstGeom>
        </p:spPr>
        <p:txBody>
          <a:bodyPr wrap="square" lIns="0" tIns="0" rIns="0" bIns="0" rtlCol="0" anchor="t">
            <a:spAutoFit/>
          </a:bodyPr>
          <a:lstStyle/>
          <a:p>
            <a:pPr>
              <a:lnSpc>
                <a:spcPts val="3300"/>
              </a:lnSpc>
            </a:pPr>
            <a:r>
              <a:rPr lang="en-US" sz="3000" b="1" spc="179">
                <a:solidFill>
                  <a:srgbClr val="1C0140"/>
                </a:solidFill>
                <a:latin typeface="Cooper BT Bold"/>
                <a:ea typeface="Cooper BT Bold"/>
                <a:cs typeface="Cooper BT Bold"/>
              </a:rPr>
              <a:t> </a:t>
            </a:r>
            <a:r>
              <a:rPr lang="en-US" sz="3000" b="1" spc="179">
                <a:solidFill>
                  <a:srgbClr val="1C0140"/>
                </a:solidFill>
                <a:latin typeface="Cooper BT Bold"/>
                <a:ea typeface="+mn-lt"/>
                <a:cs typeface="+mn-lt"/>
              </a:rPr>
              <a:t>          </a:t>
            </a:r>
            <a:r>
              <a:rPr lang="en-US" sz="3200" b="1" spc="179">
                <a:solidFill>
                  <a:srgbClr val="1C0140"/>
                </a:solidFill>
                <a:latin typeface="Cooper BT Bold"/>
                <a:ea typeface="+mn-lt"/>
                <a:cs typeface="+mn-lt"/>
              </a:rPr>
              <a:t>Introduction &amp; Importance</a:t>
            </a:r>
          </a:p>
          <a:p>
            <a:pPr>
              <a:lnSpc>
                <a:spcPts val="3300"/>
              </a:lnSpc>
            </a:pPr>
            <a:endParaRPr lang="en-US" sz="3000" b="1" spc="179">
              <a:solidFill>
                <a:srgbClr val="1C0140"/>
              </a:solidFill>
              <a:latin typeface="Calibri"/>
              <a:ea typeface="Cooper BT Bold"/>
              <a:cs typeface="Calibri"/>
              <a:sym typeface="Cooper BT Bold"/>
            </a:endParaRPr>
          </a:p>
          <a:p>
            <a:pPr marL="457200" indent="-457200">
              <a:lnSpc>
                <a:spcPts val="3300"/>
              </a:lnSpc>
              <a:buFont typeface="Arial" panose="020B0604020202020204" pitchFamily="34" charset="0"/>
              <a:buChar char="•"/>
            </a:pPr>
            <a:r>
              <a:rPr lang="en-US" sz="3000" b="1" spc="179">
                <a:solidFill>
                  <a:srgbClr val="1C0140"/>
                </a:solidFill>
                <a:latin typeface="Cooper BT Bold"/>
                <a:ea typeface="+mn-lt"/>
                <a:cs typeface="+mn-lt"/>
                <a:sym typeface="Cooper BT Bold"/>
              </a:rPr>
              <a:t>Outlier detection identifies anomalies in crime data that could indicate emerging threats or data issues.</a:t>
            </a:r>
            <a:endParaRPr lang="en-US" sz="3000" b="1" spc="179">
              <a:solidFill>
                <a:srgbClr val="1C0140"/>
              </a:solidFill>
              <a:latin typeface="Calibri"/>
              <a:ea typeface="Cooper BT Bold"/>
              <a:cs typeface="Calibri"/>
              <a:sym typeface="Cooper BT Bold"/>
            </a:endParaRPr>
          </a:p>
          <a:p>
            <a:pPr marL="457200" indent="-457200">
              <a:lnSpc>
                <a:spcPts val="3300"/>
              </a:lnSpc>
              <a:buFont typeface="Arial" panose="020B0604020202020204" pitchFamily="34" charset="0"/>
              <a:buChar char="•"/>
            </a:pPr>
            <a:r>
              <a:rPr lang="en-US" sz="3000" b="1" spc="179">
                <a:solidFill>
                  <a:srgbClr val="1C0140"/>
                </a:solidFill>
                <a:latin typeface="Cooper BT Bold"/>
                <a:ea typeface="Cooper BT Bold"/>
                <a:cs typeface="Cooper BT Bold"/>
                <a:sym typeface="Cooper BT Bold"/>
              </a:rPr>
              <a:t>Techniques used: Local Outlier Factor </a:t>
            </a:r>
            <a:r>
              <a:rPr lang="en-US" sz="3000" b="1" spc="179">
                <a:solidFill>
                  <a:srgbClr val="1C0140"/>
                </a:solidFill>
                <a:latin typeface="Cooper BT Bold"/>
                <a:ea typeface="+mn-lt"/>
                <a:cs typeface="+mn-lt"/>
                <a:sym typeface="Cooper BT Bold"/>
              </a:rPr>
              <a:t>(LOF) and Isolation Forest.</a:t>
            </a:r>
            <a:endParaRPr lang="en-US" sz="3000" b="1" spc="179">
              <a:solidFill>
                <a:srgbClr val="1C0140"/>
              </a:solidFill>
              <a:latin typeface="Calibri"/>
              <a:ea typeface="Cooper BT Bold"/>
              <a:cs typeface="Calibri"/>
              <a:sym typeface="Cooper BT Bold"/>
            </a:endParaRPr>
          </a:p>
          <a:p>
            <a:pPr marL="457200" indent="-457200">
              <a:lnSpc>
                <a:spcPts val="3300"/>
              </a:lnSpc>
              <a:buFont typeface="Arial" panose="020B0604020202020204" pitchFamily="34" charset="0"/>
              <a:buChar char="•"/>
            </a:pPr>
            <a:r>
              <a:rPr lang="en-US" sz="3000" b="1" spc="179">
                <a:solidFill>
                  <a:srgbClr val="1C0140"/>
                </a:solidFill>
                <a:latin typeface="Cooper BT Bold"/>
                <a:ea typeface="+mn-lt"/>
                <a:cs typeface="+mn-lt"/>
                <a:sym typeface="Cooper BT Bold"/>
              </a:rPr>
              <a:t>Important for proactive crime prevention and resource allocation.</a:t>
            </a:r>
            <a:endParaRPr lang="en-US" sz="3000" spc="179">
              <a:solidFill>
                <a:srgbClr val="1C0140"/>
              </a:solidFill>
              <a:latin typeface="Calibri"/>
              <a:ea typeface="+mn-lt"/>
              <a:cs typeface="+mn-lt"/>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grpSp>
        <p:nvGrpSpPr>
          <p:cNvPr id="3" name="Group 3"/>
          <p:cNvGrpSpPr/>
          <p:nvPr/>
        </p:nvGrpSpPr>
        <p:grpSpPr>
          <a:xfrm>
            <a:off x="345399" y="550285"/>
            <a:ext cx="17820260" cy="8708015"/>
            <a:chOff x="0" y="0"/>
            <a:chExt cx="23760347" cy="11610687"/>
          </a:xfrm>
        </p:grpSpPr>
        <p:grpSp>
          <p:nvGrpSpPr>
            <p:cNvPr id="4" name="Group 4"/>
            <p:cNvGrpSpPr/>
            <p:nvPr/>
          </p:nvGrpSpPr>
          <p:grpSpPr>
            <a:xfrm>
              <a:off x="359128" y="1401203"/>
              <a:ext cx="23042091" cy="10209484"/>
              <a:chOff x="0" y="0"/>
              <a:chExt cx="3876776" cy="1717721"/>
            </a:xfrm>
          </p:grpSpPr>
          <p:sp>
            <p:nvSpPr>
              <p:cNvPr id="5" name="Freeform 5"/>
              <p:cNvSpPr/>
              <p:nvPr/>
            </p:nvSpPr>
            <p:spPr>
              <a:xfrm>
                <a:off x="0" y="0"/>
                <a:ext cx="3876776" cy="1717721"/>
              </a:xfrm>
              <a:custGeom>
                <a:avLst/>
                <a:gdLst/>
                <a:ahLst/>
                <a:cxnLst/>
                <a:rect l="l" t="t" r="r" b="b"/>
                <a:pathLst>
                  <a:path w="3876776" h="1717721">
                    <a:moveTo>
                      <a:pt x="52596" y="0"/>
                    </a:moveTo>
                    <a:lnTo>
                      <a:pt x="3824180" y="0"/>
                    </a:lnTo>
                    <a:cubicBezTo>
                      <a:pt x="3853228" y="0"/>
                      <a:pt x="3876776" y="23548"/>
                      <a:pt x="3876776" y="52596"/>
                    </a:cubicBezTo>
                    <a:lnTo>
                      <a:pt x="3876776" y="1665125"/>
                    </a:lnTo>
                    <a:cubicBezTo>
                      <a:pt x="3876776" y="1694173"/>
                      <a:pt x="3853228" y="1717721"/>
                      <a:pt x="3824180" y="1717721"/>
                    </a:cubicBezTo>
                    <a:lnTo>
                      <a:pt x="52596" y="1717721"/>
                    </a:lnTo>
                    <a:cubicBezTo>
                      <a:pt x="38647" y="1717721"/>
                      <a:pt x="25269" y="1712180"/>
                      <a:pt x="15405" y="1702316"/>
                    </a:cubicBezTo>
                    <a:cubicBezTo>
                      <a:pt x="5541" y="1692452"/>
                      <a:pt x="0" y="1679074"/>
                      <a:pt x="0" y="1665125"/>
                    </a:cubicBezTo>
                    <a:lnTo>
                      <a:pt x="0" y="52596"/>
                    </a:lnTo>
                    <a:cubicBezTo>
                      <a:pt x="0" y="23548"/>
                      <a:pt x="23548" y="0"/>
                      <a:pt x="52596" y="0"/>
                    </a:cubicBezTo>
                    <a:close/>
                  </a:path>
                </a:pathLst>
              </a:custGeom>
              <a:solidFill>
                <a:srgbClr val="9FCDFF"/>
              </a:solidFill>
            </p:spPr>
            <p:txBody>
              <a:bodyPr/>
              <a:lstStyle/>
              <a:p>
                <a:endParaRPr lang="en-CA"/>
              </a:p>
            </p:txBody>
          </p:sp>
          <p:sp>
            <p:nvSpPr>
              <p:cNvPr id="6" name="TextBox 6"/>
              <p:cNvSpPr txBox="1"/>
              <p:nvPr/>
            </p:nvSpPr>
            <p:spPr>
              <a:xfrm>
                <a:off x="0" y="-38100"/>
                <a:ext cx="3876776" cy="1755821"/>
              </a:xfrm>
              <a:prstGeom prst="rect">
                <a:avLst/>
              </a:prstGeom>
            </p:spPr>
            <p:txBody>
              <a:bodyPr lIns="50800" tIns="50800" rIns="50800" bIns="50800" rtlCol="0" anchor="ctr"/>
              <a:lstStyle/>
              <a:p>
                <a:pPr algn="ctr">
                  <a:lnSpc>
                    <a:spcPts val="2660"/>
                  </a:lnSpc>
                  <a:spcBef>
                    <a:spcPct val="0"/>
                  </a:spcBef>
                </a:pPr>
                <a:endParaRPr/>
              </a:p>
            </p:txBody>
          </p:sp>
        </p:grpSp>
        <p:grpSp>
          <p:nvGrpSpPr>
            <p:cNvPr id="7" name="Group 7"/>
            <p:cNvGrpSpPr/>
            <p:nvPr/>
          </p:nvGrpSpPr>
          <p:grpSpPr>
            <a:xfrm>
              <a:off x="3954160" y="0"/>
              <a:ext cx="15949130" cy="2877004"/>
              <a:chOff x="0" y="0"/>
              <a:chExt cx="2683402" cy="484049"/>
            </a:xfrm>
          </p:grpSpPr>
          <p:sp>
            <p:nvSpPr>
              <p:cNvPr id="8" name="Freeform 8"/>
              <p:cNvSpPr/>
              <p:nvPr/>
            </p:nvSpPr>
            <p:spPr>
              <a:xfrm>
                <a:off x="0" y="0"/>
                <a:ext cx="2683402" cy="484049"/>
              </a:xfrm>
              <a:custGeom>
                <a:avLst/>
                <a:gdLst/>
                <a:ahLst/>
                <a:cxnLst/>
                <a:rect l="l" t="t" r="r" b="b"/>
                <a:pathLst>
                  <a:path w="2683402" h="484049">
                    <a:moveTo>
                      <a:pt x="49391" y="0"/>
                    </a:moveTo>
                    <a:lnTo>
                      <a:pt x="2634011" y="0"/>
                    </a:lnTo>
                    <a:cubicBezTo>
                      <a:pt x="2661289" y="0"/>
                      <a:pt x="2683402" y="22113"/>
                      <a:pt x="2683402" y="49391"/>
                    </a:cubicBezTo>
                    <a:lnTo>
                      <a:pt x="2683402" y="434658"/>
                    </a:lnTo>
                    <a:cubicBezTo>
                      <a:pt x="2683402" y="447757"/>
                      <a:pt x="2678199" y="460320"/>
                      <a:pt x="2668936" y="469582"/>
                    </a:cubicBezTo>
                    <a:cubicBezTo>
                      <a:pt x="2659674" y="478845"/>
                      <a:pt x="2647111" y="484049"/>
                      <a:pt x="2634011" y="484049"/>
                    </a:cubicBezTo>
                    <a:lnTo>
                      <a:pt x="49391" y="484049"/>
                    </a:lnTo>
                    <a:cubicBezTo>
                      <a:pt x="36292" y="484049"/>
                      <a:pt x="23729" y="478845"/>
                      <a:pt x="14466" y="469582"/>
                    </a:cubicBezTo>
                    <a:cubicBezTo>
                      <a:pt x="5204" y="460320"/>
                      <a:pt x="0" y="447757"/>
                      <a:pt x="0" y="434658"/>
                    </a:cubicBezTo>
                    <a:lnTo>
                      <a:pt x="0" y="49391"/>
                    </a:lnTo>
                    <a:cubicBezTo>
                      <a:pt x="0" y="36292"/>
                      <a:pt x="5204" y="23729"/>
                      <a:pt x="14466" y="14466"/>
                    </a:cubicBezTo>
                    <a:cubicBezTo>
                      <a:pt x="23729" y="5204"/>
                      <a:pt x="36292" y="0"/>
                      <a:pt x="49391" y="0"/>
                    </a:cubicBezTo>
                    <a:close/>
                  </a:path>
                </a:pathLst>
              </a:custGeom>
              <a:solidFill>
                <a:srgbClr val="0F2F76"/>
              </a:solidFill>
            </p:spPr>
            <p:txBody>
              <a:bodyPr/>
              <a:lstStyle/>
              <a:p>
                <a:endParaRPr lang="en-CA"/>
              </a:p>
            </p:txBody>
          </p:sp>
          <p:sp>
            <p:nvSpPr>
              <p:cNvPr id="9" name="TextBox 9"/>
              <p:cNvSpPr txBox="1"/>
              <p:nvPr/>
            </p:nvSpPr>
            <p:spPr>
              <a:xfrm>
                <a:off x="0" y="-38100"/>
                <a:ext cx="2683402" cy="522149"/>
              </a:xfrm>
              <a:prstGeom prst="rect">
                <a:avLst/>
              </a:prstGeom>
            </p:spPr>
            <p:txBody>
              <a:bodyPr lIns="50800" tIns="50800" rIns="50800" bIns="50800" rtlCol="0" anchor="ctr"/>
              <a:lstStyle/>
              <a:p>
                <a:pPr algn="ctr">
                  <a:lnSpc>
                    <a:spcPts val="2660"/>
                  </a:lnSpc>
                </a:pPr>
                <a:endParaRPr/>
              </a:p>
            </p:txBody>
          </p:sp>
        </p:grpSp>
        <p:sp>
          <p:nvSpPr>
            <p:cNvPr id="10" name="TextBox 10"/>
            <p:cNvSpPr txBox="1"/>
            <p:nvPr/>
          </p:nvSpPr>
          <p:spPr>
            <a:xfrm>
              <a:off x="0" y="684688"/>
              <a:ext cx="23760347" cy="1583827"/>
            </a:xfrm>
            <a:prstGeom prst="rect">
              <a:avLst/>
            </a:prstGeom>
          </p:spPr>
          <p:txBody>
            <a:bodyPr lIns="0" tIns="0" rIns="0" bIns="0" rtlCol="0" anchor="t">
              <a:spAutoFit/>
            </a:bodyPr>
            <a:lstStyle/>
            <a:p>
              <a:pPr algn="ctr">
                <a:lnSpc>
                  <a:spcPts val="9040"/>
                </a:lnSpc>
              </a:pPr>
              <a:r>
                <a:rPr lang="en-US" sz="8218" spc="608">
                  <a:solidFill>
                    <a:srgbClr val="FFFFFF"/>
                  </a:solidFill>
                  <a:latin typeface="TAN St. Canard"/>
                  <a:ea typeface="TAN St. Canard"/>
                  <a:cs typeface="TAN St. Canard"/>
                  <a:sym typeface="TAN St. Canard"/>
                </a:rPr>
                <a:t>Outlier Detection</a:t>
              </a:r>
            </a:p>
          </p:txBody>
        </p:sp>
      </p:grpSp>
      <p:grpSp>
        <p:nvGrpSpPr>
          <p:cNvPr id="11" name="Group 11"/>
          <p:cNvGrpSpPr/>
          <p:nvPr/>
        </p:nvGrpSpPr>
        <p:grpSpPr>
          <a:xfrm>
            <a:off x="4276510" y="8121249"/>
            <a:ext cx="9734981" cy="2274102"/>
            <a:chOff x="0" y="0"/>
            <a:chExt cx="12979974" cy="3032136"/>
          </a:xfrm>
        </p:grpSpPr>
        <p:sp>
          <p:nvSpPr>
            <p:cNvPr id="12" name="Freeform 12"/>
            <p:cNvSpPr/>
            <p:nvPr/>
          </p:nvSpPr>
          <p:spPr>
            <a:xfrm>
              <a:off x="0" y="246679"/>
              <a:ext cx="2647021" cy="2779024"/>
            </a:xfrm>
            <a:custGeom>
              <a:avLst/>
              <a:gdLst/>
              <a:ahLst/>
              <a:cxnLst/>
              <a:rect l="l" t="t" r="r" b="b"/>
              <a:pathLst>
                <a:path w="2647021" h="2779024">
                  <a:moveTo>
                    <a:pt x="0" y="0"/>
                  </a:moveTo>
                  <a:lnTo>
                    <a:pt x="2647021" y="0"/>
                  </a:lnTo>
                  <a:lnTo>
                    <a:pt x="2647021" y="2779024"/>
                  </a:lnTo>
                  <a:lnTo>
                    <a:pt x="0" y="2779024"/>
                  </a:lnTo>
                  <a:lnTo>
                    <a:pt x="0" y="0"/>
                  </a:lnTo>
                  <a:close/>
                </a:path>
              </a:pathLst>
            </a:custGeom>
            <a:blipFill>
              <a:blip r:embed="rId3"/>
              <a:stretch>
                <a:fillRect/>
              </a:stretch>
            </a:blipFill>
          </p:spPr>
          <p:txBody>
            <a:bodyPr/>
            <a:lstStyle/>
            <a:p>
              <a:endParaRPr lang="en-CA"/>
            </a:p>
          </p:txBody>
        </p:sp>
        <p:sp>
          <p:nvSpPr>
            <p:cNvPr id="13" name="Freeform 13"/>
            <p:cNvSpPr/>
            <p:nvPr/>
          </p:nvSpPr>
          <p:spPr>
            <a:xfrm>
              <a:off x="2369114" y="0"/>
              <a:ext cx="2689094" cy="3025703"/>
            </a:xfrm>
            <a:custGeom>
              <a:avLst/>
              <a:gdLst/>
              <a:ahLst/>
              <a:cxnLst/>
              <a:rect l="l" t="t" r="r" b="b"/>
              <a:pathLst>
                <a:path w="2689094" h="3025703">
                  <a:moveTo>
                    <a:pt x="0" y="0"/>
                  </a:moveTo>
                  <a:lnTo>
                    <a:pt x="2689094" y="0"/>
                  </a:lnTo>
                  <a:lnTo>
                    <a:pt x="2689094" y="3025703"/>
                  </a:lnTo>
                  <a:lnTo>
                    <a:pt x="0" y="3025703"/>
                  </a:lnTo>
                  <a:lnTo>
                    <a:pt x="0" y="0"/>
                  </a:lnTo>
                  <a:close/>
                </a:path>
              </a:pathLst>
            </a:custGeom>
            <a:blipFill>
              <a:blip r:embed="rId4"/>
              <a:stretch>
                <a:fillRect/>
              </a:stretch>
            </a:blipFill>
          </p:spPr>
          <p:txBody>
            <a:bodyPr/>
            <a:lstStyle/>
            <a:p>
              <a:endParaRPr lang="en-CA"/>
            </a:p>
          </p:txBody>
        </p:sp>
        <p:sp>
          <p:nvSpPr>
            <p:cNvPr id="14" name="Freeform 14"/>
            <p:cNvSpPr/>
            <p:nvPr/>
          </p:nvSpPr>
          <p:spPr>
            <a:xfrm>
              <a:off x="4813867" y="129772"/>
              <a:ext cx="3738955" cy="2902364"/>
            </a:xfrm>
            <a:custGeom>
              <a:avLst/>
              <a:gdLst/>
              <a:ahLst/>
              <a:cxnLst/>
              <a:rect l="l" t="t" r="r" b="b"/>
              <a:pathLst>
                <a:path w="3738955" h="2902364">
                  <a:moveTo>
                    <a:pt x="0" y="0"/>
                  </a:moveTo>
                  <a:lnTo>
                    <a:pt x="3738955" y="0"/>
                  </a:lnTo>
                  <a:lnTo>
                    <a:pt x="3738955" y="2902364"/>
                  </a:lnTo>
                  <a:lnTo>
                    <a:pt x="0" y="2902364"/>
                  </a:lnTo>
                  <a:lnTo>
                    <a:pt x="0" y="0"/>
                  </a:lnTo>
                  <a:close/>
                </a:path>
              </a:pathLst>
            </a:custGeom>
            <a:blipFill>
              <a:blip r:embed="rId5"/>
              <a:stretch>
                <a:fillRect/>
              </a:stretch>
            </a:blipFill>
          </p:spPr>
          <p:txBody>
            <a:bodyPr/>
            <a:lstStyle/>
            <a:p>
              <a:endParaRPr lang="en-CA"/>
            </a:p>
          </p:txBody>
        </p:sp>
        <p:sp>
          <p:nvSpPr>
            <p:cNvPr id="15" name="Freeform 15"/>
            <p:cNvSpPr/>
            <p:nvPr/>
          </p:nvSpPr>
          <p:spPr>
            <a:xfrm>
              <a:off x="8254255" y="129772"/>
              <a:ext cx="2222627" cy="2895931"/>
            </a:xfrm>
            <a:custGeom>
              <a:avLst/>
              <a:gdLst/>
              <a:ahLst/>
              <a:cxnLst/>
              <a:rect l="l" t="t" r="r" b="b"/>
              <a:pathLst>
                <a:path w="2222627" h="2895931">
                  <a:moveTo>
                    <a:pt x="0" y="0"/>
                  </a:moveTo>
                  <a:lnTo>
                    <a:pt x="2222627" y="0"/>
                  </a:lnTo>
                  <a:lnTo>
                    <a:pt x="2222627" y="2895931"/>
                  </a:lnTo>
                  <a:lnTo>
                    <a:pt x="0" y="2895931"/>
                  </a:lnTo>
                  <a:lnTo>
                    <a:pt x="0" y="0"/>
                  </a:lnTo>
                  <a:close/>
                </a:path>
              </a:pathLst>
            </a:custGeom>
            <a:blipFill>
              <a:blip r:embed="rId6"/>
              <a:stretch>
                <a:fillRect/>
              </a:stretch>
            </a:blipFill>
          </p:spPr>
          <p:txBody>
            <a:bodyPr/>
            <a:lstStyle/>
            <a:p>
              <a:endParaRPr lang="en-CA"/>
            </a:p>
          </p:txBody>
        </p:sp>
        <p:sp>
          <p:nvSpPr>
            <p:cNvPr id="16" name="Freeform 16"/>
            <p:cNvSpPr/>
            <p:nvPr/>
          </p:nvSpPr>
          <p:spPr>
            <a:xfrm>
              <a:off x="10332953" y="246679"/>
              <a:ext cx="2647021" cy="2779024"/>
            </a:xfrm>
            <a:custGeom>
              <a:avLst/>
              <a:gdLst/>
              <a:ahLst/>
              <a:cxnLst/>
              <a:rect l="l" t="t" r="r" b="b"/>
              <a:pathLst>
                <a:path w="2647021" h="2779024">
                  <a:moveTo>
                    <a:pt x="0" y="0"/>
                  </a:moveTo>
                  <a:lnTo>
                    <a:pt x="2647021" y="0"/>
                  </a:lnTo>
                  <a:lnTo>
                    <a:pt x="2647021" y="2779024"/>
                  </a:lnTo>
                  <a:lnTo>
                    <a:pt x="0" y="2779024"/>
                  </a:lnTo>
                  <a:lnTo>
                    <a:pt x="0" y="0"/>
                  </a:lnTo>
                  <a:close/>
                </a:path>
              </a:pathLst>
            </a:custGeom>
            <a:blipFill>
              <a:blip r:embed="rId3"/>
              <a:stretch>
                <a:fillRect/>
              </a:stretch>
            </a:blipFill>
          </p:spPr>
          <p:txBody>
            <a:bodyPr/>
            <a:lstStyle/>
            <a:p>
              <a:endParaRPr lang="en-CA"/>
            </a:p>
          </p:txBody>
        </p:sp>
      </p:grpSp>
      <p:sp>
        <p:nvSpPr>
          <p:cNvPr id="19" name="TextBox 11">
            <a:extLst>
              <a:ext uri="{FF2B5EF4-FFF2-40B4-BE49-F238E27FC236}">
                <a16:creationId xmlns:a16="http://schemas.microsoft.com/office/drawing/2014/main" id="{1628590B-0AD2-AC00-62F2-88246021CB76}"/>
              </a:ext>
            </a:extLst>
          </p:cNvPr>
          <p:cNvSpPr txBox="1"/>
          <p:nvPr/>
        </p:nvSpPr>
        <p:spPr>
          <a:xfrm>
            <a:off x="1037648" y="3427752"/>
            <a:ext cx="16866410" cy="2962349"/>
          </a:xfrm>
          <a:prstGeom prst="rect">
            <a:avLst/>
          </a:prstGeom>
        </p:spPr>
        <p:txBody>
          <a:bodyPr wrap="square" lIns="0" tIns="0" rIns="0" bIns="0" rtlCol="0" anchor="t">
            <a:spAutoFit/>
          </a:bodyPr>
          <a:lstStyle/>
          <a:p>
            <a:pPr>
              <a:lnSpc>
                <a:spcPts val="3300"/>
              </a:lnSpc>
            </a:pPr>
            <a:r>
              <a:rPr lang="en-US" sz="3000" b="1" spc="179">
                <a:solidFill>
                  <a:srgbClr val="1C0140"/>
                </a:solidFill>
                <a:latin typeface="Cooper BT Bold"/>
                <a:ea typeface="Cooper BT Bold"/>
                <a:cs typeface="Cooper BT Bold"/>
              </a:rPr>
              <a:t> </a:t>
            </a:r>
            <a:r>
              <a:rPr lang="en-US" sz="3000" b="1" spc="179">
                <a:solidFill>
                  <a:srgbClr val="1C0140"/>
                </a:solidFill>
                <a:latin typeface="Cooper BT Bold"/>
                <a:ea typeface="+mn-lt"/>
                <a:cs typeface="+mn-lt"/>
              </a:rPr>
              <a:t>         (LOF) Local Outlier Factor Overview</a:t>
            </a:r>
            <a:endParaRPr lang="en-US" sz="3200" b="1" spc="179">
              <a:solidFill>
                <a:srgbClr val="1C0140"/>
              </a:solidFill>
              <a:latin typeface="Cooper BT Bold"/>
              <a:ea typeface="+mn-lt"/>
              <a:cs typeface="+mn-lt"/>
            </a:endParaRPr>
          </a:p>
          <a:p>
            <a:pPr>
              <a:lnSpc>
                <a:spcPts val="3300"/>
              </a:lnSpc>
            </a:pPr>
            <a:endParaRPr lang="en-US" sz="3000" b="1" spc="179">
              <a:solidFill>
                <a:srgbClr val="1C0140"/>
              </a:solidFill>
              <a:latin typeface="Calibri"/>
              <a:ea typeface="Cooper BT Bold"/>
              <a:cs typeface="Calibri"/>
              <a:sym typeface="Cooper BT Bold"/>
            </a:endParaRPr>
          </a:p>
          <a:p>
            <a:pPr>
              <a:lnSpc>
                <a:spcPts val="3300"/>
              </a:lnSpc>
            </a:pPr>
            <a:r>
              <a:rPr lang="en-US" sz="3000" b="1" spc="179">
                <a:solidFill>
                  <a:srgbClr val="1C0140"/>
                </a:solidFill>
                <a:latin typeface="Cooper BT Bold"/>
                <a:ea typeface="Cooper BT Bold"/>
                <a:cs typeface="Cooper BT Bold"/>
                <a:sym typeface="Cooper BT Bold"/>
              </a:rPr>
              <a:t>• </a:t>
            </a:r>
            <a:r>
              <a:rPr lang="en-US" sz="3000" b="1" spc="179">
                <a:solidFill>
                  <a:srgbClr val="1C0140"/>
                </a:solidFill>
                <a:latin typeface="Cooper BT Bold"/>
                <a:ea typeface="+mn-lt"/>
                <a:cs typeface="+mn-lt"/>
                <a:sym typeface="Cooper BT Bold"/>
              </a:rPr>
              <a:t>LOF compares data points' density to that of their neighbors.</a:t>
            </a:r>
            <a:endParaRPr lang="en-US">
              <a:latin typeface="Calibri"/>
              <a:ea typeface="+mn-lt"/>
              <a:cs typeface="+mn-lt"/>
            </a:endParaRPr>
          </a:p>
          <a:p>
            <a:pPr>
              <a:lnSpc>
                <a:spcPts val="3300"/>
              </a:lnSpc>
            </a:pPr>
            <a:endParaRPr lang="en-US" sz="3000" b="1" spc="179">
              <a:solidFill>
                <a:srgbClr val="1C0140"/>
              </a:solidFill>
              <a:latin typeface="Calibri"/>
              <a:ea typeface="Cooper BT Bold"/>
              <a:cs typeface="Calibri"/>
              <a:sym typeface="Cooper BT Bold"/>
            </a:endParaRPr>
          </a:p>
          <a:p>
            <a:pPr>
              <a:lnSpc>
                <a:spcPts val="3300"/>
              </a:lnSpc>
            </a:pPr>
            <a:r>
              <a:rPr lang="en-US" sz="3000" b="1" spc="179">
                <a:solidFill>
                  <a:srgbClr val="1C0140"/>
                </a:solidFill>
                <a:latin typeface="Cooper BT Bold"/>
                <a:ea typeface="Cooper BT Bold"/>
                <a:cs typeface="Cooper BT Bold"/>
                <a:sym typeface="Cooper BT Bold"/>
              </a:rPr>
              <a:t>• </a:t>
            </a:r>
            <a:r>
              <a:rPr lang="en-US" sz="3000" b="1" spc="179">
                <a:solidFill>
                  <a:srgbClr val="1C0140"/>
                </a:solidFill>
                <a:latin typeface="Cooper BT Bold"/>
                <a:ea typeface="+mn-lt"/>
                <a:cs typeface="+mn-lt"/>
                <a:sym typeface="Cooper BT Bold"/>
              </a:rPr>
              <a:t>It identifies points that are significantly different from the surrounding data.</a:t>
            </a:r>
            <a:endParaRPr lang="en-US" sz="3000" b="1" spc="179">
              <a:solidFill>
                <a:srgbClr val="1C0140"/>
              </a:solidFill>
              <a:latin typeface="Cooper BT Bold"/>
              <a:ea typeface="+mn-lt"/>
              <a:cs typeface="+mn-lt"/>
            </a:endParaRPr>
          </a:p>
          <a:p>
            <a:pPr>
              <a:lnSpc>
                <a:spcPts val="3300"/>
              </a:lnSpc>
            </a:pPr>
            <a:endParaRPr lang="en-US" sz="3000" b="1" spc="179">
              <a:solidFill>
                <a:srgbClr val="1C0140"/>
              </a:solidFill>
              <a:latin typeface="Calibri"/>
              <a:ea typeface="Cooper BT Bold"/>
              <a:cs typeface="Calibri"/>
              <a:sym typeface="Cooper BT Bold"/>
            </a:endParaRPr>
          </a:p>
          <a:p>
            <a:pPr>
              <a:lnSpc>
                <a:spcPts val="3300"/>
              </a:lnSpc>
            </a:pPr>
            <a:r>
              <a:rPr lang="en-US" sz="3000" b="1" spc="179">
                <a:solidFill>
                  <a:srgbClr val="1C0140"/>
                </a:solidFill>
                <a:latin typeface="Cooper BT Bold"/>
                <a:ea typeface="Cooper BT Bold"/>
                <a:cs typeface="Cooper BT Bold"/>
                <a:sym typeface="Cooper BT Bold"/>
              </a:rPr>
              <a:t>• </a:t>
            </a:r>
            <a:r>
              <a:rPr lang="en-US" sz="3000" b="1" spc="179">
                <a:solidFill>
                  <a:srgbClr val="1C0140"/>
                </a:solidFill>
                <a:latin typeface="Cooper BT Bold"/>
                <a:ea typeface="+mn-lt"/>
                <a:cs typeface="+mn-lt"/>
                <a:sym typeface="Cooper BT Bold"/>
              </a:rPr>
              <a:t>Helps detect emerging crime trends or anomalies in location and time.</a:t>
            </a:r>
            <a:endParaRPr lang="en-US" sz="3000" spc="179">
              <a:solidFill>
                <a:srgbClr val="1C0140"/>
              </a:solidFill>
              <a:latin typeface="Calibri"/>
              <a:ea typeface="+mn-lt"/>
              <a:cs typeface="+mn-lt"/>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grpSp>
        <p:nvGrpSpPr>
          <p:cNvPr id="3" name="Group 3"/>
          <p:cNvGrpSpPr/>
          <p:nvPr/>
        </p:nvGrpSpPr>
        <p:grpSpPr>
          <a:xfrm>
            <a:off x="345399" y="550285"/>
            <a:ext cx="17820260" cy="8708015"/>
            <a:chOff x="0" y="0"/>
            <a:chExt cx="23760347" cy="11610687"/>
          </a:xfrm>
        </p:grpSpPr>
        <p:grpSp>
          <p:nvGrpSpPr>
            <p:cNvPr id="4" name="Group 4"/>
            <p:cNvGrpSpPr/>
            <p:nvPr/>
          </p:nvGrpSpPr>
          <p:grpSpPr>
            <a:xfrm>
              <a:off x="359128" y="1401203"/>
              <a:ext cx="23042091" cy="10209484"/>
              <a:chOff x="0" y="0"/>
              <a:chExt cx="3876776" cy="1717721"/>
            </a:xfrm>
          </p:grpSpPr>
          <p:sp>
            <p:nvSpPr>
              <p:cNvPr id="5" name="Freeform 5"/>
              <p:cNvSpPr/>
              <p:nvPr/>
            </p:nvSpPr>
            <p:spPr>
              <a:xfrm>
                <a:off x="0" y="0"/>
                <a:ext cx="3876776" cy="1717721"/>
              </a:xfrm>
              <a:custGeom>
                <a:avLst/>
                <a:gdLst/>
                <a:ahLst/>
                <a:cxnLst/>
                <a:rect l="l" t="t" r="r" b="b"/>
                <a:pathLst>
                  <a:path w="3876776" h="1717721">
                    <a:moveTo>
                      <a:pt x="52596" y="0"/>
                    </a:moveTo>
                    <a:lnTo>
                      <a:pt x="3824180" y="0"/>
                    </a:lnTo>
                    <a:cubicBezTo>
                      <a:pt x="3853228" y="0"/>
                      <a:pt x="3876776" y="23548"/>
                      <a:pt x="3876776" y="52596"/>
                    </a:cubicBezTo>
                    <a:lnTo>
                      <a:pt x="3876776" y="1665125"/>
                    </a:lnTo>
                    <a:cubicBezTo>
                      <a:pt x="3876776" y="1694173"/>
                      <a:pt x="3853228" y="1717721"/>
                      <a:pt x="3824180" y="1717721"/>
                    </a:cubicBezTo>
                    <a:lnTo>
                      <a:pt x="52596" y="1717721"/>
                    </a:lnTo>
                    <a:cubicBezTo>
                      <a:pt x="38647" y="1717721"/>
                      <a:pt x="25269" y="1712180"/>
                      <a:pt x="15405" y="1702316"/>
                    </a:cubicBezTo>
                    <a:cubicBezTo>
                      <a:pt x="5541" y="1692452"/>
                      <a:pt x="0" y="1679074"/>
                      <a:pt x="0" y="1665125"/>
                    </a:cubicBezTo>
                    <a:lnTo>
                      <a:pt x="0" y="52596"/>
                    </a:lnTo>
                    <a:cubicBezTo>
                      <a:pt x="0" y="23548"/>
                      <a:pt x="23548" y="0"/>
                      <a:pt x="52596" y="0"/>
                    </a:cubicBezTo>
                    <a:close/>
                  </a:path>
                </a:pathLst>
              </a:custGeom>
              <a:solidFill>
                <a:srgbClr val="9FCDFF"/>
              </a:solidFill>
            </p:spPr>
            <p:txBody>
              <a:bodyPr/>
              <a:lstStyle/>
              <a:p>
                <a:endParaRPr lang="en-CA"/>
              </a:p>
            </p:txBody>
          </p:sp>
          <p:sp>
            <p:nvSpPr>
              <p:cNvPr id="6" name="TextBox 6"/>
              <p:cNvSpPr txBox="1"/>
              <p:nvPr/>
            </p:nvSpPr>
            <p:spPr>
              <a:xfrm>
                <a:off x="0" y="-38100"/>
                <a:ext cx="3876776" cy="1755821"/>
              </a:xfrm>
              <a:prstGeom prst="rect">
                <a:avLst/>
              </a:prstGeom>
            </p:spPr>
            <p:txBody>
              <a:bodyPr lIns="50800" tIns="50800" rIns="50800" bIns="50800" rtlCol="0" anchor="ctr"/>
              <a:lstStyle/>
              <a:p>
                <a:pPr algn="ctr">
                  <a:lnSpc>
                    <a:spcPts val="2660"/>
                  </a:lnSpc>
                  <a:spcBef>
                    <a:spcPct val="0"/>
                  </a:spcBef>
                </a:pPr>
                <a:endParaRPr/>
              </a:p>
            </p:txBody>
          </p:sp>
        </p:grpSp>
        <p:grpSp>
          <p:nvGrpSpPr>
            <p:cNvPr id="7" name="Group 7"/>
            <p:cNvGrpSpPr/>
            <p:nvPr/>
          </p:nvGrpSpPr>
          <p:grpSpPr>
            <a:xfrm>
              <a:off x="3954160" y="0"/>
              <a:ext cx="15949130" cy="2877004"/>
              <a:chOff x="0" y="0"/>
              <a:chExt cx="2683402" cy="484049"/>
            </a:xfrm>
          </p:grpSpPr>
          <p:sp>
            <p:nvSpPr>
              <p:cNvPr id="8" name="Freeform 8"/>
              <p:cNvSpPr/>
              <p:nvPr/>
            </p:nvSpPr>
            <p:spPr>
              <a:xfrm>
                <a:off x="0" y="0"/>
                <a:ext cx="2683402" cy="484049"/>
              </a:xfrm>
              <a:custGeom>
                <a:avLst/>
                <a:gdLst/>
                <a:ahLst/>
                <a:cxnLst/>
                <a:rect l="l" t="t" r="r" b="b"/>
                <a:pathLst>
                  <a:path w="2683402" h="484049">
                    <a:moveTo>
                      <a:pt x="49391" y="0"/>
                    </a:moveTo>
                    <a:lnTo>
                      <a:pt x="2634011" y="0"/>
                    </a:lnTo>
                    <a:cubicBezTo>
                      <a:pt x="2661289" y="0"/>
                      <a:pt x="2683402" y="22113"/>
                      <a:pt x="2683402" y="49391"/>
                    </a:cubicBezTo>
                    <a:lnTo>
                      <a:pt x="2683402" y="434658"/>
                    </a:lnTo>
                    <a:cubicBezTo>
                      <a:pt x="2683402" y="447757"/>
                      <a:pt x="2678199" y="460320"/>
                      <a:pt x="2668936" y="469582"/>
                    </a:cubicBezTo>
                    <a:cubicBezTo>
                      <a:pt x="2659674" y="478845"/>
                      <a:pt x="2647111" y="484049"/>
                      <a:pt x="2634011" y="484049"/>
                    </a:cubicBezTo>
                    <a:lnTo>
                      <a:pt x="49391" y="484049"/>
                    </a:lnTo>
                    <a:cubicBezTo>
                      <a:pt x="36292" y="484049"/>
                      <a:pt x="23729" y="478845"/>
                      <a:pt x="14466" y="469582"/>
                    </a:cubicBezTo>
                    <a:cubicBezTo>
                      <a:pt x="5204" y="460320"/>
                      <a:pt x="0" y="447757"/>
                      <a:pt x="0" y="434658"/>
                    </a:cubicBezTo>
                    <a:lnTo>
                      <a:pt x="0" y="49391"/>
                    </a:lnTo>
                    <a:cubicBezTo>
                      <a:pt x="0" y="36292"/>
                      <a:pt x="5204" y="23729"/>
                      <a:pt x="14466" y="14466"/>
                    </a:cubicBezTo>
                    <a:cubicBezTo>
                      <a:pt x="23729" y="5204"/>
                      <a:pt x="36292" y="0"/>
                      <a:pt x="49391" y="0"/>
                    </a:cubicBezTo>
                    <a:close/>
                  </a:path>
                </a:pathLst>
              </a:custGeom>
              <a:solidFill>
                <a:srgbClr val="0F2F76"/>
              </a:solidFill>
            </p:spPr>
            <p:txBody>
              <a:bodyPr/>
              <a:lstStyle/>
              <a:p>
                <a:endParaRPr lang="en-CA"/>
              </a:p>
            </p:txBody>
          </p:sp>
          <p:sp>
            <p:nvSpPr>
              <p:cNvPr id="9" name="TextBox 9"/>
              <p:cNvSpPr txBox="1"/>
              <p:nvPr/>
            </p:nvSpPr>
            <p:spPr>
              <a:xfrm>
                <a:off x="0" y="-38100"/>
                <a:ext cx="2683402" cy="522149"/>
              </a:xfrm>
              <a:prstGeom prst="rect">
                <a:avLst/>
              </a:prstGeom>
            </p:spPr>
            <p:txBody>
              <a:bodyPr lIns="50800" tIns="50800" rIns="50800" bIns="50800" rtlCol="0" anchor="ctr"/>
              <a:lstStyle/>
              <a:p>
                <a:pPr algn="ctr">
                  <a:lnSpc>
                    <a:spcPts val="2660"/>
                  </a:lnSpc>
                </a:pPr>
                <a:endParaRPr/>
              </a:p>
            </p:txBody>
          </p:sp>
        </p:grpSp>
        <p:sp>
          <p:nvSpPr>
            <p:cNvPr id="10" name="TextBox 10"/>
            <p:cNvSpPr txBox="1"/>
            <p:nvPr/>
          </p:nvSpPr>
          <p:spPr>
            <a:xfrm>
              <a:off x="0" y="684688"/>
              <a:ext cx="23760347" cy="1583827"/>
            </a:xfrm>
            <a:prstGeom prst="rect">
              <a:avLst/>
            </a:prstGeom>
          </p:spPr>
          <p:txBody>
            <a:bodyPr lIns="0" tIns="0" rIns="0" bIns="0" rtlCol="0" anchor="t">
              <a:spAutoFit/>
            </a:bodyPr>
            <a:lstStyle/>
            <a:p>
              <a:pPr algn="ctr">
                <a:lnSpc>
                  <a:spcPts val="9040"/>
                </a:lnSpc>
              </a:pPr>
              <a:r>
                <a:rPr lang="en-US" sz="8218" spc="608">
                  <a:solidFill>
                    <a:srgbClr val="FFFFFF"/>
                  </a:solidFill>
                  <a:latin typeface="TAN St. Canard"/>
                  <a:ea typeface="TAN St. Canard"/>
                  <a:cs typeface="TAN St. Canard"/>
                  <a:sym typeface="TAN St. Canard"/>
                </a:rPr>
                <a:t>Outlier Detection</a:t>
              </a:r>
            </a:p>
          </p:txBody>
        </p:sp>
      </p:grpSp>
      <p:sp>
        <p:nvSpPr>
          <p:cNvPr id="19" name="TextBox 11">
            <a:extLst>
              <a:ext uri="{FF2B5EF4-FFF2-40B4-BE49-F238E27FC236}">
                <a16:creationId xmlns:a16="http://schemas.microsoft.com/office/drawing/2014/main" id="{1628590B-0AD2-AC00-62F2-88246021CB76}"/>
              </a:ext>
            </a:extLst>
          </p:cNvPr>
          <p:cNvSpPr txBox="1"/>
          <p:nvPr/>
        </p:nvSpPr>
        <p:spPr>
          <a:xfrm>
            <a:off x="1369802" y="3427752"/>
            <a:ext cx="16866410" cy="3385542"/>
          </a:xfrm>
          <a:prstGeom prst="rect">
            <a:avLst/>
          </a:prstGeom>
        </p:spPr>
        <p:txBody>
          <a:bodyPr wrap="square" lIns="0" tIns="0" rIns="0" bIns="0" rtlCol="0" anchor="t">
            <a:spAutoFit/>
          </a:bodyPr>
          <a:lstStyle/>
          <a:p>
            <a:pPr>
              <a:lnSpc>
                <a:spcPts val="3300"/>
              </a:lnSpc>
            </a:pPr>
            <a:r>
              <a:rPr lang="en-US" sz="3000" b="1" spc="179">
                <a:solidFill>
                  <a:srgbClr val="1C0140"/>
                </a:solidFill>
                <a:latin typeface="Cooper BT Bold"/>
                <a:ea typeface="Cooper BT Bold"/>
                <a:cs typeface="Cooper BT Bold"/>
              </a:rPr>
              <a:t> </a:t>
            </a:r>
            <a:r>
              <a:rPr lang="en-US" sz="3000" b="1" spc="179">
                <a:solidFill>
                  <a:srgbClr val="1C0140"/>
                </a:solidFill>
                <a:latin typeface="Cooper BT Bold"/>
                <a:ea typeface="+mn-lt"/>
                <a:cs typeface="+mn-lt"/>
              </a:rPr>
              <a:t>         (ISF) Isolation Forest Overview</a:t>
            </a:r>
            <a:endParaRPr lang="en-US" sz="3200" b="1" spc="179">
              <a:solidFill>
                <a:srgbClr val="1C0140"/>
              </a:solidFill>
              <a:latin typeface="Cooper BT Bold"/>
              <a:ea typeface="+mn-lt"/>
              <a:cs typeface="+mn-lt"/>
            </a:endParaRPr>
          </a:p>
          <a:p>
            <a:pPr>
              <a:lnSpc>
                <a:spcPts val="3300"/>
              </a:lnSpc>
            </a:pPr>
            <a:endParaRPr lang="en-US" sz="3000" b="1" spc="179">
              <a:solidFill>
                <a:srgbClr val="1C0140"/>
              </a:solidFill>
              <a:latin typeface="Calibri"/>
              <a:ea typeface="Cooper BT Bold"/>
              <a:cs typeface="Calibri"/>
              <a:sym typeface="Cooper BT Bold"/>
            </a:endParaRPr>
          </a:p>
          <a:p>
            <a:pPr>
              <a:lnSpc>
                <a:spcPts val="3300"/>
              </a:lnSpc>
            </a:pPr>
            <a:r>
              <a:rPr lang="en-US" sz="3000" b="1" spc="179">
                <a:solidFill>
                  <a:srgbClr val="1C0140"/>
                </a:solidFill>
                <a:latin typeface="Cooper BT Bold"/>
                <a:ea typeface="Cooper BT Bold"/>
                <a:cs typeface="Calibri"/>
                <a:sym typeface="Cooper BT Bold"/>
              </a:rPr>
              <a:t>• </a:t>
            </a:r>
            <a:r>
              <a:rPr lang="en-US" sz="3000" b="1" spc="179">
                <a:solidFill>
                  <a:srgbClr val="1C0140"/>
                </a:solidFill>
                <a:latin typeface="Cooper BT Bold"/>
                <a:ea typeface="+mn-lt"/>
                <a:cs typeface="+mn-lt"/>
                <a:sym typeface="Cooper BT Bold"/>
              </a:rPr>
              <a:t>Isolation Forest isolates outliers by partitioning data randomly.</a:t>
            </a:r>
            <a:endParaRPr lang="en-US" sz="3000" spc="179">
              <a:solidFill>
                <a:srgbClr val="1C0140"/>
              </a:solidFill>
              <a:latin typeface="Calibri"/>
              <a:ea typeface="+mn-lt"/>
              <a:cs typeface="+mn-lt"/>
            </a:endParaRPr>
          </a:p>
          <a:p>
            <a:pPr>
              <a:lnSpc>
                <a:spcPts val="3300"/>
              </a:lnSpc>
            </a:pPr>
            <a:endParaRPr lang="en-US" sz="3000" b="1" spc="179">
              <a:solidFill>
                <a:srgbClr val="1C0140"/>
              </a:solidFill>
              <a:latin typeface="Calibri"/>
              <a:ea typeface="Cooper BT Bold"/>
              <a:cs typeface="Calibri"/>
              <a:sym typeface="Cooper BT Bold"/>
            </a:endParaRPr>
          </a:p>
          <a:p>
            <a:pPr>
              <a:lnSpc>
                <a:spcPts val="3300"/>
              </a:lnSpc>
            </a:pPr>
            <a:r>
              <a:rPr lang="en-US" sz="3000" b="1" spc="179">
                <a:solidFill>
                  <a:srgbClr val="1C0140"/>
                </a:solidFill>
                <a:latin typeface="Cooper BT Bold"/>
                <a:ea typeface="Cooper BT Bold"/>
                <a:cs typeface="Cooper BT Bold"/>
                <a:sym typeface="Cooper BT Bold"/>
              </a:rPr>
              <a:t>• </a:t>
            </a:r>
            <a:r>
              <a:rPr lang="en-US" sz="3000" b="1" spc="179">
                <a:solidFill>
                  <a:srgbClr val="1C0140"/>
                </a:solidFill>
                <a:latin typeface="Cooper BT Bold"/>
                <a:ea typeface="+mn-lt"/>
                <a:cs typeface="+mn-lt"/>
                <a:sym typeface="Cooper BT Bold"/>
              </a:rPr>
              <a:t>It works by recursively splitting the data to create isolated subspaces for anomalies.</a:t>
            </a:r>
            <a:endParaRPr lang="en-US" sz="3000" b="1" spc="179">
              <a:solidFill>
                <a:srgbClr val="1C0140"/>
              </a:solidFill>
              <a:latin typeface="Cooper BT Bold"/>
              <a:ea typeface="+mn-lt"/>
              <a:cs typeface="+mn-lt"/>
            </a:endParaRPr>
          </a:p>
          <a:p>
            <a:pPr>
              <a:lnSpc>
                <a:spcPts val="3300"/>
              </a:lnSpc>
            </a:pPr>
            <a:endParaRPr lang="en-US" sz="3000" b="1" spc="179">
              <a:solidFill>
                <a:srgbClr val="1C0140"/>
              </a:solidFill>
              <a:latin typeface="Calibri"/>
              <a:ea typeface="Cooper BT Bold"/>
              <a:cs typeface="Calibri"/>
              <a:sym typeface="Cooper BT Bold"/>
            </a:endParaRPr>
          </a:p>
          <a:p>
            <a:pPr>
              <a:lnSpc>
                <a:spcPts val="3300"/>
              </a:lnSpc>
            </a:pPr>
            <a:r>
              <a:rPr lang="en-US" sz="3000" b="1" spc="179">
                <a:solidFill>
                  <a:srgbClr val="1C0140"/>
                </a:solidFill>
                <a:latin typeface="Cooper BT Bold"/>
                <a:ea typeface="Cooper BT Bold"/>
                <a:cs typeface="Cooper BT Bold"/>
                <a:sym typeface="Cooper BT Bold"/>
              </a:rPr>
              <a:t>• </a:t>
            </a:r>
            <a:r>
              <a:rPr lang="en-US" sz="3000" b="1" spc="179">
                <a:solidFill>
                  <a:srgbClr val="1C0140"/>
                </a:solidFill>
                <a:latin typeface="Cooper BT Bold"/>
                <a:ea typeface="+mn-lt"/>
                <a:cs typeface="+mn-lt"/>
                <a:sym typeface="Cooper BT Bold"/>
              </a:rPr>
              <a:t>Ideal for identifying rare events that do not conform to typical patterns.</a:t>
            </a:r>
            <a:endParaRPr lang="en-US" sz="3000" spc="179">
              <a:solidFill>
                <a:srgbClr val="1C0140"/>
              </a:solidFill>
              <a:latin typeface="Calibri"/>
              <a:ea typeface="+mn-lt"/>
              <a:cs typeface="+mn-lt"/>
            </a:endParaRPr>
          </a:p>
        </p:txBody>
      </p:sp>
      <p:grpSp>
        <p:nvGrpSpPr>
          <p:cNvPr id="24" name="Group 11">
            <a:extLst>
              <a:ext uri="{FF2B5EF4-FFF2-40B4-BE49-F238E27FC236}">
                <a16:creationId xmlns:a16="http://schemas.microsoft.com/office/drawing/2014/main" id="{24BEEA58-BDE1-CC57-8C9E-CAD8A32DD58F}"/>
              </a:ext>
            </a:extLst>
          </p:cNvPr>
          <p:cNvGrpSpPr/>
          <p:nvPr/>
        </p:nvGrpSpPr>
        <p:grpSpPr>
          <a:xfrm>
            <a:off x="4616989" y="8438470"/>
            <a:ext cx="9277081" cy="2585325"/>
            <a:chOff x="0" y="0"/>
            <a:chExt cx="12369442" cy="3447100"/>
          </a:xfrm>
        </p:grpSpPr>
        <p:sp>
          <p:nvSpPr>
            <p:cNvPr id="18" name="Freeform 12">
              <a:extLst>
                <a:ext uri="{FF2B5EF4-FFF2-40B4-BE49-F238E27FC236}">
                  <a16:creationId xmlns:a16="http://schemas.microsoft.com/office/drawing/2014/main" id="{5836A197-64A4-C76A-7C61-DC986ABBBA64}"/>
                </a:ext>
              </a:extLst>
            </p:cNvPr>
            <p:cNvSpPr/>
            <p:nvPr/>
          </p:nvSpPr>
          <p:spPr>
            <a:xfrm>
              <a:off x="0" y="0"/>
              <a:ext cx="2858844" cy="3163313"/>
            </a:xfrm>
            <a:custGeom>
              <a:avLst/>
              <a:gdLst/>
              <a:ahLst/>
              <a:cxnLst/>
              <a:rect l="l" t="t" r="r" b="b"/>
              <a:pathLst>
                <a:path w="2858844" h="3163313">
                  <a:moveTo>
                    <a:pt x="0" y="0"/>
                  </a:moveTo>
                  <a:lnTo>
                    <a:pt x="2858844" y="0"/>
                  </a:lnTo>
                  <a:lnTo>
                    <a:pt x="2858844" y="3163313"/>
                  </a:lnTo>
                  <a:lnTo>
                    <a:pt x="0" y="3163313"/>
                  </a:lnTo>
                  <a:lnTo>
                    <a:pt x="0" y="0"/>
                  </a:lnTo>
                  <a:close/>
                </a:path>
              </a:pathLst>
            </a:custGeom>
            <a:blipFill>
              <a:blip r:embed="rId3"/>
              <a:stretch>
                <a:fillRect/>
              </a:stretch>
            </a:blipFill>
          </p:spPr>
          <p:txBody>
            <a:bodyPr/>
            <a:lstStyle/>
            <a:p>
              <a:endParaRPr lang="en-CA"/>
            </a:p>
          </p:txBody>
        </p:sp>
        <p:sp>
          <p:nvSpPr>
            <p:cNvPr id="20" name="Freeform 13">
              <a:extLst>
                <a:ext uri="{FF2B5EF4-FFF2-40B4-BE49-F238E27FC236}">
                  <a16:creationId xmlns:a16="http://schemas.microsoft.com/office/drawing/2014/main" id="{2232D8EE-519E-964A-CBB4-EB1A344B5609}"/>
                </a:ext>
              </a:extLst>
            </p:cNvPr>
            <p:cNvSpPr/>
            <p:nvPr/>
          </p:nvSpPr>
          <p:spPr>
            <a:xfrm>
              <a:off x="2581478" y="0"/>
              <a:ext cx="2486221" cy="3447100"/>
            </a:xfrm>
            <a:custGeom>
              <a:avLst/>
              <a:gdLst/>
              <a:ahLst/>
              <a:cxnLst/>
              <a:rect l="l" t="t" r="r" b="b"/>
              <a:pathLst>
                <a:path w="2486221" h="3447100">
                  <a:moveTo>
                    <a:pt x="0" y="0"/>
                  </a:moveTo>
                  <a:lnTo>
                    <a:pt x="2486221" y="0"/>
                  </a:lnTo>
                  <a:lnTo>
                    <a:pt x="2486221" y="3447100"/>
                  </a:lnTo>
                  <a:lnTo>
                    <a:pt x="0" y="3447100"/>
                  </a:lnTo>
                  <a:lnTo>
                    <a:pt x="0" y="0"/>
                  </a:lnTo>
                  <a:close/>
                </a:path>
              </a:pathLst>
            </a:custGeom>
            <a:blipFill>
              <a:blip r:embed="rId4"/>
              <a:stretch>
                <a:fillRect/>
              </a:stretch>
            </a:blipFill>
          </p:spPr>
          <p:txBody>
            <a:bodyPr/>
            <a:lstStyle/>
            <a:p>
              <a:endParaRPr lang="en-CA"/>
            </a:p>
          </p:txBody>
        </p:sp>
        <p:sp>
          <p:nvSpPr>
            <p:cNvPr id="21" name="Freeform 14">
              <a:extLst>
                <a:ext uri="{FF2B5EF4-FFF2-40B4-BE49-F238E27FC236}">
                  <a16:creationId xmlns:a16="http://schemas.microsoft.com/office/drawing/2014/main" id="{83DC6BF7-8F67-6460-9852-C78A66931F91}"/>
                </a:ext>
              </a:extLst>
            </p:cNvPr>
            <p:cNvSpPr/>
            <p:nvPr/>
          </p:nvSpPr>
          <p:spPr>
            <a:xfrm flipH="1">
              <a:off x="4102982" y="11575"/>
              <a:ext cx="3038693" cy="3169432"/>
            </a:xfrm>
            <a:custGeom>
              <a:avLst/>
              <a:gdLst/>
              <a:ahLst/>
              <a:cxnLst/>
              <a:rect l="l" t="t" r="r" b="b"/>
              <a:pathLst>
                <a:path w="3038693" h="3169432">
                  <a:moveTo>
                    <a:pt x="3038693" y="0"/>
                  </a:moveTo>
                  <a:lnTo>
                    <a:pt x="0" y="0"/>
                  </a:lnTo>
                  <a:lnTo>
                    <a:pt x="0" y="3169432"/>
                  </a:lnTo>
                  <a:lnTo>
                    <a:pt x="3038693" y="3169432"/>
                  </a:lnTo>
                  <a:lnTo>
                    <a:pt x="3038693" y="0"/>
                  </a:lnTo>
                  <a:close/>
                </a:path>
              </a:pathLst>
            </a:custGeom>
            <a:blipFill>
              <a:blip r:embed="rId5"/>
              <a:stretch>
                <a:fillRect/>
              </a:stretch>
            </a:blipFill>
          </p:spPr>
          <p:txBody>
            <a:bodyPr/>
            <a:lstStyle/>
            <a:p>
              <a:endParaRPr lang="en-CA"/>
            </a:p>
          </p:txBody>
        </p:sp>
        <p:sp>
          <p:nvSpPr>
            <p:cNvPr id="22" name="Freeform 15">
              <a:extLst>
                <a:ext uri="{FF2B5EF4-FFF2-40B4-BE49-F238E27FC236}">
                  <a16:creationId xmlns:a16="http://schemas.microsoft.com/office/drawing/2014/main" id="{3B6F3609-6D47-6F48-43E6-A5EF7E938A83}"/>
                </a:ext>
              </a:extLst>
            </p:cNvPr>
            <p:cNvSpPr/>
            <p:nvPr/>
          </p:nvSpPr>
          <p:spPr>
            <a:xfrm>
              <a:off x="6459249" y="66573"/>
              <a:ext cx="2693061" cy="3030167"/>
            </a:xfrm>
            <a:custGeom>
              <a:avLst/>
              <a:gdLst/>
              <a:ahLst/>
              <a:cxnLst/>
              <a:rect l="l" t="t" r="r" b="b"/>
              <a:pathLst>
                <a:path w="2693061" h="3030167">
                  <a:moveTo>
                    <a:pt x="0" y="0"/>
                  </a:moveTo>
                  <a:lnTo>
                    <a:pt x="2693061" y="0"/>
                  </a:lnTo>
                  <a:lnTo>
                    <a:pt x="2693061" y="3030167"/>
                  </a:lnTo>
                  <a:lnTo>
                    <a:pt x="0" y="3030167"/>
                  </a:lnTo>
                  <a:lnTo>
                    <a:pt x="0" y="0"/>
                  </a:lnTo>
                  <a:close/>
                </a:path>
              </a:pathLst>
            </a:custGeom>
            <a:blipFill>
              <a:blip r:embed="rId6"/>
              <a:stretch>
                <a:fillRect/>
              </a:stretch>
            </a:blipFill>
          </p:spPr>
          <p:txBody>
            <a:bodyPr/>
            <a:lstStyle/>
            <a:p>
              <a:endParaRPr lang="en-CA"/>
            </a:p>
          </p:txBody>
        </p:sp>
        <p:sp>
          <p:nvSpPr>
            <p:cNvPr id="23" name="Freeform 16">
              <a:extLst>
                <a:ext uri="{FF2B5EF4-FFF2-40B4-BE49-F238E27FC236}">
                  <a16:creationId xmlns:a16="http://schemas.microsoft.com/office/drawing/2014/main" id="{EF830879-7B6A-DE22-9B27-DB0F864E52D5}"/>
                </a:ext>
              </a:extLst>
            </p:cNvPr>
            <p:cNvSpPr/>
            <p:nvPr/>
          </p:nvSpPr>
          <p:spPr>
            <a:xfrm>
              <a:off x="8932121" y="11575"/>
              <a:ext cx="3437321" cy="2517837"/>
            </a:xfrm>
            <a:custGeom>
              <a:avLst/>
              <a:gdLst/>
              <a:ahLst/>
              <a:cxnLst/>
              <a:rect l="l" t="t" r="r" b="b"/>
              <a:pathLst>
                <a:path w="3437321" h="2517837">
                  <a:moveTo>
                    <a:pt x="0" y="0"/>
                  </a:moveTo>
                  <a:lnTo>
                    <a:pt x="3437321" y="0"/>
                  </a:lnTo>
                  <a:lnTo>
                    <a:pt x="3437321" y="2517837"/>
                  </a:lnTo>
                  <a:lnTo>
                    <a:pt x="0" y="2517837"/>
                  </a:lnTo>
                  <a:lnTo>
                    <a:pt x="0" y="0"/>
                  </a:lnTo>
                  <a:close/>
                </a:path>
              </a:pathLst>
            </a:custGeom>
            <a:blipFill>
              <a:blip r:embed="rId7"/>
              <a:stretch>
                <a:fillRect/>
              </a:stretch>
            </a:blipFill>
          </p:spPr>
          <p:txBody>
            <a:bodyPr/>
            <a:lstStyle/>
            <a:p>
              <a:endParaRPr lang="en-CA"/>
            </a:p>
          </p:txBody>
        </p:sp>
      </p:grpSp>
    </p:spTree>
    <p:extLst>
      <p:ext uri="{BB962C8B-B14F-4D97-AF65-F5344CB8AC3E}">
        <p14:creationId xmlns:p14="http://schemas.microsoft.com/office/powerpoint/2010/main" val="2966708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grpSp>
        <p:nvGrpSpPr>
          <p:cNvPr id="3" name="Group 3"/>
          <p:cNvGrpSpPr/>
          <p:nvPr/>
        </p:nvGrpSpPr>
        <p:grpSpPr>
          <a:xfrm>
            <a:off x="378888" y="378033"/>
            <a:ext cx="17820260" cy="8877854"/>
            <a:chOff x="0" y="-226452"/>
            <a:chExt cx="23760347" cy="11837139"/>
          </a:xfrm>
        </p:grpSpPr>
        <p:grpSp>
          <p:nvGrpSpPr>
            <p:cNvPr id="4" name="Group 4"/>
            <p:cNvGrpSpPr/>
            <p:nvPr/>
          </p:nvGrpSpPr>
          <p:grpSpPr>
            <a:xfrm>
              <a:off x="359128" y="1174751"/>
              <a:ext cx="23042091" cy="10435936"/>
              <a:chOff x="0" y="-38100"/>
              <a:chExt cx="3876776" cy="1755821"/>
            </a:xfrm>
          </p:grpSpPr>
          <p:sp>
            <p:nvSpPr>
              <p:cNvPr id="5" name="Freeform 5"/>
              <p:cNvSpPr/>
              <p:nvPr/>
            </p:nvSpPr>
            <p:spPr>
              <a:xfrm>
                <a:off x="0" y="0"/>
                <a:ext cx="3876776" cy="1717721"/>
              </a:xfrm>
              <a:custGeom>
                <a:avLst/>
                <a:gdLst/>
                <a:ahLst/>
                <a:cxnLst/>
                <a:rect l="l" t="t" r="r" b="b"/>
                <a:pathLst>
                  <a:path w="3876776" h="1717721">
                    <a:moveTo>
                      <a:pt x="52596" y="0"/>
                    </a:moveTo>
                    <a:lnTo>
                      <a:pt x="3824180" y="0"/>
                    </a:lnTo>
                    <a:cubicBezTo>
                      <a:pt x="3853228" y="0"/>
                      <a:pt x="3876776" y="23548"/>
                      <a:pt x="3876776" y="52596"/>
                    </a:cubicBezTo>
                    <a:lnTo>
                      <a:pt x="3876776" y="1665125"/>
                    </a:lnTo>
                    <a:cubicBezTo>
                      <a:pt x="3876776" y="1694173"/>
                      <a:pt x="3853228" y="1717721"/>
                      <a:pt x="3824180" y="1717721"/>
                    </a:cubicBezTo>
                    <a:lnTo>
                      <a:pt x="52596" y="1717721"/>
                    </a:lnTo>
                    <a:cubicBezTo>
                      <a:pt x="38647" y="1717721"/>
                      <a:pt x="25269" y="1712180"/>
                      <a:pt x="15405" y="1702316"/>
                    </a:cubicBezTo>
                    <a:cubicBezTo>
                      <a:pt x="5541" y="1692452"/>
                      <a:pt x="0" y="1679074"/>
                      <a:pt x="0" y="1665125"/>
                    </a:cubicBezTo>
                    <a:lnTo>
                      <a:pt x="0" y="52596"/>
                    </a:lnTo>
                    <a:cubicBezTo>
                      <a:pt x="0" y="23548"/>
                      <a:pt x="23548" y="0"/>
                      <a:pt x="52596" y="0"/>
                    </a:cubicBezTo>
                    <a:close/>
                  </a:path>
                </a:pathLst>
              </a:custGeom>
              <a:solidFill>
                <a:srgbClr val="9FCDFF"/>
              </a:solidFill>
            </p:spPr>
            <p:txBody>
              <a:bodyPr/>
              <a:lstStyle/>
              <a:p>
                <a:endParaRPr lang="en-CA"/>
              </a:p>
            </p:txBody>
          </p:sp>
          <p:sp>
            <p:nvSpPr>
              <p:cNvPr id="6" name="TextBox 6"/>
              <p:cNvSpPr txBox="1"/>
              <p:nvPr/>
            </p:nvSpPr>
            <p:spPr>
              <a:xfrm>
                <a:off x="0" y="-38100"/>
                <a:ext cx="3876776" cy="1755821"/>
              </a:xfrm>
              <a:prstGeom prst="rect">
                <a:avLst/>
              </a:prstGeom>
            </p:spPr>
            <p:txBody>
              <a:bodyPr lIns="50800" tIns="50800" rIns="50800" bIns="50800" rtlCol="0" anchor="ctr"/>
              <a:lstStyle/>
              <a:p>
                <a:pPr algn="ctr">
                  <a:lnSpc>
                    <a:spcPts val="2660"/>
                  </a:lnSpc>
                  <a:spcBef>
                    <a:spcPct val="0"/>
                  </a:spcBef>
                </a:pPr>
                <a:endParaRPr/>
              </a:p>
            </p:txBody>
          </p:sp>
        </p:grpSp>
        <p:grpSp>
          <p:nvGrpSpPr>
            <p:cNvPr id="7" name="Group 7"/>
            <p:cNvGrpSpPr/>
            <p:nvPr/>
          </p:nvGrpSpPr>
          <p:grpSpPr>
            <a:xfrm>
              <a:off x="3954160" y="-226452"/>
              <a:ext cx="15949130" cy="3103456"/>
              <a:chOff x="0" y="-38100"/>
              <a:chExt cx="2683402" cy="522149"/>
            </a:xfrm>
          </p:grpSpPr>
          <p:sp>
            <p:nvSpPr>
              <p:cNvPr id="8" name="Freeform 8"/>
              <p:cNvSpPr/>
              <p:nvPr/>
            </p:nvSpPr>
            <p:spPr>
              <a:xfrm>
                <a:off x="0" y="0"/>
                <a:ext cx="2683402" cy="484049"/>
              </a:xfrm>
              <a:custGeom>
                <a:avLst/>
                <a:gdLst/>
                <a:ahLst/>
                <a:cxnLst/>
                <a:rect l="l" t="t" r="r" b="b"/>
                <a:pathLst>
                  <a:path w="2683402" h="484049">
                    <a:moveTo>
                      <a:pt x="49391" y="0"/>
                    </a:moveTo>
                    <a:lnTo>
                      <a:pt x="2634011" y="0"/>
                    </a:lnTo>
                    <a:cubicBezTo>
                      <a:pt x="2661289" y="0"/>
                      <a:pt x="2683402" y="22113"/>
                      <a:pt x="2683402" y="49391"/>
                    </a:cubicBezTo>
                    <a:lnTo>
                      <a:pt x="2683402" y="434658"/>
                    </a:lnTo>
                    <a:cubicBezTo>
                      <a:pt x="2683402" y="447757"/>
                      <a:pt x="2678199" y="460320"/>
                      <a:pt x="2668936" y="469582"/>
                    </a:cubicBezTo>
                    <a:cubicBezTo>
                      <a:pt x="2659674" y="478845"/>
                      <a:pt x="2647111" y="484049"/>
                      <a:pt x="2634011" y="484049"/>
                    </a:cubicBezTo>
                    <a:lnTo>
                      <a:pt x="49391" y="484049"/>
                    </a:lnTo>
                    <a:cubicBezTo>
                      <a:pt x="36292" y="484049"/>
                      <a:pt x="23729" y="478845"/>
                      <a:pt x="14466" y="469582"/>
                    </a:cubicBezTo>
                    <a:cubicBezTo>
                      <a:pt x="5204" y="460320"/>
                      <a:pt x="0" y="447757"/>
                      <a:pt x="0" y="434658"/>
                    </a:cubicBezTo>
                    <a:lnTo>
                      <a:pt x="0" y="49391"/>
                    </a:lnTo>
                    <a:cubicBezTo>
                      <a:pt x="0" y="36292"/>
                      <a:pt x="5204" y="23729"/>
                      <a:pt x="14466" y="14466"/>
                    </a:cubicBezTo>
                    <a:cubicBezTo>
                      <a:pt x="23729" y="5204"/>
                      <a:pt x="36292" y="0"/>
                      <a:pt x="49391" y="0"/>
                    </a:cubicBezTo>
                    <a:close/>
                  </a:path>
                </a:pathLst>
              </a:custGeom>
              <a:solidFill>
                <a:srgbClr val="0F2F76"/>
              </a:solidFill>
            </p:spPr>
            <p:txBody>
              <a:bodyPr/>
              <a:lstStyle/>
              <a:p>
                <a:endParaRPr lang="en-CA"/>
              </a:p>
            </p:txBody>
          </p:sp>
          <p:sp>
            <p:nvSpPr>
              <p:cNvPr id="9" name="TextBox 9"/>
              <p:cNvSpPr txBox="1"/>
              <p:nvPr/>
            </p:nvSpPr>
            <p:spPr>
              <a:xfrm>
                <a:off x="0" y="-38100"/>
                <a:ext cx="2683402" cy="522149"/>
              </a:xfrm>
              <a:prstGeom prst="rect">
                <a:avLst/>
              </a:prstGeom>
            </p:spPr>
            <p:txBody>
              <a:bodyPr lIns="50800" tIns="50800" rIns="50800" bIns="50800" rtlCol="0" anchor="ctr"/>
              <a:lstStyle/>
              <a:p>
                <a:pPr algn="ctr">
                  <a:lnSpc>
                    <a:spcPts val="2660"/>
                  </a:lnSpc>
                </a:pPr>
                <a:endParaRPr/>
              </a:p>
            </p:txBody>
          </p:sp>
        </p:grpSp>
        <p:sp>
          <p:nvSpPr>
            <p:cNvPr id="10" name="TextBox 10"/>
            <p:cNvSpPr txBox="1"/>
            <p:nvPr/>
          </p:nvSpPr>
          <p:spPr>
            <a:xfrm>
              <a:off x="0" y="684688"/>
              <a:ext cx="23760347" cy="1583827"/>
            </a:xfrm>
            <a:prstGeom prst="rect">
              <a:avLst/>
            </a:prstGeom>
          </p:spPr>
          <p:txBody>
            <a:bodyPr lIns="0" tIns="0" rIns="0" bIns="0" rtlCol="0" anchor="t">
              <a:spAutoFit/>
            </a:bodyPr>
            <a:lstStyle/>
            <a:p>
              <a:pPr algn="ctr">
                <a:lnSpc>
                  <a:spcPts val="9040"/>
                </a:lnSpc>
              </a:pPr>
              <a:r>
                <a:rPr lang="en-US" sz="8218" spc="608">
                  <a:solidFill>
                    <a:srgbClr val="FFFFFF"/>
                  </a:solidFill>
                  <a:latin typeface="TAN St. Canard"/>
                  <a:ea typeface="TAN St. Canard"/>
                  <a:cs typeface="TAN St. Canard"/>
                  <a:sym typeface="TAN St. Canard"/>
                </a:rPr>
                <a:t>Outlier Detection</a:t>
              </a:r>
            </a:p>
          </p:txBody>
        </p:sp>
      </p:grpSp>
      <p:grpSp>
        <p:nvGrpSpPr>
          <p:cNvPr id="11" name="Group 11"/>
          <p:cNvGrpSpPr/>
          <p:nvPr/>
        </p:nvGrpSpPr>
        <p:grpSpPr>
          <a:xfrm>
            <a:off x="4276510" y="8121249"/>
            <a:ext cx="9734981" cy="2274102"/>
            <a:chOff x="0" y="0"/>
            <a:chExt cx="12979974" cy="3032136"/>
          </a:xfrm>
        </p:grpSpPr>
        <p:sp>
          <p:nvSpPr>
            <p:cNvPr id="12" name="Freeform 12"/>
            <p:cNvSpPr/>
            <p:nvPr/>
          </p:nvSpPr>
          <p:spPr>
            <a:xfrm>
              <a:off x="0" y="246679"/>
              <a:ext cx="2647021" cy="2779024"/>
            </a:xfrm>
            <a:custGeom>
              <a:avLst/>
              <a:gdLst/>
              <a:ahLst/>
              <a:cxnLst/>
              <a:rect l="l" t="t" r="r" b="b"/>
              <a:pathLst>
                <a:path w="2647021" h="2779024">
                  <a:moveTo>
                    <a:pt x="0" y="0"/>
                  </a:moveTo>
                  <a:lnTo>
                    <a:pt x="2647021" y="0"/>
                  </a:lnTo>
                  <a:lnTo>
                    <a:pt x="2647021" y="2779024"/>
                  </a:lnTo>
                  <a:lnTo>
                    <a:pt x="0" y="2779024"/>
                  </a:lnTo>
                  <a:lnTo>
                    <a:pt x="0" y="0"/>
                  </a:lnTo>
                  <a:close/>
                </a:path>
              </a:pathLst>
            </a:custGeom>
            <a:blipFill>
              <a:blip r:embed="rId3"/>
              <a:stretch>
                <a:fillRect/>
              </a:stretch>
            </a:blipFill>
          </p:spPr>
          <p:txBody>
            <a:bodyPr/>
            <a:lstStyle/>
            <a:p>
              <a:endParaRPr lang="en-CA"/>
            </a:p>
          </p:txBody>
        </p:sp>
        <p:sp>
          <p:nvSpPr>
            <p:cNvPr id="13" name="Freeform 13"/>
            <p:cNvSpPr/>
            <p:nvPr/>
          </p:nvSpPr>
          <p:spPr>
            <a:xfrm>
              <a:off x="2369114" y="0"/>
              <a:ext cx="2689094" cy="3025703"/>
            </a:xfrm>
            <a:custGeom>
              <a:avLst/>
              <a:gdLst/>
              <a:ahLst/>
              <a:cxnLst/>
              <a:rect l="l" t="t" r="r" b="b"/>
              <a:pathLst>
                <a:path w="2689094" h="3025703">
                  <a:moveTo>
                    <a:pt x="0" y="0"/>
                  </a:moveTo>
                  <a:lnTo>
                    <a:pt x="2689094" y="0"/>
                  </a:lnTo>
                  <a:lnTo>
                    <a:pt x="2689094" y="3025703"/>
                  </a:lnTo>
                  <a:lnTo>
                    <a:pt x="0" y="3025703"/>
                  </a:lnTo>
                  <a:lnTo>
                    <a:pt x="0" y="0"/>
                  </a:lnTo>
                  <a:close/>
                </a:path>
              </a:pathLst>
            </a:custGeom>
            <a:blipFill>
              <a:blip r:embed="rId4"/>
              <a:stretch>
                <a:fillRect/>
              </a:stretch>
            </a:blipFill>
          </p:spPr>
          <p:txBody>
            <a:bodyPr/>
            <a:lstStyle/>
            <a:p>
              <a:endParaRPr lang="en-CA"/>
            </a:p>
          </p:txBody>
        </p:sp>
        <p:sp>
          <p:nvSpPr>
            <p:cNvPr id="14" name="Freeform 14"/>
            <p:cNvSpPr/>
            <p:nvPr/>
          </p:nvSpPr>
          <p:spPr>
            <a:xfrm>
              <a:off x="4813867" y="129772"/>
              <a:ext cx="3738955" cy="2902364"/>
            </a:xfrm>
            <a:custGeom>
              <a:avLst/>
              <a:gdLst/>
              <a:ahLst/>
              <a:cxnLst/>
              <a:rect l="l" t="t" r="r" b="b"/>
              <a:pathLst>
                <a:path w="3738955" h="2902364">
                  <a:moveTo>
                    <a:pt x="0" y="0"/>
                  </a:moveTo>
                  <a:lnTo>
                    <a:pt x="3738955" y="0"/>
                  </a:lnTo>
                  <a:lnTo>
                    <a:pt x="3738955" y="2902364"/>
                  </a:lnTo>
                  <a:lnTo>
                    <a:pt x="0" y="2902364"/>
                  </a:lnTo>
                  <a:lnTo>
                    <a:pt x="0" y="0"/>
                  </a:lnTo>
                  <a:close/>
                </a:path>
              </a:pathLst>
            </a:custGeom>
            <a:blipFill>
              <a:blip r:embed="rId5"/>
              <a:stretch>
                <a:fillRect/>
              </a:stretch>
            </a:blipFill>
          </p:spPr>
          <p:txBody>
            <a:bodyPr/>
            <a:lstStyle/>
            <a:p>
              <a:endParaRPr lang="en-CA"/>
            </a:p>
          </p:txBody>
        </p:sp>
        <p:sp>
          <p:nvSpPr>
            <p:cNvPr id="15" name="Freeform 15"/>
            <p:cNvSpPr/>
            <p:nvPr/>
          </p:nvSpPr>
          <p:spPr>
            <a:xfrm>
              <a:off x="8254255" y="129772"/>
              <a:ext cx="2222627" cy="2895931"/>
            </a:xfrm>
            <a:custGeom>
              <a:avLst/>
              <a:gdLst/>
              <a:ahLst/>
              <a:cxnLst/>
              <a:rect l="l" t="t" r="r" b="b"/>
              <a:pathLst>
                <a:path w="2222627" h="2895931">
                  <a:moveTo>
                    <a:pt x="0" y="0"/>
                  </a:moveTo>
                  <a:lnTo>
                    <a:pt x="2222627" y="0"/>
                  </a:lnTo>
                  <a:lnTo>
                    <a:pt x="2222627" y="2895931"/>
                  </a:lnTo>
                  <a:lnTo>
                    <a:pt x="0" y="2895931"/>
                  </a:lnTo>
                  <a:lnTo>
                    <a:pt x="0" y="0"/>
                  </a:lnTo>
                  <a:close/>
                </a:path>
              </a:pathLst>
            </a:custGeom>
            <a:blipFill>
              <a:blip r:embed="rId6"/>
              <a:stretch>
                <a:fillRect/>
              </a:stretch>
            </a:blipFill>
          </p:spPr>
          <p:txBody>
            <a:bodyPr/>
            <a:lstStyle/>
            <a:p>
              <a:endParaRPr lang="en-CA"/>
            </a:p>
          </p:txBody>
        </p:sp>
        <p:sp>
          <p:nvSpPr>
            <p:cNvPr id="16" name="Freeform 16"/>
            <p:cNvSpPr/>
            <p:nvPr/>
          </p:nvSpPr>
          <p:spPr>
            <a:xfrm>
              <a:off x="10332953" y="246679"/>
              <a:ext cx="2647021" cy="2779024"/>
            </a:xfrm>
            <a:custGeom>
              <a:avLst/>
              <a:gdLst/>
              <a:ahLst/>
              <a:cxnLst/>
              <a:rect l="l" t="t" r="r" b="b"/>
              <a:pathLst>
                <a:path w="2647021" h="2779024">
                  <a:moveTo>
                    <a:pt x="0" y="0"/>
                  </a:moveTo>
                  <a:lnTo>
                    <a:pt x="2647021" y="0"/>
                  </a:lnTo>
                  <a:lnTo>
                    <a:pt x="2647021" y="2779024"/>
                  </a:lnTo>
                  <a:lnTo>
                    <a:pt x="0" y="2779024"/>
                  </a:lnTo>
                  <a:lnTo>
                    <a:pt x="0" y="0"/>
                  </a:lnTo>
                  <a:close/>
                </a:path>
              </a:pathLst>
            </a:custGeom>
            <a:blipFill>
              <a:blip r:embed="rId3"/>
              <a:stretch>
                <a:fillRect/>
              </a:stretch>
            </a:blipFill>
          </p:spPr>
          <p:txBody>
            <a:bodyPr/>
            <a:lstStyle/>
            <a:p>
              <a:endParaRPr lang="en-CA"/>
            </a:p>
          </p:txBody>
        </p:sp>
      </p:grpSp>
      <p:sp>
        <p:nvSpPr>
          <p:cNvPr id="19" name="TextBox 11">
            <a:extLst>
              <a:ext uri="{FF2B5EF4-FFF2-40B4-BE49-F238E27FC236}">
                <a16:creationId xmlns:a16="http://schemas.microsoft.com/office/drawing/2014/main" id="{1628590B-0AD2-AC00-62F2-88246021CB76}"/>
              </a:ext>
            </a:extLst>
          </p:cNvPr>
          <p:cNvSpPr txBox="1"/>
          <p:nvPr/>
        </p:nvSpPr>
        <p:spPr>
          <a:xfrm>
            <a:off x="861391" y="2930953"/>
            <a:ext cx="17169595" cy="5501506"/>
          </a:xfrm>
          <a:prstGeom prst="rect">
            <a:avLst/>
          </a:prstGeom>
        </p:spPr>
        <p:txBody>
          <a:bodyPr wrap="square" lIns="0" tIns="0" rIns="0" bIns="0" rtlCol="0" anchor="t">
            <a:spAutoFit/>
          </a:bodyPr>
          <a:lstStyle/>
          <a:p>
            <a:pPr algn="ctr">
              <a:lnSpc>
                <a:spcPts val="3300"/>
              </a:lnSpc>
            </a:pPr>
            <a:r>
              <a:rPr lang="en-US" sz="3000" b="1" spc="179">
                <a:solidFill>
                  <a:srgbClr val="1C0140"/>
                </a:solidFill>
                <a:latin typeface="Cooper BT Bold"/>
                <a:ea typeface="+mn-lt"/>
                <a:cs typeface="+mn-lt"/>
              </a:rPr>
              <a:t>Application in Crime Data</a:t>
            </a:r>
            <a:endParaRPr lang="en-US" sz="3200" b="1" spc="179">
              <a:solidFill>
                <a:srgbClr val="1C0140"/>
              </a:solidFill>
              <a:latin typeface="Cooper BT Bold"/>
              <a:ea typeface="+mn-lt"/>
              <a:cs typeface="+mn-lt"/>
            </a:endParaRPr>
          </a:p>
          <a:p>
            <a:pPr>
              <a:lnSpc>
                <a:spcPts val="3300"/>
              </a:lnSpc>
            </a:pPr>
            <a:endParaRPr lang="en-US" sz="3000" b="1" spc="179">
              <a:solidFill>
                <a:srgbClr val="1C0140"/>
              </a:solidFill>
              <a:latin typeface="Calibri"/>
              <a:ea typeface="Cooper BT Bold"/>
              <a:cs typeface="Calibri"/>
              <a:sym typeface="Cooper BT Bold"/>
            </a:endParaRPr>
          </a:p>
          <a:p>
            <a:pPr>
              <a:lnSpc>
                <a:spcPts val="3300"/>
              </a:lnSpc>
            </a:pPr>
            <a:r>
              <a:rPr lang="en-US" sz="3000" b="1" spc="179">
                <a:solidFill>
                  <a:srgbClr val="1C0140"/>
                </a:solidFill>
                <a:latin typeface="Cooper BT Bold"/>
                <a:ea typeface="Cooper BT Bold"/>
                <a:cs typeface="Cooper BT Bold"/>
                <a:sym typeface="Cooper BT Bold"/>
              </a:rPr>
              <a:t>•</a:t>
            </a:r>
            <a:r>
              <a:rPr lang="en-US" sz="2800" b="1" spc="179">
                <a:solidFill>
                  <a:srgbClr val="1C0140"/>
                </a:solidFill>
                <a:latin typeface="Cooper BT Bold"/>
                <a:ea typeface="+mn-lt"/>
                <a:cs typeface="+mn-lt"/>
                <a:sym typeface="Cooper BT Bold"/>
              </a:rPr>
              <a:t>The Local Outlier Factor (LOF) and The Isolation Forest successfully flagged 5% of records as anomalies, aligning with expected outlier rates.</a:t>
            </a:r>
            <a:endParaRPr lang="en-US" sz="2800" spc="179">
              <a:solidFill>
                <a:srgbClr val="1C0140"/>
              </a:solidFill>
              <a:latin typeface="Calibri"/>
              <a:ea typeface="+mn-lt"/>
              <a:cs typeface="+mn-lt"/>
            </a:endParaRPr>
          </a:p>
          <a:p>
            <a:pPr>
              <a:lnSpc>
                <a:spcPts val="3300"/>
              </a:lnSpc>
            </a:pPr>
            <a:endParaRPr lang="en-US" sz="2800" b="1" spc="179">
              <a:solidFill>
                <a:srgbClr val="1C0140"/>
              </a:solidFill>
              <a:latin typeface="Cooper BT Bold"/>
              <a:ea typeface="Cooper BT Bold"/>
              <a:cs typeface="Cooper BT Bold"/>
              <a:sym typeface="Cooper BT Bold"/>
            </a:endParaRPr>
          </a:p>
          <a:p>
            <a:pPr>
              <a:lnSpc>
                <a:spcPts val="3300"/>
              </a:lnSpc>
            </a:pPr>
            <a:r>
              <a:rPr lang="en-US" sz="2800" b="1" spc="179">
                <a:solidFill>
                  <a:srgbClr val="1C0140"/>
                </a:solidFill>
                <a:latin typeface="Cooper BT Bold"/>
                <a:ea typeface="+mn-lt"/>
                <a:cs typeface="+mn-lt"/>
                <a:sym typeface="Cooper BT Bold"/>
              </a:rPr>
              <a:t>•</a:t>
            </a:r>
            <a:r>
              <a:rPr lang="en-US" sz="2800" b="1" spc="179">
                <a:solidFill>
                  <a:srgbClr val="1C0140"/>
                </a:solidFill>
                <a:latin typeface="Cooper BT Bold"/>
                <a:ea typeface="+mn-lt"/>
                <a:cs typeface="+mn-lt"/>
              </a:rPr>
              <a:t>LOF (Local Outlier Factor) was effective in flagging unusual crime incidents based on their density in time or location. The method allowed us to identify instances that deviated from typical crime patterns.</a:t>
            </a:r>
          </a:p>
          <a:p>
            <a:pPr>
              <a:lnSpc>
                <a:spcPts val="3300"/>
              </a:lnSpc>
            </a:pPr>
            <a:endParaRPr lang="en-US" sz="2800" b="1" spc="179">
              <a:solidFill>
                <a:srgbClr val="1C0140"/>
              </a:solidFill>
              <a:latin typeface="Cooper BT Bold"/>
              <a:ea typeface="+mn-lt"/>
              <a:cs typeface="+mn-lt"/>
              <a:sym typeface="Cooper BT Bold"/>
            </a:endParaRPr>
          </a:p>
          <a:p>
            <a:pPr>
              <a:lnSpc>
                <a:spcPts val="3300"/>
              </a:lnSpc>
            </a:pPr>
            <a:r>
              <a:rPr lang="en-US" sz="2800" b="1" spc="179">
                <a:solidFill>
                  <a:srgbClr val="1C0140"/>
                </a:solidFill>
                <a:latin typeface="Cooper BT Bold"/>
                <a:cs typeface="Calibri"/>
              </a:rPr>
              <a:t>•</a:t>
            </a:r>
            <a:r>
              <a:rPr lang="en-US" sz="2800" b="1" spc="179">
                <a:solidFill>
                  <a:srgbClr val="1C0140"/>
                </a:solidFill>
                <a:latin typeface="Cooper BT Bold"/>
                <a:ea typeface="+mn-lt"/>
                <a:cs typeface="+mn-lt"/>
              </a:rPr>
              <a:t>We detected irregularities, such as crimes in typically low-crime areas or at unusual times. These outliers suggest that some incidents may warrant further investigation, as they do not conform to the usual patterns of crime distribution in the region. </a:t>
            </a:r>
          </a:p>
          <a:p>
            <a:pPr>
              <a:lnSpc>
                <a:spcPts val="3300"/>
              </a:lnSpc>
            </a:pPr>
            <a:endParaRPr lang="en-US" sz="3000" b="1" spc="179">
              <a:solidFill>
                <a:srgbClr val="1C0140"/>
              </a:solidFill>
              <a:latin typeface="Calibri"/>
              <a:ea typeface="Cooper BT Bold"/>
              <a:cs typeface="Calibri"/>
              <a:sym typeface="Cooper BT Bold"/>
            </a:endParaRPr>
          </a:p>
        </p:txBody>
      </p:sp>
    </p:spTree>
    <p:extLst>
      <p:ext uri="{BB962C8B-B14F-4D97-AF65-F5344CB8AC3E}">
        <p14:creationId xmlns:p14="http://schemas.microsoft.com/office/powerpoint/2010/main" val="37100344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grpSp>
        <p:nvGrpSpPr>
          <p:cNvPr id="3" name="Group 3"/>
          <p:cNvGrpSpPr/>
          <p:nvPr/>
        </p:nvGrpSpPr>
        <p:grpSpPr>
          <a:xfrm>
            <a:off x="345399" y="380446"/>
            <a:ext cx="17820260" cy="8877854"/>
            <a:chOff x="0" y="-226452"/>
            <a:chExt cx="23760347" cy="11837139"/>
          </a:xfrm>
        </p:grpSpPr>
        <p:grpSp>
          <p:nvGrpSpPr>
            <p:cNvPr id="4" name="Group 4"/>
            <p:cNvGrpSpPr/>
            <p:nvPr/>
          </p:nvGrpSpPr>
          <p:grpSpPr>
            <a:xfrm>
              <a:off x="359128" y="1174751"/>
              <a:ext cx="23042091" cy="10435936"/>
              <a:chOff x="0" y="-38100"/>
              <a:chExt cx="3876776" cy="1755821"/>
            </a:xfrm>
          </p:grpSpPr>
          <p:sp>
            <p:nvSpPr>
              <p:cNvPr id="5" name="Freeform 5"/>
              <p:cNvSpPr/>
              <p:nvPr/>
            </p:nvSpPr>
            <p:spPr>
              <a:xfrm>
                <a:off x="0" y="0"/>
                <a:ext cx="3876776" cy="1717721"/>
              </a:xfrm>
              <a:custGeom>
                <a:avLst/>
                <a:gdLst/>
                <a:ahLst/>
                <a:cxnLst/>
                <a:rect l="l" t="t" r="r" b="b"/>
                <a:pathLst>
                  <a:path w="3876776" h="1717721">
                    <a:moveTo>
                      <a:pt x="52596" y="0"/>
                    </a:moveTo>
                    <a:lnTo>
                      <a:pt x="3824180" y="0"/>
                    </a:lnTo>
                    <a:cubicBezTo>
                      <a:pt x="3853228" y="0"/>
                      <a:pt x="3876776" y="23548"/>
                      <a:pt x="3876776" y="52596"/>
                    </a:cubicBezTo>
                    <a:lnTo>
                      <a:pt x="3876776" y="1665125"/>
                    </a:lnTo>
                    <a:cubicBezTo>
                      <a:pt x="3876776" y="1694173"/>
                      <a:pt x="3853228" y="1717721"/>
                      <a:pt x="3824180" y="1717721"/>
                    </a:cubicBezTo>
                    <a:lnTo>
                      <a:pt x="52596" y="1717721"/>
                    </a:lnTo>
                    <a:cubicBezTo>
                      <a:pt x="38647" y="1717721"/>
                      <a:pt x="25269" y="1712180"/>
                      <a:pt x="15405" y="1702316"/>
                    </a:cubicBezTo>
                    <a:cubicBezTo>
                      <a:pt x="5541" y="1692452"/>
                      <a:pt x="0" y="1679074"/>
                      <a:pt x="0" y="1665125"/>
                    </a:cubicBezTo>
                    <a:lnTo>
                      <a:pt x="0" y="52596"/>
                    </a:lnTo>
                    <a:cubicBezTo>
                      <a:pt x="0" y="23548"/>
                      <a:pt x="23548" y="0"/>
                      <a:pt x="52596" y="0"/>
                    </a:cubicBezTo>
                    <a:close/>
                  </a:path>
                </a:pathLst>
              </a:custGeom>
              <a:solidFill>
                <a:srgbClr val="9FCDFF"/>
              </a:solidFill>
            </p:spPr>
            <p:txBody>
              <a:bodyPr/>
              <a:lstStyle/>
              <a:p>
                <a:endParaRPr lang="en-CA"/>
              </a:p>
            </p:txBody>
          </p:sp>
          <p:sp>
            <p:nvSpPr>
              <p:cNvPr id="6" name="TextBox 6"/>
              <p:cNvSpPr txBox="1"/>
              <p:nvPr/>
            </p:nvSpPr>
            <p:spPr>
              <a:xfrm>
                <a:off x="0" y="-38100"/>
                <a:ext cx="3876776" cy="1755821"/>
              </a:xfrm>
              <a:prstGeom prst="rect">
                <a:avLst/>
              </a:prstGeom>
            </p:spPr>
            <p:txBody>
              <a:bodyPr lIns="50800" tIns="50800" rIns="50800" bIns="50800" rtlCol="0" anchor="ctr"/>
              <a:lstStyle/>
              <a:p>
                <a:pPr algn="ctr">
                  <a:lnSpc>
                    <a:spcPts val="2660"/>
                  </a:lnSpc>
                  <a:spcBef>
                    <a:spcPct val="0"/>
                  </a:spcBef>
                </a:pPr>
                <a:endParaRPr/>
              </a:p>
            </p:txBody>
          </p:sp>
        </p:grpSp>
        <p:grpSp>
          <p:nvGrpSpPr>
            <p:cNvPr id="7" name="Group 7"/>
            <p:cNvGrpSpPr/>
            <p:nvPr/>
          </p:nvGrpSpPr>
          <p:grpSpPr>
            <a:xfrm>
              <a:off x="3954160" y="-226452"/>
              <a:ext cx="15949130" cy="3103456"/>
              <a:chOff x="0" y="-38100"/>
              <a:chExt cx="2683402" cy="522149"/>
            </a:xfrm>
          </p:grpSpPr>
          <p:sp>
            <p:nvSpPr>
              <p:cNvPr id="8" name="Freeform 8"/>
              <p:cNvSpPr/>
              <p:nvPr/>
            </p:nvSpPr>
            <p:spPr>
              <a:xfrm>
                <a:off x="0" y="0"/>
                <a:ext cx="2683402" cy="484049"/>
              </a:xfrm>
              <a:custGeom>
                <a:avLst/>
                <a:gdLst/>
                <a:ahLst/>
                <a:cxnLst/>
                <a:rect l="l" t="t" r="r" b="b"/>
                <a:pathLst>
                  <a:path w="2683402" h="484049">
                    <a:moveTo>
                      <a:pt x="49391" y="0"/>
                    </a:moveTo>
                    <a:lnTo>
                      <a:pt x="2634011" y="0"/>
                    </a:lnTo>
                    <a:cubicBezTo>
                      <a:pt x="2661289" y="0"/>
                      <a:pt x="2683402" y="22113"/>
                      <a:pt x="2683402" y="49391"/>
                    </a:cubicBezTo>
                    <a:lnTo>
                      <a:pt x="2683402" y="434658"/>
                    </a:lnTo>
                    <a:cubicBezTo>
                      <a:pt x="2683402" y="447757"/>
                      <a:pt x="2678199" y="460320"/>
                      <a:pt x="2668936" y="469582"/>
                    </a:cubicBezTo>
                    <a:cubicBezTo>
                      <a:pt x="2659674" y="478845"/>
                      <a:pt x="2647111" y="484049"/>
                      <a:pt x="2634011" y="484049"/>
                    </a:cubicBezTo>
                    <a:lnTo>
                      <a:pt x="49391" y="484049"/>
                    </a:lnTo>
                    <a:cubicBezTo>
                      <a:pt x="36292" y="484049"/>
                      <a:pt x="23729" y="478845"/>
                      <a:pt x="14466" y="469582"/>
                    </a:cubicBezTo>
                    <a:cubicBezTo>
                      <a:pt x="5204" y="460320"/>
                      <a:pt x="0" y="447757"/>
                      <a:pt x="0" y="434658"/>
                    </a:cubicBezTo>
                    <a:lnTo>
                      <a:pt x="0" y="49391"/>
                    </a:lnTo>
                    <a:cubicBezTo>
                      <a:pt x="0" y="36292"/>
                      <a:pt x="5204" y="23729"/>
                      <a:pt x="14466" y="14466"/>
                    </a:cubicBezTo>
                    <a:cubicBezTo>
                      <a:pt x="23729" y="5204"/>
                      <a:pt x="36292" y="0"/>
                      <a:pt x="49391" y="0"/>
                    </a:cubicBezTo>
                    <a:close/>
                  </a:path>
                </a:pathLst>
              </a:custGeom>
              <a:solidFill>
                <a:srgbClr val="0F2F76"/>
              </a:solidFill>
            </p:spPr>
            <p:txBody>
              <a:bodyPr/>
              <a:lstStyle/>
              <a:p>
                <a:endParaRPr lang="en-CA"/>
              </a:p>
            </p:txBody>
          </p:sp>
          <p:sp>
            <p:nvSpPr>
              <p:cNvPr id="9" name="TextBox 9"/>
              <p:cNvSpPr txBox="1"/>
              <p:nvPr/>
            </p:nvSpPr>
            <p:spPr>
              <a:xfrm>
                <a:off x="0" y="-38100"/>
                <a:ext cx="2683402" cy="522149"/>
              </a:xfrm>
              <a:prstGeom prst="rect">
                <a:avLst/>
              </a:prstGeom>
            </p:spPr>
            <p:txBody>
              <a:bodyPr lIns="50800" tIns="50800" rIns="50800" bIns="50800" rtlCol="0" anchor="ctr"/>
              <a:lstStyle/>
              <a:p>
                <a:pPr algn="ctr">
                  <a:lnSpc>
                    <a:spcPts val="2660"/>
                  </a:lnSpc>
                </a:pPr>
                <a:endParaRPr/>
              </a:p>
            </p:txBody>
          </p:sp>
        </p:grpSp>
        <p:sp>
          <p:nvSpPr>
            <p:cNvPr id="10" name="TextBox 10"/>
            <p:cNvSpPr txBox="1"/>
            <p:nvPr/>
          </p:nvSpPr>
          <p:spPr>
            <a:xfrm>
              <a:off x="0" y="684688"/>
              <a:ext cx="23760347" cy="1583827"/>
            </a:xfrm>
            <a:prstGeom prst="rect">
              <a:avLst/>
            </a:prstGeom>
          </p:spPr>
          <p:txBody>
            <a:bodyPr lIns="0" tIns="0" rIns="0" bIns="0" rtlCol="0" anchor="t">
              <a:spAutoFit/>
            </a:bodyPr>
            <a:lstStyle/>
            <a:p>
              <a:pPr algn="ctr">
                <a:lnSpc>
                  <a:spcPts val="9040"/>
                </a:lnSpc>
              </a:pPr>
              <a:r>
                <a:rPr lang="en-US" sz="8218" spc="608">
                  <a:solidFill>
                    <a:srgbClr val="FFFFFF"/>
                  </a:solidFill>
                  <a:latin typeface="TAN St. Canard"/>
                  <a:ea typeface="TAN St. Canard"/>
                  <a:cs typeface="TAN St. Canard"/>
                  <a:sym typeface="TAN St. Canard"/>
                </a:rPr>
                <a:t>Outlier Detection</a:t>
              </a:r>
            </a:p>
          </p:txBody>
        </p:sp>
      </p:grpSp>
      <p:pic>
        <p:nvPicPr>
          <p:cNvPr id="20" name="Picture 19" descr="A map of a city&#10;&#10;Description automatically generated">
            <a:extLst>
              <a:ext uri="{FF2B5EF4-FFF2-40B4-BE49-F238E27FC236}">
                <a16:creationId xmlns:a16="http://schemas.microsoft.com/office/drawing/2014/main" id="{834DF1E2-377A-9662-6397-68E172175C27}"/>
              </a:ext>
            </a:extLst>
          </p:cNvPr>
          <p:cNvPicPr>
            <a:picLocks noChangeAspect="1"/>
          </p:cNvPicPr>
          <p:nvPr/>
        </p:nvPicPr>
        <p:blipFill>
          <a:blip r:embed="rId3"/>
          <a:stretch>
            <a:fillRect/>
          </a:stretch>
        </p:blipFill>
        <p:spPr>
          <a:xfrm>
            <a:off x="863059" y="3736077"/>
            <a:ext cx="6696493" cy="4287476"/>
          </a:xfrm>
          <a:prstGeom prst="rect">
            <a:avLst/>
          </a:prstGeom>
        </p:spPr>
      </p:pic>
      <p:sp>
        <p:nvSpPr>
          <p:cNvPr id="19" name="TextBox 11">
            <a:extLst>
              <a:ext uri="{FF2B5EF4-FFF2-40B4-BE49-F238E27FC236}">
                <a16:creationId xmlns:a16="http://schemas.microsoft.com/office/drawing/2014/main" id="{1628590B-0AD2-AC00-62F2-88246021CB76}"/>
              </a:ext>
            </a:extLst>
          </p:cNvPr>
          <p:cNvSpPr txBox="1"/>
          <p:nvPr/>
        </p:nvSpPr>
        <p:spPr>
          <a:xfrm>
            <a:off x="1164576" y="2994728"/>
            <a:ext cx="16866410" cy="423193"/>
          </a:xfrm>
          <a:prstGeom prst="rect">
            <a:avLst/>
          </a:prstGeom>
        </p:spPr>
        <p:txBody>
          <a:bodyPr wrap="square" lIns="0" tIns="0" rIns="0" bIns="0" rtlCol="0" anchor="t">
            <a:spAutoFit/>
          </a:bodyPr>
          <a:lstStyle/>
          <a:p>
            <a:pPr>
              <a:lnSpc>
                <a:spcPts val="3300"/>
              </a:lnSpc>
            </a:pPr>
            <a:r>
              <a:rPr lang="en-US" sz="3000" b="1" spc="179">
                <a:solidFill>
                  <a:srgbClr val="1C0140"/>
                </a:solidFill>
                <a:latin typeface="Cooper BT Bold"/>
                <a:ea typeface="Cooper BT Bold"/>
                <a:cs typeface="Cooper BT Bold"/>
              </a:rPr>
              <a:t> </a:t>
            </a:r>
            <a:r>
              <a:rPr lang="en-US" sz="3000" b="1" spc="179">
                <a:solidFill>
                  <a:srgbClr val="1C0140"/>
                </a:solidFill>
                <a:latin typeface="Cooper BT Bold"/>
                <a:ea typeface="+mn-lt"/>
                <a:cs typeface="+mn-lt"/>
              </a:rPr>
              <a:t>          Map Visualization of Implication</a:t>
            </a:r>
            <a:endParaRPr lang="en-US" sz="3200" b="1" spc="179">
              <a:solidFill>
                <a:srgbClr val="1C0140"/>
              </a:solidFill>
              <a:latin typeface="Cooper BT Bold"/>
              <a:ea typeface="+mn-lt"/>
              <a:cs typeface="+mn-lt"/>
            </a:endParaRPr>
          </a:p>
        </p:txBody>
      </p:sp>
      <p:grpSp>
        <p:nvGrpSpPr>
          <p:cNvPr id="25" name="Group 11">
            <a:extLst>
              <a:ext uri="{FF2B5EF4-FFF2-40B4-BE49-F238E27FC236}">
                <a16:creationId xmlns:a16="http://schemas.microsoft.com/office/drawing/2014/main" id="{EFB2D14E-7834-23CA-D16A-88B58C5D3BA8}"/>
              </a:ext>
            </a:extLst>
          </p:cNvPr>
          <p:cNvGrpSpPr/>
          <p:nvPr/>
        </p:nvGrpSpPr>
        <p:grpSpPr>
          <a:xfrm>
            <a:off x="4616989" y="8438470"/>
            <a:ext cx="9277081" cy="2585325"/>
            <a:chOff x="0" y="0"/>
            <a:chExt cx="12369442" cy="3447100"/>
          </a:xfrm>
        </p:grpSpPr>
        <p:sp>
          <p:nvSpPr>
            <p:cNvPr id="18" name="Freeform 12">
              <a:extLst>
                <a:ext uri="{FF2B5EF4-FFF2-40B4-BE49-F238E27FC236}">
                  <a16:creationId xmlns:a16="http://schemas.microsoft.com/office/drawing/2014/main" id="{A0210E6B-87EB-D563-3E76-DE1BABA4AF66}"/>
                </a:ext>
              </a:extLst>
            </p:cNvPr>
            <p:cNvSpPr/>
            <p:nvPr/>
          </p:nvSpPr>
          <p:spPr>
            <a:xfrm>
              <a:off x="0" y="0"/>
              <a:ext cx="2858844" cy="3163313"/>
            </a:xfrm>
            <a:custGeom>
              <a:avLst/>
              <a:gdLst/>
              <a:ahLst/>
              <a:cxnLst/>
              <a:rect l="l" t="t" r="r" b="b"/>
              <a:pathLst>
                <a:path w="2858844" h="3163313">
                  <a:moveTo>
                    <a:pt x="0" y="0"/>
                  </a:moveTo>
                  <a:lnTo>
                    <a:pt x="2858844" y="0"/>
                  </a:lnTo>
                  <a:lnTo>
                    <a:pt x="2858844" y="3163313"/>
                  </a:lnTo>
                  <a:lnTo>
                    <a:pt x="0" y="3163313"/>
                  </a:lnTo>
                  <a:lnTo>
                    <a:pt x="0" y="0"/>
                  </a:lnTo>
                  <a:close/>
                </a:path>
              </a:pathLst>
            </a:custGeom>
            <a:blipFill>
              <a:blip r:embed="rId4"/>
              <a:stretch>
                <a:fillRect/>
              </a:stretch>
            </a:blipFill>
          </p:spPr>
          <p:txBody>
            <a:bodyPr/>
            <a:lstStyle/>
            <a:p>
              <a:endParaRPr lang="en-CA"/>
            </a:p>
          </p:txBody>
        </p:sp>
        <p:sp>
          <p:nvSpPr>
            <p:cNvPr id="21" name="Freeform 13">
              <a:extLst>
                <a:ext uri="{FF2B5EF4-FFF2-40B4-BE49-F238E27FC236}">
                  <a16:creationId xmlns:a16="http://schemas.microsoft.com/office/drawing/2014/main" id="{91A23DFF-3F3A-4900-9CF5-E4D20AF2DB60}"/>
                </a:ext>
              </a:extLst>
            </p:cNvPr>
            <p:cNvSpPr/>
            <p:nvPr/>
          </p:nvSpPr>
          <p:spPr>
            <a:xfrm>
              <a:off x="2581478" y="0"/>
              <a:ext cx="2486221" cy="3447100"/>
            </a:xfrm>
            <a:custGeom>
              <a:avLst/>
              <a:gdLst/>
              <a:ahLst/>
              <a:cxnLst/>
              <a:rect l="l" t="t" r="r" b="b"/>
              <a:pathLst>
                <a:path w="2486221" h="3447100">
                  <a:moveTo>
                    <a:pt x="0" y="0"/>
                  </a:moveTo>
                  <a:lnTo>
                    <a:pt x="2486221" y="0"/>
                  </a:lnTo>
                  <a:lnTo>
                    <a:pt x="2486221" y="3447100"/>
                  </a:lnTo>
                  <a:lnTo>
                    <a:pt x="0" y="3447100"/>
                  </a:lnTo>
                  <a:lnTo>
                    <a:pt x="0" y="0"/>
                  </a:lnTo>
                  <a:close/>
                </a:path>
              </a:pathLst>
            </a:custGeom>
            <a:blipFill>
              <a:blip r:embed="rId5"/>
              <a:stretch>
                <a:fillRect/>
              </a:stretch>
            </a:blipFill>
          </p:spPr>
          <p:txBody>
            <a:bodyPr/>
            <a:lstStyle/>
            <a:p>
              <a:endParaRPr lang="en-CA"/>
            </a:p>
          </p:txBody>
        </p:sp>
        <p:sp>
          <p:nvSpPr>
            <p:cNvPr id="22" name="Freeform 14">
              <a:extLst>
                <a:ext uri="{FF2B5EF4-FFF2-40B4-BE49-F238E27FC236}">
                  <a16:creationId xmlns:a16="http://schemas.microsoft.com/office/drawing/2014/main" id="{504B40C9-3C5A-8BF2-66AD-E81ABF01D20E}"/>
                </a:ext>
              </a:extLst>
            </p:cNvPr>
            <p:cNvSpPr/>
            <p:nvPr/>
          </p:nvSpPr>
          <p:spPr>
            <a:xfrm flipH="1">
              <a:off x="4102982" y="11575"/>
              <a:ext cx="3038693" cy="3169432"/>
            </a:xfrm>
            <a:custGeom>
              <a:avLst/>
              <a:gdLst/>
              <a:ahLst/>
              <a:cxnLst/>
              <a:rect l="l" t="t" r="r" b="b"/>
              <a:pathLst>
                <a:path w="3038693" h="3169432">
                  <a:moveTo>
                    <a:pt x="3038693" y="0"/>
                  </a:moveTo>
                  <a:lnTo>
                    <a:pt x="0" y="0"/>
                  </a:lnTo>
                  <a:lnTo>
                    <a:pt x="0" y="3169432"/>
                  </a:lnTo>
                  <a:lnTo>
                    <a:pt x="3038693" y="3169432"/>
                  </a:lnTo>
                  <a:lnTo>
                    <a:pt x="3038693" y="0"/>
                  </a:lnTo>
                  <a:close/>
                </a:path>
              </a:pathLst>
            </a:custGeom>
            <a:blipFill>
              <a:blip r:embed="rId6"/>
              <a:stretch>
                <a:fillRect/>
              </a:stretch>
            </a:blipFill>
          </p:spPr>
          <p:txBody>
            <a:bodyPr/>
            <a:lstStyle/>
            <a:p>
              <a:endParaRPr lang="en-CA"/>
            </a:p>
          </p:txBody>
        </p:sp>
        <p:sp>
          <p:nvSpPr>
            <p:cNvPr id="23" name="Freeform 15">
              <a:extLst>
                <a:ext uri="{FF2B5EF4-FFF2-40B4-BE49-F238E27FC236}">
                  <a16:creationId xmlns:a16="http://schemas.microsoft.com/office/drawing/2014/main" id="{494121B7-72D5-8DF3-2A6D-B5EDE141DA66}"/>
                </a:ext>
              </a:extLst>
            </p:cNvPr>
            <p:cNvSpPr/>
            <p:nvPr/>
          </p:nvSpPr>
          <p:spPr>
            <a:xfrm>
              <a:off x="6459249" y="66573"/>
              <a:ext cx="2693061" cy="3030167"/>
            </a:xfrm>
            <a:custGeom>
              <a:avLst/>
              <a:gdLst/>
              <a:ahLst/>
              <a:cxnLst/>
              <a:rect l="l" t="t" r="r" b="b"/>
              <a:pathLst>
                <a:path w="2693061" h="3030167">
                  <a:moveTo>
                    <a:pt x="0" y="0"/>
                  </a:moveTo>
                  <a:lnTo>
                    <a:pt x="2693061" y="0"/>
                  </a:lnTo>
                  <a:lnTo>
                    <a:pt x="2693061" y="3030167"/>
                  </a:lnTo>
                  <a:lnTo>
                    <a:pt x="0" y="3030167"/>
                  </a:lnTo>
                  <a:lnTo>
                    <a:pt x="0" y="0"/>
                  </a:lnTo>
                  <a:close/>
                </a:path>
              </a:pathLst>
            </a:custGeom>
            <a:blipFill>
              <a:blip r:embed="rId7"/>
              <a:stretch>
                <a:fillRect/>
              </a:stretch>
            </a:blipFill>
          </p:spPr>
          <p:txBody>
            <a:bodyPr/>
            <a:lstStyle/>
            <a:p>
              <a:endParaRPr lang="en-CA"/>
            </a:p>
          </p:txBody>
        </p:sp>
        <p:sp>
          <p:nvSpPr>
            <p:cNvPr id="24" name="Freeform 16">
              <a:extLst>
                <a:ext uri="{FF2B5EF4-FFF2-40B4-BE49-F238E27FC236}">
                  <a16:creationId xmlns:a16="http://schemas.microsoft.com/office/drawing/2014/main" id="{2B9325A4-2A3A-6785-F676-93030C905340}"/>
                </a:ext>
              </a:extLst>
            </p:cNvPr>
            <p:cNvSpPr/>
            <p:nvPr/>
          </p:nvSpPr>
          <p:spPr>
            <a:xfrm>
              <a:off x="8932121" y="11575"/>
              <a:ext cx="3437321" cy="2517837"/>
            </a:xfrm>
            <a:custGeom>
              <a:avLst/>
              <a:gdLst/>
              <a:ahLst/>
              <a:cxnLst/>
              <a:rect l="l" t="t" r="r" b="b"/>
              <a:pathLst>
                <a:path w="3437321" h="2517837">
                  <a:moveTo>
                    <a:pt x="0" y="0"/>
                  </a:moveTo>
                  <a:lnTo>
                    <a:pt x="3437321" y="0"/>
                  </a:lnTo>
                  <a:lnTo>
                    <a:pt x="3437321" y="2517837"/>
                  </a:lnTo>
                  <a:lnTo>
                    <a:pt x="0" y="2517837"/>
                  </a:lnTo>
                  <a:lnTo>
                    <a:pt x="0" y="0"/>
                  </a:lnTo>
                  <a:close/>
                </a:path>
              </a:pathLst>
            </a:custGeom>
            <a:blipFill>
              <a:blip r:embed="rId8"/>
              <a:stretch>
                <a:fillRect/>
              </a:stretch>
            </a:blipFill>
          </p:spPr>
          <p:txBody>
            <a:bodyPr/>
            <a:lstStyle/>
            <a:p>
              <a:endParaRPr lang="en-CA"/>
            </a:p>
          </p:txBody>
        </p:sp>
      </p:grpSp>
      <p:sp>
        <p:nvSpPr>
          <p:cNvPr id="11" name="TextBox 10">
            <a:extLst>
              <a:ext uri="{FF2B5EF4-FFF2-40B4-BE49-F238E27FC236}">
                <a16:creationId xmlns:a16="http://schemas.microsoft.com/office/drawing/2014/main" id="{C37CD324-1F7C-3CD6-4CF1-7F0D74404766}"/>
              </a:ext>
            </a:extLst>
          </p:cNvPr>
          <p:cNvSpPr txBox="1"/>
          <p:nvPr/>
        </p:nvSpPr>
        <p:spPr>
          <a:xfrm>
            <a:off x="7694225" y="3613662"/>
            <a:ext cx="10088808" cy="4985980"/>
          </a:xfrm>
          <a:prstGeom prst="rect">
            <a:avLst/>
          </a:prstGeom>
          <a:noFill/>
        </p:spPr>
        <p:txBody>
          <a:bodyPr wrap="square" rtlCol="0">
            <a:spAutoFit/>
          </a:bodyPr>
          <a:lstStyle/>
          <a:p>
            <a:pPr marL="285750" indent="-285750">
              <a:buFont typeface="Arial" panose="020B0604020202020204" pitchFamily="34" charset="0"/>
              <a:buChar char="•"/>
            </a:pPr>
            <a:r>
              <a:rPr lang="en-US" sz="2000" b="1" spc="179">
                <a:solidFill>
                  <a:srgbClr val="1C0140"/>
                </a:solidFill>
                <a:latin typeface="Cooper BT Bold"/>
                <a:ea typeface="+mn-lt"/>
                <a:cs typeface="+mn-lt"/>
                <a:sym typeface="Cooper BT Bold"/>
              </a:rPr>
              <a:t>Felony offenses (represented by blue dots) are more concentrated in specific neighborhoods, while Misdemeanors (orange) and Violations (purple) appear scattered across a wider area.</a:t>
            </a:r>
          </a:p>
          <a:p>
            <a:endParaRPr lang="en-US" sz="2000" b="1" spc="179">
              <a:solidFill>
                <a:srgbClr val="1C0140"/>
              </a:solidFill>
              <a:latin typeface="Cooper BT Bold"/>
              <a:ea typeface="+mn-lt"/>
              <a:cs typeface="+mn-lt"/>
              <a:sym typeface="Cooper BT Bold"/>
            </a:endParaRPr>
          </a:p>
          <a:p>
            <a:pPr marL="285750" indent="-285750">
              <a:buFont typeface="Arial" panose="020B0604020202020204" pitchFamily="34" charset="0"/>
              <a:buChar char="•"/>
            </a:pPr>
            <a:r>
              <a:rPr lang="en-US" sz="2000" b="1" spc="179">
                <a:solidFill>
                  <a:srgbClr val="1C0140"/>
                </a:solidFill>
                <a:latin typeface="Cooper BT Bold"/>
                <a:ea typeface="+mn-lt"/>
                <a:cs typeface="+mn-lt"/>
                <a:sym typeface="Cooper BT Bold"/>
              </a:rPr>
              <a:t>Higher concentration of offenses in central urban areas such as Manhattan and Brooklyn, with fewer incidents reported in more suburban and rural areas. This pattern is likely due to factors such as higher population density and more frequent interactions with law enforcement. </a:t>
            </a:r>
          </a:p>
          <a:p>
            <a:endParaRPr lang="en-US" sz="2000" b="1" spc="179">
              <a:solidFill>
                <a:srgbClr val="1C0140"/>
              </a:solidFill>
              <a:latin typeface="Cooper BT Bold"/>
              <a:ea typeface="+mn-lt"/>
              <a:cs typeface="+mn-lt"/>
              <a:sym typeface="Cooper BT Bold"/>
            </a:endParaRPr>
          </a:p>
          <a:p>
            <a:pPr marL="285750" indent="-285750">
              <a:buFont typeface="Arial" panose="020B0604020202020204" pitchFamily="34" charset="0"/>
              <a:buChar char="•"/>
            </a:pPr>
            <a:r>
              <a:rPr lang="en-US" sz="2000" b="1" spc="179">
                <a:solidFill>
                  <a:srgbClr val="1C0140"/>
                </a:solidFill>
                <a:latin typeface="Cooper BT Bold"/>
                <a:ea typeface="+mn-lt"/>
                <a:cs typeface="+mn-lt"/>
                <a:sym typeface="Cooper BT Bold"/>
              </a:rPr>
              <a:t>The outliers, which are located in less densely populated regions, indicates lower crime rates in these areas, potentially due to better community cohesion or more effective crime prevention strategies. </a:t>
            </a:r>
          </a:p>
          <a:p>
            <a:pPr marL="285750" indent="-285750">
              <a:buFont typeface="Arial" panose="020B0604020202020204" pitchFamily="34" charset="0"/>
              <a:buChar char="•"/>
            </a:pPr>
            <a:endParaRPr lang="en-CA"/>
          </a:p>
        </p:txBody>
      </p:sp>
      <p:sp>
        <p:nvSpPr>
          <p:cNvPr id="12" name="Rectangle 1">
            <a:extLst>
              <a:ext uri="{FF2B5EF4-FFF2-40B4-BE49-F238E27FC236}">
                <a16:creationId xmlns:a16="http://schemas.microsoft.com/office/drawing/2014/main" id="{D57CC9D5-1651-D8AB-BC48-EDDBA4851950}"/>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15347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76B529-518C-1D17-BAAD-7758074B62C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F07E234-74CC-CFA6-DBFD-4CFF9ACC8BE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grpSp>
        <p:nvGrpSpPr>
          <p:cNvPr id="3" name="Group 3">
            <a:extLst>
              <a:ext uri="{FF2B5EF4-FFF2-40B4-BE49-F238E27FC236}">
                <a16:creationId xmlns:a16="http://schemas.microsoft.com/office/drawing/2014/main" id="{4D2443E7-C0B1-B880-B1D3-5F70D0EB8D06}"/>
              </a:ext>
            </a:extLst>
          </p:cNvPr>
          <p:cNvGrpSpPr/>
          <p:nvPr/>
        </p:nvGrpSpPr>
        <p:grpSpPr>
          <a:xfrm>
            <a:off x="901065" y="1854912"/>
            <a:ext cx="16708929" cy="7403388"/>
            <a:chOff x="0" y="0"/>
            <a:chExt cx="3876776" cy="1717721"/>
          </a:xfrm>
        </p:grpSpPr>
        <p:sp>
          <p:nvSpPr>
            <p:cNvPr id="4" name="Freeform 4">
              <a:extLst>
                <a:ext uri="{FF2B5EF4-FFF2-40B4-BE49-F238E27FC236}">
                  <a16:creationId xmlns:a16="http://schemas.microsoft.com/office/drawing/2014/main" id="{29CF0296-1404-284C-D294-8C725A2B5DDF}"/>
                </a:ext>
              </a:extLst>
            </p:cNvPr>
            <p:cNvSpPr/>
            <p:nvPr/>
          </p:nvSpPr>
          <p:spPr>
            <a:xfrm>
              <a:off x="0" y="0"/>
              <a:ext cx="3876776" cy="1717721"/>
            </a:xfrm>
            <a:custGeom>
              <a:avLst/>
              <a:gdLst/>
              <a:ahLst/>
              <a:cxnLst/>
              <a:rect l="l" t="t" r="r" b="b"/>
              <a:pathLst>
                <a:path w="3876776" h="1717721">
                  <a:moveTo>
                    <a:pt x="46334" y="0"/>
                  </a:moveTo>
                  <a:lnTo>
                    <a:pt x="3830442" y="0"/>
                  </a:lnTo>
                  <a:cubicBezTo>
                    <a:pt x="3856031" y="0"/>
                    <a:pt x="3876776" y="20744"/>
                    <a:pt x="3876776" y="46334"/>
                  </a:cubicBezTo>
                  <a:lnTo>
                    <a:pt x="3876776" y="1671387"/>
                  </a:lnTo>
                  <a:cubicBezTo>
                    <a:pt x="3876776" y="1696976"/>
                    <a:pt x="3856031" y="1717721"/>
                    <a:pt x="3830442" y="1717721"/>
                  </a:cubicBezTo>
                  <a:lnTo>
                    <a:pt x="46334" y="1717721"/>
                  </a:lnTo>
                  <a:cubicBezTo>
                    <a:pt x="34045" y="1717721"/>
                    <a:pt x="22260" y="1712839"/>
                    <a:pt x="13571" y="1704150"/>
                  </a:cubicBezTo>
                  <a:cubicBezTo>
                    <a:pt x="4882" y="1695461"/>
                    <a:pt x="0" y="1683676"/>
                    <a:pt x="0" y="1671387"/>
                  </a:cubicBezTo>
                  <a:lnTo>
                    <a:pt x="0" y="46334"/>
                  </a:lnTo>
                  <a:cubicBezTo>
                    <a:pt x="0" y="20744"/>
                    <a:pt x="20744" y="0"/>
                    <a:pt x="46334" y="0"/>
                  </a:cubicBezTo>
                  <a:close/>
                </a:path>
              </a:pathLst>
            </a:custGeom>
            <a:solidFill>
              <a:srgbClr val="9FCDFF"/>
            </a:solidFill>
          </p:spPr>
          <p:txBody>
            <a:bodyPr/>
            <a:lstStyle/>
            <a:p>
              <a:endParaRPr lang="en-CA"/>
            </a:p>
          </p:txBody>
        </p:sp>
        <p:sp>
          <p:nvSpPr>
            <p:cNvPr id="5" name="TextBox 5">
              <a:extLst>
                <a:ext uri="{FF2B5EF4-FFF2-40B4-BE49-F238E27FC236}">
                  <a16:creationId xmlns:a16="http://schemas.microsoft.com/office/drawing/2014/main" id="{E26B59FF-71C7-48B9-2B28-6B49938CE3D4}"/>
                </a:ext>
              </a:extLst>
            </p:cNvPr>
            <p:cNvSpPr txBox="1"/>
            <p:nvPr/>
          </p:nvSpPr>
          <p:spPr>
            <a:xfrm>
              <a:off x="0" y="-38100"/>
              <a:ext cx="3876776" cy="1755821"/>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677466EA-4BFF-3CBC-EABD-4C65AC8B4763}"/>
              </a:ext>
            </a:extLst>
          </p:cNvPr>
          <p:cNvGrpSpPr/>
          <p:nvPr/>
        </p:nvGrpSpPr>
        <p:grpSpPr>
          <a:xfrm>
            <a:off x="2418050" y="838832"/>
            <a:ext cx="13733329" cy="2086254"/>
            <a:chOff x="0" y="0"/>
            <a:chExt cx="3186382" cy="484049"/>
          </a:xfrm>
        </p:grpSpPr>
        <p:sp>
          <p:nvSpPr>
            <p:cNvPr id="7" name="Freeform 7">
              <a:extLst>
                <a:ext uri="{FF2B5EF4-FFF2-40B4-BE49-F238E27FC236}">
                  <a16:creationId xmlns:a16="http://schemas.microsoft.com/office/drawing/2014/main" id="{9A011BCE-C718-0960-968F-CAB87117E4F2}"/>
                </a:ext>
              </a:extLst>
            </p:cNvPr>
            <p:cNvSpPr/>
            <p:nvPr/>
          </p:nvSpPr>
          <p:spPr>
            <a:xfrm>
              <a:off x="0" y="0"/>
              <a:ext cx="3186382" cy="484049"/>
            </a:xfrm>
            <a:custGeom>
              <a:avLst/>
              <a:gdLst/>
              <a:ahLst/>
              <a:cxnLst/>
              <a:rect l="l" t="t" r="r" b="b"/>
              <a:pathLst>
                <a:path w="3186382" h="484049">
                  <a:moveTo>
                    <a:pt x="36643" y="0"/>
                  </a:moveTo>
                  <a:lnTo>
                    <a:pt x="3149740" y="0"/>
                  </a:lnTo>
                  <a:cubicBezTo>
                    <a:pt x="3169977" y="0"/>
                    <a:pt x="3186382" y="16405"/>
                    <a:pt x="3186382" y="36643"/>
                  </a:cubicBezTo>
                  <a:lnTo>
                    <a:pt x="3186382" y="447406"/>
                  </a:lnTo>
                  <a:cubicBezTo>
                    <a:pt x="3186382" y="457124"/>
                    <a:pt x="3182522" y="466445"/>
                    <a:pt x="3175650" y="473316"/>
                  </a:cubicBezTo>
                  <a:cubicBezTo>
                    <a:pt x="3168778" y="480188"/>
                    <a:pt x="3159458" y="484049"/>
                    <a:pt x="3149740" y="484049"/>
                  </a:cubicBezTo>
                  <a:lnTo>
                    <a:pt x="36643" y="484049"/>
                  </a:lnTo>
                  <a:cubicBezTo>
                    <a:pt x="16405" y="484049"/>
                    <a:pt x="0" y="467643"/>
                    <a:pt x="0" y="447406"/>
                  </a:cubicBezTo>
                  <a:lnTo>
                    <a:pt x="0" y="36643"/>
                  </a:lnTo>
                  <a:cubicBezTo>
                    <a:pt x="0" y="26924"/>
                    <a:pt x="3861" y="17604"/>
                    <a:pt x="10732" y="10732"/>
                  </a:cubicBezTo>
                  <a:cubicBezTo>
                    <a:pt x="17604" y="3861"/>
                    <a:pt x="26924" y="0"/>
                    <a:pt x="36643" y="0"/>
                  </a:cubicBezTo>
                  <a:close/>
                </a:path>
              </a:pathLst>
            </a:custGeom>
            <a:solidFill>
              <a:srgbClr val="0F2F76"/>
            </a:solidFill>
          </p:spPr>
          <p:txBody>
            <a:bodyPr/>
            <a:lstStyle/>
            <a:p>
              <a:endParaRPr lang="en-CA"/>
            </a:p>
          </p:txBody>
        </p:sp>
        <p:sp>
          <p:nvSpPr>
            <p:cNvPr id="8" name="TextBox 8">
              <a:extLst>
                <a:ext uri="{FF2B5EF4-FFF2-40B4-BE49-F238E27FC236}">
                  <a16:creationId xmlns:a16="http://schemas.microsoft.com/office/drawing/2014/main" id="{DC74819D-3531-3962-F8BD-4230D9486793}"/>
                </a:ext>
              </a:extLst>
            </p:cNvPr>
            <p:cNvSpPr txBox="1"/>
            <p:nvPr/>
          </p:nvSpPr>
          <p:spPr>
            <a:xfrm>
              <a:off x="0" y="-38100"/>
              <a:ext cx="3186382" cy="522149"/>
            </a:xfrm>
            <a:prstGeom prst="rect">
              <a:avLst/>
            </a:prstGeom>
          </p:spPr>
          <p:txBody>
            <a:bodyPr lIns="50800" tIns="50800" rIns="50800" bIns="50800" rtlCol="0" anchor="ctr"/>
            <a:lstStyle/>
            <a:p>
              <a:pPr algn="ctr">
                <a:lnSpc>
                  <a:spcPts val="2659"/>
                </a:lnSpc>
              </a:pPr>
              <a:endParaRPr/>
            </a:p>
          </p:txBody>
        </p:sp>
      </p:grpSp>
      <p:sp>
        <p:nvSpPr>
          <p:cNvPr id="9" name="TextBox 9">
            <a:extLst>
              <a:ext uri="{FF2B5EF4-FFF2-40B4-BE49-F238E27FC236}">
                <a16:creationId xmlns:a16="http://schemas.microsoft.com/office/drawing/2014/main" id="{4A26BEF2-F250-B598-1786-241C97DD5699}"/>
              </a:ext>
            </a:extLst>
          </p:cNvPr>
          <p:cNvSpPr txBox="1"/>
          <p:nvPr/>
        </p:nvSpPr>
        <p:spPr>
          <a:xfrm>
            <a:off x="640643" y="1356276"/>
            <a:ext cx="17229772" cy="1127565"/>
          </a:xfrm>
          <a:prstGeom prst="rect">
            <a:avLst/>
          </a:prstGeom>
        </p:spPr>
        <p:txBody>
          <a:bodyPr lIns="0" tIns="0" rIns="0" bIns="0" rtlCol="0" anchor="t">
            <a:spAutoFit/>
          </a:bodyPr>
          <a:lstStyle/>
          <a:p>
            <a:pPr algn="ctr">
              <a:lnSpc>
                <a:spcPts val="8740"/>
              </a:lnSpc>
            </a:pPr>
            <a:r>
              <a:rPr lang="en-US" sz="7946" spc="588">
                <a:solidFill>
                  <a:srgbClr val="FFFFFF"/>
                </a:solidFill>
                <a:latin typeface="TAN St. Canard"/>
                <a:ea typeface="TAN St. Canard"/>
                <a:cs typeface="TAN St. Canard"/>
                <a:sym typeface="TAN St. Canard"/>
              </a:rPr>
              <a:t>Discussion of Results</a:t>
            </a:r>
          </a:p>
        </p:txBody>
      </p:sp>
      <p:grpSp>
        <p:nvGrpSpPr>
          <p:cNvPr id="10" name="Group 10">
            <a:extLst>
              <a:ext uri="{FF2B5EF4-FFF2-40B4-BE49-F238E27FC236}">
                <a16:creationId xmlns:a16="http://schemas.microsoft.com/office/drawing/2014/main" id="{2E13091F-08DE-C7EA-BE51-4048D7A03DBD}"/>
              </a:ext>
            </a:extLst>
          </p:cNvPr>
          <p:cNvGrpSpPr/>
          <p:nvPr/>
        </p:nvGrpSpPr>
        <p:grpSpPr>
          <a:xfrm>
            <a:off x="4616989" y="8438470"/>
            <a:ext cx="9277081" cy="2585325"/>
            <a:chOff x="0" y="0"/>
            <a:chExt cx="12369442" cy="3447100"/>
          </a:xfrm>
        </p:grpSpPr>
        <p:sp>
          <p:nvSpPr>
            <p:cNvPr id="11" name="Freeform 11">
              <a:extLst>
                <a:ext uri="{FF2B5EF4-FFF2-40B4-BE49-F238E27FC236}">
                  <a16:creationId xmlns:a16="http://schemas.microsoft.com/office/drawing/2014/main" id="{6D3DA63C-DF95-64E0-2BDE-C30D7474552E}"/>
                </a:ext>
              </a:extLst>
            </p:cNvPr>
            <p:cNvSpPr/>
            <p:nvPr/>
          </p:nvSpPr>
          <p:spPr>
            <a:xfrm>
              <a:off x="0" y="0"/>
              <a:ext cx="2858844" cy="3163313"/>
            </a:xfrm>
            <a:custGeom>
              <a:avLst/>
              <a:gdLst/>
              <a:ahLst/>
              <a:cxnLst/>
              <a:rect l="l" t="t" r="r" b="b"/>
              <a:pathLst>
                <a:path w="2858844" h="3163313">
                  <a:moveTo>
                    <a:pt x="0" y="0"/>
                  </a:moveTo>
                  <a:lnTo>
                    <a:pt x="2858844" y="0"/>
                  </a:lnTo>
                  <a:lnTo>
                    <a:pt x="2858844" y="3163313"/>
                  </a:lnTo>
                  <a:lnTo>
                    <a:pt x="0" y="3163313"/>
                  </a:lnTo>
                  <a:lnTo>
                    <a:pt x="0" y="0"/>
                  </a:lnTo>
                  <a:close/>
                </a:path>
              </a:pathLst>
            </a:custGeom>
            <a:blipFill>
              <a:blip r:embed="rId3"/>
              <a:stretch>
                <a:fillRect/>
              </a:stretch>
            </a:blipFill>
          </p:spPr>
          <p:txBody>
            <a:bodyPr/>
            <a:lstStyle/>
            <a:p>
              <a:endParaRPr lang="en-CA"/>
            </a:p>
          </p:txBody>
        </p:sp>
        <p:sp>
          <p:nvSpPr>
            <p:cNvPr id="12" name="Freeform 12">
              <a:extLst>
                <a:ext uri="{FF2B5EF4-FFF2-40B4-BE49-F238E27FC236}">
                  <a16:creationId xmlns:a16="http://schemas.microsoft.com/office/drawing/2014/main" id="{3DA7D219-5B20-08A2-6605-94426AEE608C}"/>
                </a:ext>
              </a:extLst>
            </p:cNvPr>
            <p:cNvSpPr/>
            <p:nvPr/>
          </p:nvSpPr>
          <p:spPr>
            <a:xfrm>
              <a:off x="2581478" y="0"/>
              <a:ext cx="2486221" cy="3447100"/>
            </a:xfrm>
            <a:custGeom>
              <a:avLst/>
              <a:gdLst/>
              <a:ahLst/>
              <a:cxnLst/>
              <a:rect l="l" t="t" r="r" b="b"/>
              <a:pathLst>
                <a:path w="2486221" h="3447100">
                  <a:moveTo>
                    <a:pt x="0" y="0"/>
                  </a:moveTo>
                  <a:lnTo>
                    <a:pt x="2486221" y="0"/>
                  </a:lnTo>
                  <a:lnTo>
                    <a:pt x="2486221" y="3447100"/>
                  </a:lnTo>
                  <a:lnTo>
                    <a:pt x="0" y="3447100"/>
                  </a:lnTo>
                  <a:lnTo>
                    <a:pt x="0" y="0"/>
                  </a:lnTo>
                  <a:close/>
                </a:path>
              </a:pathLst>
            </a:custGeom>
            <a:blipFill>
              <a:blip r:embed="rId4"/>
              <a:stretch>
                <a:fillRect/>
              </a:stretch>
            </a:blipFill>
          </p:spPr>
          <p:txBody>
            <a:bodyPr/>
            <a:lstStyle/>
            <a:p>
              <a:endParaRPr lang="en-CA"/>
            </a:p>
          </p:txBody>
        </p:sp>
        <p:sp>
          <p:nvSpPr>
            <p:cNvPr id="13" name="Freeform 13">
              <a:extLst>
                <a:ext uri="{FF2B5EF4-FFF2-40B4-BE49-F238E27FC236}">
                  <a16:creationId xmlns:a16="http://schemas.microsoft.com/office/drawing/2014/main" id="{CFA392F7-50FC-A0A1-1C3F-C5EC8C78224C}"/>
                </a:ext>
              </a:extLst>
            </p:cNvPr>
            <p:cNvSpPr/>
            <p:nvPr/>
          </p:nvSpPr>
          <p:spPr>
            <a:xfrm flipH="1">
              <a:off x="4102982" y="11575"/>
              <a:ext cx="3038693" cy="3169432"/>
            </a:xfrm>
            <a:custGeom>
              <a:avLst/>
              <a:gdLst/>
              <a:ahLst/>
              <a:cxnLst/>
              <a:rect l="l" t="t" r="r" b="b"/>
              <a:pathLst>
                <a:path w="3038693" h="3169432">
                  <a:moveTo>
                    <a:pt x="3038693" y="0"/>
                  </a:moveTo>
                  <a:lnTo>
                    <a:pt x="0" y="0"/>
                  </a:lnTo>
                  <a:lnTo>
                    <a:pt x="0" y="3169432"/>
                  </a:lnTo>
                  <a:lnTo>
                    <a:pt x="3038693" y="3169432"/>
                  </a:lnTo>
                  <a:lnTo>
                    <a:pt x="3038693" y="0"/>
                  </a:lnTo>
                  <a:close/>
                </a:path>
              </a:pathLst>
            </a:custGeom>
            <a:blipFill>
              <a:blip r:embed="rId5"/>
              <a:stretch>
                <a:fillRect/>
              </a:stretch>
            </a:blipFill>
          </p:spPr>
          <p:txBody>
            <a:bodyPr/>
            <a:lstStyle/>
            <a:p>
              <a:endParaRPr lang="en-CA"/>
            </a:p>
          </p:txBody>
        </p:sp>
        <p:sp>
          <p:nvSpPr>
            <p:cNvPr id="14" name="Freeform 14">
              <a:extLst>
                <a:ext uri="{FF2B5EF4-FFF2-40B4-BE49-F238E27FC236}">
                  <a16:creationId xmlns:a16="http://schemas.microsoft.com/office/drawing/2014/main" id="{C18D43AE-4708-AB77-C285-23B7052EDA67}"/>
                </a:ext>
              </a:extLst>
            </p:cNvPr>
            <p:cNvSpPr/>
            <p:nvPr/>
          </p:nvSpPr>
          <p:spPr>
            <a:xfrm>
              <a:off x="6459249" y="66573"/>
              <a:ext cx="2693061" cy="3030167"/>
            </a:xfrm>
            <a:custGeom>
              <a:avLst/>
              <a:gdLst/>
              <a:ahLst/>
              <a:cxnLst/>
              <a:rect l="l" t="t" r="r" b="b"/>
              <a:pathLst>
                <a:path w="2693061" h="3030167">
                  <a:moveTo>
                    <a:pt x="0" y="0"/>
                  </a:moveTo>
                  <a:lnTo>
                    <a:pt x="2693061" y="0"/>
                  </a:lnTo>
                  <a:lnTo>
                    <a:pt x="2693061" y="3030167"/>
                  </a:lnTo>
                  <a:lnTo>
                    <a:pt x="0" y="3030167"/>
                  </a:lnTo>
                  <a:lnTo>
                    <a:pt x="0" y="0"/>
                  </a:lnTo>
                  <a:close/>
                </a:path>
              </a:pathLst>
            </a:custGeom>
            <a:blipFill>
              <a:blip r:embed="rId6"/>
              <a:stretch>
                <a:fillRect/>
              </a:stretch>
            </a:blipFill>
          </p:spPr>
          <p:txBody>
            <a:bodyPr/>
            <a:lstStyle/>
            <a:p>
              <a:endParaRPr lang="en-CA"/>
            </a:p>
          </p:txBody>
        </p:sp>
        <p:sp>
          <p:nvSpPr>
            <p:cNvPr id="15" name="Freeform 15">
              <a:extLst>
                <a:ext uri="{FF2B5EF4-FFF2-40B4-BE49-F238E27FC236}">
                  <a16:creationId xmlns:a16="http://schemas.microsoft.com/office/drawing/2014/main" id="{E1A78C39-658F-25E0-9223-C3AE4B88F0EE}"/>
                </a:ext>
              </a:extLst>
            </p:cNvPr>
            <p:cNvSpPr/>
            <p:nvPr/>
          </p:nvSpPr>
          <p:spPr>
            <a:xfrm>
              <a:off x="8932121" y="11575"/>
              <a:ext cx="3437321" cy="2517837"/>
            </a:xfrm>
            <a:custGeom>
              <a:avLst/>
              <a:gdLst/>
              <a:ahLst/>
              <a:cxnLst/>
              <a:rect l="l" t="t" r="r" b="b"/>
              <a:pathLst>
                <a:path w="3437321" h="2517837">
                  <a:moveTo>
                    <a:pt x="0" y="0"/>
                  </a:moveTo>
                  <a:lnTo>
                    <a:pt x="3437321" y="0"/>
                  </a:lnTo>
                  <a:lnTo>
                    <a:pt x="3437321" y="2517837"/>
                  </a:lnTo>
                  <a:lnTo>
                    <a:pt x="0" y="2517837"/>
                  </a:lnTo>
                  <a:lnTo>
                    <a:pt x="0" y="0"/>
                  </a:lnTo>
                  <a:close/>
                </a:path>
              </a:pathLst>
            </a:custGeom>
            <a:blipFill>
              <a:blip r:embed="rId7"/>
              <a:stretch>
                <a:fillRect/>
              </a:stretch>
            </a:blipFill>
          </p:spPr>
          <p:txBody>
            <a:bodyPr/>
            <a:lstStyle/>
            <a:p>
              <a:endParaRPr lang="en-CA"/>
            </a:p>
          </p:txBody>
        </p:sp>
      </p:grpSp>
      <p:sp>
        <p:nvSpPr>
          <p:cNvPr id="16" name="TextBox 15">
            <a:extLst>
              <a:ext uri="{FF2B5EF4-FFF2-40B4-BE49-F238E27FC236}">
                <a16:creationId xmlns:a16="http://schemas.microsoft.com/office/drawing/2014/main" id="{CC5B696D-233C-270A-A2FA-D16F21CC60F1}"/>
              </a:ext>
            </a:extLst>
          </p:cNvPr>
          <p:cNvSpPr txBox="1"/>
          <p:nvPr/>
        </p:nvSpPr>
        <p:spPr>
          <a:xfrm>
            <a:off x="1231932" y="2966335"/>
            <a:ext cx="15203606" cy="1877437"/>
          </a:xfrm>
          <a:prstGeom prst="rect">
            <a:avLst/>
          </a:prstGeom>
          <a:noFill/>
        </p:spPr>
        <p:txBody>
          <a:bodyPr wrap="square" lIns="91440" tIns="45720" rIns="91440" bIns="45720" rtlCol="0" anchor="t">
            <a:spAutoFit/>
          </a:bodyPr>
          <a:lstStyle/>
          <a:p>
            <a:pPr algn="ctr"/>
            <a:r>
              <a:rPr lang="en-US" sz="4000" b="1" spc="179">
                <a:solidFill>
                  <a:srgbClr val="1C0140"/>
                </a:solidFill>
                <a:latin typeface="Cooper BT Bold"/>
                <a:ea typeface="+mn-lt"/>
                <a:cs typeface="+mn-lt"/>
              </a:rPr>
              <a:t>Result for Decision Tree</a:t>
            </a:r>
            <a:endParaRPr lang="en-US"/>
          </a:p>
          <a:p>
            <a:pPr algn="ctr"/>
            <a:endParaRPr lang="en-US" sz="4000" b="1" spc="179">
              <a:solidFill>
                <a:srgbClr val="1C0140"/>
              </a:solidFill>
              <a:latin typeface="Cooper BT Bold"/>
              <a:ea typeface="+mn-lt"/>
              <a:cs typeface="+mn-lt"/>
            </a:endParaRPr>
          </a:p>
          <a:p>
            <a:pPr algn="ctr"/>
            <a:endParaRPr lang="en-US" sz="3600" b="1" spc="179">
              <a:solidFill>
                <a:srgbClr val="1C0140"/>
              </a:solidFill>
              <a:latin typeface="Cooper BT Bold"/>
              <a:ea typeface="+mn-lt"/>
              <a:cs typeface="+mn-lt"/>
            </a:endParaRPr>
          </a:p>
        </p:txBody>
      </p:sp>
      <p:pic>
        <p:nvPicPr>
          <p:cNvPr id="18" name="Picture 17">
            <a:extLst>
              <a:ext uri="{FF2B5EF4-FFF2-40B4-BE49-F238E27FC236}">
                <a16:creationId xmlns:a16="http://schemas.microsoft.com/office/drawing/2014/main" id="{5C457BBF-ABF1-6761-02EE-A92824B842F7}"/>
              </a:ext>
            </a:extLst>
          </p:cNvPr>
          <p:cNvPicPr>
            <a:picLocks noChangeAspect="1"/>
          </p:cNvPicPr>
          <p:nvPr/>
        </p:nvPicPr>
        <p:blipFill>
          <a:blip r:embed="rId8"/>
          <a:stretch>
            <a:fillRect/>
          </a:stretch>
        </p:blipFill>
        <p:spPr>
          <a:xfrm>
            <a:off x="1852462" y="4236211"/>
            <a:ext cx="14991944" cy="2840297"/>
          </a:xfrm>
          <a:prstGeom prst="rect">
            <a:avLst/>
          </a:prstGeom>
        </p:spPr>
      </p:pic>
    </p:spTree>
    <p:extLst>
      <p:ext uri="{BB962C8B-B14F-4D97-AF65-F5344CB8AC3E}">
        <p14:creationId xmlns:p14="http://schemas.microsoft.com/office/powerpoint/2010/main" val="20435755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E7AEC-F0C2-32D2-693D-799EAC2C0D3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87F656B-648C-BA71-9C88-4014944F467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grpSp>
        <p:nvGrpSpPr>
          <p:cNvPr id="3" name="Group 3">
            <a:extLst>
              <a:ext uri="{FF2B5EF4-FFF2-40B4-BE49-F238E27FC236}">
                <a16:creationId xmlns:a16="http://schemas.microsoft.com/office/drawing/2014/main" id="{31359E8F-472C-0248-BB44-29EFA83DEE4D}"/>
              </a:ext>
            </a:extLst>
          </p:cNvPr>
          <p:cNvGrpSpPr/>
          <p:nvPr/>
        </p:nvGrpSpPr>
        <p:grpSpPr>
          <a:xfrm>
            <a:off x="901065" y="1854912"/>
            <a:ext cx="16708929" cy="7403388"/>
            <a:chOff x="0" y="0"/>
            <a:chExt cx="3876776" cy="1717721"/>
          </a:xfrm>
        </p:grpSpPr>
        <p:sp>
          <p:nvSpPr>
            <p:cNvPr id="4" name="Freeform 4">
              <a:extLst>
                <a:ext uri="{FF2B5EF4-FFF2-40B4-BE49-F238E27FC236}">
                  <a16:creationId xmlns:a16="http://schemas.microsoft.com/office/drawing/2014/main" id="{FBD9D893-8A0A-F1CE-DBD8-F3F45DFD42B6}"/>
                </a:ext>
              </a:extLst>
            </p:cNvPr>
            <p:cNvSpPr/>
            <p:nvPr/>
          </p:nvSpPr>
          <p:spPr>
            <a:xfrm>
              <a:off x="0" y="0"/>
              <a:ext cx="3876776" cy="1717721"/>
            </a:xfrm>
            <a:custGeom>
              <a:avLst/>
              <a:gdLst/>
              <a:ahLst/>
              <a:cxnLst/>
              <a:rect l="l" t="t" r="r" b="b"/>
              <a:pathLst>
                <a:path w="3876776" h="1717721">
                  <a:moveTo>
                    <a:pt x="46334" y="0"/>
                  </a:moveTo>
                  <a:lnTo>
                    <a:pt x="3830442" y="0"/>
                  </a:lnTo>
                  <a:cubicBezTo>
                    <a:pt x="3856031" y="0"/>
                    <a:pt x="3876776" y="20744"/>
                    <a:pt x="3876776" y="46334"/>
                  </a:cubicBezTo>
                  <a:lnTo>
                    <a:pt x="3876776" y="1671387"/>
                  </a:lnTo>
                  <a:cubicBezTo>
                    <a:pt x="3876776" y="1696976"/>
                    <a:pt x="3856031" y="1717721"/>
                    <a:pt x="3830442" y="1717721"/>
                  </a:cubicBezTo>
                  <a:lnTo>
                    <a:pt x="46334" y="1717721"/>
                  </a:lnTo>
                  <a:cubicBezTo>
                    <a:pt x="34045" y="1717721"/>
                    <a:pt x="22260" y="1712839"/>
                    <a:pt x="13571" y="1704150"/>
                  </a:cubicBezTo>
                  <a:cubicBezTo>
                    <a:pt x="4882" y="1695461"/>
                    <a:pt x="0" y="1683676"/>
                    <a:pt x="0" y="1671387"/>
                  </a:cubicBezTo>
                  <a:lnTo>
                    <a:pt x="0" y="46334"/>
                  </a:lnTo>
                  <a:cubicBezTo>
                    <a:pt x="0" y="20744"/>
                    <a:pt x="20744" y="0"/>
                    <a:pt x="46334" y="0"/>
                  </a:cubicBezTo>
                  <a:close/>
                </a:path>
              </a:pathLst>
            </a:custGeom>
            <a:solidFill>
              <a:srgbClr val="9FCDFF"/>
            </a:solidFill>
          </p:spPr>
          <p:txBody>
            <a:bodyPr/>
            <a:lstStyle/>
            <a:p>
              <a:endParaRPr lang="en-CA"/>
            </a:p>
          </p:txBody>
        </p:sp>
        <p:sp>
          <p:nvSpPr>
            <p:cNvPr id="5" name="TextBox 5">
              <a:extLst>
                <a:ext uri="{FF2B5EF4-FFF2-40B4-BE49-F238E27FC236}">
                  <a16:creationId xmlns:a16="http://schemas.microsoft.com/office/drawing/2014/main" id="{1675AF7B-A6DF-F2E9-D6EE-0D311AA79FE6}"/>
                </a:ext>
              </a:extLst>
            </p:cNvPr>
            <p:cNvSpPr txBox="1"/>
            <p:nvPr/>
          </p:nvSpPr>
          <p:spPr>
            <a:xfrm>
              <a:off x="0" y="-38100"/>
              <a:ext cx="3876776" cy="1755821"/>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0819C96B-78D2-C9BC-B3D3-379A2A706920}"/>
              </a:ext>
            </a:extLst>
          </p:cNvPr>
          <p:cNvGrpSpPr/>
          <p:nvPr/>
        </p:nvGrpSpPr>
        <p:grpSpPr>
          <a:xfrm>
            <a:off x="2418050" y="838832"/>
            <a:ext cx="13733329" cy="2086254"/>
            <a:chOff x="0" y="0"/>
            <a:chExt cx="3186382" cy="484049"/>
          </a:xfrm>
        </p:grpSpPr>
        <p:sp>
          <p:nvSpPr>
            <p:cNvPr id="7" name="Freeform 7">
              <a:extLst>
                <a:ext uri="{FF2B5EF4-FFF2-40B4-BE49-F238E27FC236}">
                  <a16:creationId xmlns:a16="http://schemas.microsoft.com/office/drawing/2014/main" id="{51D04BBA-79AD-44DA-C8AF-C5EEC4172C95}"/>
                </a:ext>
              </a:extLst>
            </p:cNvPr>
            <p:cNvSpPr/>
            <p:nvPr/>
          </p:nvSpPr>
          <p:spPr>
            <a:xfrm>
              <a:off x="0" y="0"/>
              <a:ext cx="3186382" cy="484049"/>
            </a:xfrm>
            <a:custGeom>
              <a:avLst/>
              <a:gdLst/>
              <a:ahLst/>
              <a:cxnLst/>
              <a:rect l="l" t="t" r="r" b="b"/>
              <a:pathLst>
                <a:path w="3186382" h="484049">
                  <a:moveTo>
                    <a:pt x="36643" y="0"/>
                  </a:moveTo>
                  <a:lnTo>
                    <a:pt x="3149740" y="0"/>
                  </a:lnTo>
                  <a:cubicBezTo>
                    <a:pt x="3169977" y="0"/>
                    <a:pt x="3186382" y="16405"/>
                    <a:pt x="3186382" y="36643"/>
                  </a:cubicBezTo>
                  <a:lnTo>
                    <a:pt x="3186382" y="447406"/>
                  </a:lnTo>
                  <a:cubicBezTo>
                    <a:pt x="3186382" y="457124"/>
                    <a:pt x="3182522" y="466445"/>
                    <a:pt x="3175650" y="473316"/>
                  </a:cubicBezTo>
                  <a:cubicBezTo>
                    <a:pt x="3168778" y="480188"/>
                    <a:pt x="3159458" y="484049"/>
                    <a:pt x="3149740" y="484049"/>
                  </a:cubicBezTo>
                  <a:lnTo>
                    <a:pt x="36643" y="484049"/>
                  </a:lnTo>
                  <a:cubicBezTo>
                    <a:pt x="16405" y="484049"/>
                    <a:pt x="0" y="467643"/>
                    <a:pt x="0" y="447406"/>
                  </a:cubicBezTo>
                  <a:lnTo>
                    <a:pt x="0" y="36643"/>
                  </a:lnTo>
                  <a:cubicBezTo>
                    <a:pt x="0" y="26924"/>
                    <a:pt x="3861" y="17604"/>
                    <a:pt x="10732" y="10732"/>
                  </a:cubicBezTo>
                  <a:cubicBezTo>
                    <a:pt x="17604" y="3861"/>
                    <a:pt x="26924" y="0"/>
                    <a:pt x="36643" y="0"/>
                  </a:cubicBezTo>
                  <a:close/>
                </a:path>
              </a:pathLst>
            </a:custGeom>
            <a:solidFill>
              <a:srgbClr val="0F2F76"/>
            </a:solidFill>
          </p:spPr>
          <p:txBody>
            <a:bodyPr/>
            <a:lstStyle/>
            <a:p>
              <a:endParaRPr lang="en-CA"/>
            </a:p>
          </p:txBody>
        </p:sp>
        <p:sp>
          <p:nvSpPr>
            <p:cNvPr id="8" name="TextBox 8">
              <a:extLst>
                <a:ext uri="{FF2B5EF4-FFF2-40B4-BE49-F238E27FC236}">
                  <a16:creationId xmlns:a16="http://schemas.microsoft.com/office/drawing/2014/main" id="{8CEE0178-69D7-75BC-2DCC-0DEB311362E5}"/>
                </a:ext>
              </a:extLst>
            </p:cNvPr>
            <p:cNvSpPr txBox="1"/>
            <p:nvPr/>
          </p:nvSpPr>
          <p:spPr>
            <a:xfrm>
              <a:off x="0" y="-38100"/>
              <a:ext cx="3186382" cy="522149"/>
            </a:xfrm>
            <a:prstGeom prst="rect">
              <a:avLst/>
            </a:prstGeom>
          </p:spPr>
          <p:txBody>
            <a:bodyPr lIns="50800" tIns="50800" rIns="50800" bIns="50800" rtlCol="0" anchor="ctr"/>
            <a:lstStyle/>
            <a:p>
              <a:pPr algn="ctr">
                <a:lnSpc>
                  <a:spcPts val="2659"/>
                </a:lnSpc>
              </a:pPr>
              <a:endParaRPr/>
            </a:p>
          </p:txBody>
        </p:sp>
      </p:grpSp>
      <p:sp>
        <p:nvSpPr>
          <p:cNvPr id="9" name="TextBox 9">
            <a:extLst>
              <a:ext uri="{FF2B5EF4-FFF2-40B4-BE49-F238E27FC236}">
                <a16:creationId xmlns:a16="http://schemas.microsoft.com/office/drawing/2014/main" id="{9BEB16F5-3D5A-08FA-9D91-99AC5A3E984B}"/>
              </a:ext>
            </a:extLst>
          </p:cNvPr>
          <p:cNvSpPr txBox="1"/>
          <p:nvPr/>
        </p:nvSpPr>
        <p:spPr>
          <a:xfrm>
            <a:off x="640643" y="1356276"/>
            <a:ext cx="17229772" cy="1127565"/>
          </a:xfrm>
          <a:prstGeom prst="rect">
            <a:avLst/>
          </a:prstGeom>
        </p:spPr>
        <p:txBody>
          <a:bodyPr lIns="0" tIns="0" rIns="0" bIns="0" rtlCol="0" anchor="t">
            <a:spAutoFit/>
          </a:bodyPr>
          <a:lstStyle/>
          <a:p>
            <a:pPr algn="ctr">
              <a:lnSpc>
                <a:spcPts val="8740"/>
              </a:lnSpc>
            </a:pPr>
            <a:r>
              <a:rPr lang="en-US" sz="7946" spc="588">
                <a:solidFill>
                  <a:srgbClr val="FFFFFF"/>
                </a:solidFill>
                <a:latin typeface="TAN St. Canard"/>
                <a:ea typeface="TAN St. Canard"/>
                <a:cs typeface="TAN St. Canard"/>
                <a:sym typeface="TAN St. Canard"/>
              </a:rPr>
              <a:t>Discussion of Results</a:t>
            </a:r>
          </a:p>
        </p:txBody>
      </p:sp>
      <p:grpSp>
        <p:nvGrpSpPr>
          <p:cNvPr id="10" name="Group 10">
            <a:extLst>
              <a:ext uri="{FF2B5EF4-FFF2-40B4-BE49-F238E27FC236}">
                <a16:creationId xmlns:a16="http://schemas.microsoft.com/office/drawing/2014/main" id="{A4FBE9AE-37A1-A472-069B-D5778F3A0199}"/>
              </a:ext>
            </a:extLst>
          </p:cNvPr>
          <p:cNvGrpSpPr/>
          <p:nvPr/>
        </p:nvGrpSpPr>
        <p:grpSpPr>
          <a:xfrm>
            <a:off x="4616989" y="8438470"/>
            <a:ext cx="9277081" cy="2585325"/>
            <a:chOff x="0" y="0"/>
            <a:chExt cx="12369442" cy="3447100"/>
          </a:xfrm>
        </p:grpSpPr>
        <p:sp>
          <p:nvSpPr>
            <p:cNvPr id="11" name="Freeform 11">
              <a:extLst>
                <a:ext uri="{FF2B5EF4-FFF2-40B4-BE49-F238E27FC236}">
                  <a16:creationId xmlns:a16="http://schemas.microsoft.com/office/drawing/2014/main" id="{CF6A0E09-655D-DDC7-A159-6E7DAFEA5655}"/>
                </a:ext>
              </a:extLst>
            </p:cNvPr>
            <p:cNvSpPr/>
            <p:nvPr/>
          </p:nvSpPr>
          <p:spPr>
            <a:xfrm>
              <a:off x="0" y="0"/>
              <a:ext cx="2858844" cy="3163313"/>
            </a:xfrm>
            <a:custGeom>
              <a:avLst/>
              <a:gdLst/>
              <a:ahLst/>
              <a:cxnLst/>
              <a:rect l="l" t="t" r="r" b="b"/>
              <a:pathLst>
                <a:path w="2858844" h="3163313">
                  <a:moveTo>
                    <a:pt x="0" y="0"/>
                  </a:moveTo>
                  <a:lnTo>
                    <a:pt x="2858844" y="0"/>
                  </a:lnTo>
                  <a:lnTo>
                    <a:pt x="2858844" y="3163313"/>
                  </a:lnTo>
                  <a:lnTo>
                    <a:pt x="0" y="3163313"/>
                  </a:lnTo>
                  <a:lnTo>
                    <a:pt x="0" y="0"/>
                  </a:lnTo>
                  <a:close/>
                </a:path>
              </a:pathLst>
            </a:custGeom>
            <a:blipFill>
              <a:blip r:embed="rId3"/>
              <a:stretch>
                <a:fillRect/>
              </a:stretch>
            </a:blipFill>
          </p:spPr>
          <p:txBody>
            <a:bodyPr/>
            <a:lstStyle/>
            <a:p>
              <a:endParaRPr lang="en-CA"/>
            </a:p>
          </p:txBody>
        </p:sp>
        <p:sp>
          <p:nvSpPr>
            <p:cNvPr id="12" name="Freeform 12">
              <a:extLst>
                <a:ext uri="{FF2B5EF4-FFF2-40B4-BE49-F238E27FC236}">
                  <a16:creationId xmlns:a16="http://schemas.microsoft.com/office/drawing/2014/main" id="{C95B0A0C-25B2-2DA1-95D9-6834879CCEB0}"/>
                </a:ext>
              </a:extLst>
            </p:cNvPr>
            <p:cNvSpPr/>
            <p:nvPr/>
          </p:nvSpPr>
          <p:spPr>
            <a:xfrm>
              <a:off x="2581478" y="0"/>
              <a:ext cx="2486221" cy="3447100"/>
            </a:xfrm>
            <a:custGeom>
              <a:avLst/>
              <a:gdLst/>
              <a:ahLst/>
              <a:cxnLst/>
              <a:rect l="l" t="t" r="r" b="b"/>
              <a:pathLst>
                <a:path w="2486221" h="3447100">
                  <a:moveTo>
                    <a:pt x="0" y="0"/>
                  </a:moveTo>
                  <a:lnTo>
                    <a:pt x="2486221" y="0"/>
                  </a:lnTo>
                  <a:lnTo>
                    <a:pt x="2486221" y="3447100"/>
                  </a:lnTo>
                  <a:lnTo>
                    <a:pt x="0" y="3447100"/>
                  </a:lnTo>
                  <a:lnTo>
                    <a:pt x="0" y="0"/>
                  </a:lnTo>
                  <a:close/>
                </a:path>
              </a:pathLst>
            </a:custGeom>
            <a:blipFill>
              <a:blip r:embed="rId4"/>
              <a:stretch>
                <a:fillRect/>
              </a:stretch>
            </a:blipFill>
          </p:spPr>
          <p:txBody>
            <a:bodyPr/>
            <a:lstStyle/>
            <a:p>
              <a:endParaRPr lang="en-CA"/>
            </a:p>
          </p:txBody>
        </p:sp>
        <p:sp>
          <p:nvSpPr>
            <p:cNvPr id="13" name="Freeform 13">
              <a:extLst>
                <a:ext uri="{FF2B5EF4-FFF2-40B4-BE49-F238E27FC236}">
                  <a16:creationId xmlns:a16="http://schemas.microsoft.com/office/drawing/2014/main" id="{300B56E4-DE90-724F-C833-5FFC9BDC7A3D}"/>
                </a:ext>
              </a:extLst>
            </p:cNvPr>
            <p:cNvSpPr/>
            <p:nvPr/>
          </p:nvSpPr>
          <p:spPr>
            <a:xfrm flipH="1">
              <a:off x="4102982" y="11575"/>
              <a:ext cx="3038693" cy="3169432"/>
            </a:xfrm>
            <a:custGeom>
              <a:avLst/>
              <a:gdLst/>
              <a:ahLst/>
              <a:cxnLst/>
              <a:rect l="l" t="t" r="r" b="b"/>
              <a:pathLst>
                <a:path w="3038693" h="3169432">
                  <a:moveTo>
                    <a:pt x="3038693" y="0"/>
                  </a:moveTo>
                  <a:lnTo>
                    <a:pt x="0" y="0"/>
                  </a:lnTo>
                  <a:lnTo>
                    <a:pt x="0" y="3169432"/>
                  </a:lnTo>
                  <a:lnTo>
                    <a:pt x="3038693" y="3169432"/>
                  </a:lnTo>
                  <a:lnTo>
                    <a:pt x="3038693" y="0"/>
                  </a:lnTo>
                  <a:close/>
                </a:path>
              </a:pathLst>
            </a:custGeom>
            <a:blipFill>
              <a:blip r:embed="rId5"/>
              <a:stretch>
                <a:fillRect/>
              </a:stretch>
            </a:blipFill>
          </p:spPr>
          <p:txBody>
            <a:bodyPr/>
            <a:lstStyle/>
            <a:p>
              <a:endParaRPr lang="en-CA"/>
            </a:p>
          </p:txBody>
        </p:sp>
        <p:sp>
          <p:nvSpPr>
            <p:cNvPr id="14" name="Freeform 14">
              <a:extLst>
                <a:ext uri="{FF2B5EF4-FFF2-40B4-BE49-F238E27FC236}">
                  <a16:creationId xmlns:a16="http://schemas.microsoft.com/office/drawing/2014/main" id="{49060643-E8DB-36AE-019E-839F29D17693}"/>
                </a:ext>
              </a:extLst>
            </p:cNvPr>
            <p:cNvSpPr/>
            <p:nvPr/>
          </p:nvSpPr>
          <p:spPr>
            <a:xfrm>
              <a:off x="6459249" y="66573"/>
              <a:ext cx="2693061" cy="3030167"/>
            </a:xfrm>
            <a:custGeom>
              <a:avLst/>
              <a:gdLst/>
              <a:ahLst/>
              <a:cxnLst/>
              <a:rect l="l" t="t" r="r" b="b"/>
              <a:pathLst>
                <a:path w="2693061" h="3030167">
                  <a:moveTo>
                    <a:pt x="0" y="0"/>
                  </a:moveTo>
                  <a:lnTo>
                    <a:pt x="2693061" y="0"/>
                  </a:lnTo>
                  <a:lnTo>
                    <a:pt x="2693061" y="3030167"/>
                  </a:lnTo>
                  <a:lnTo>
                    <a:pt x="0" y="3030167"/>
                  </a:lnTo>
                  <a:lnTo>
                    <a:pt x="0" y="0"/>
                  </a:lnTo>
                  <a:close/>
                </a:path>
              </a:pathLst>
            </a:custGeom>
            <a:blipFill>
              <a:blip r:embed="rId6"/>
              <a:stretch>
                <a:fillRect/>
              </a:stretch>
            </a:blipFill>
          </p:spPr>
          <p:txBody>
            <a:bodyPr/>
            <a:lstStyle/>
            <a:p>
              <a:endParaRPr lang="en-CA"/>
            </a:p>
          </p:txBody>
        </p:sp>
        <p:sp>
          <p:nvSpPr>
            <p:cNvPr id="15" name="Freeform 15">
              <a:extLst>
                <a:ext uri="{FF2B5EF4-FFF2-40B4-BE49-F238E27FC236}">
                  <a16:creationId xmlns:a16="http://schemas.microsoft.com/office/drawing/2014/main" id="{427B7EAB-FCA4-228E-D12A-E314275C112F}"/>
                </a:ext>
              </a:extLst>
            </p:cNvPr>
            <p:cNvSpPr/>
            <p:nvPr/>
          </p:nvSpPr>
          <p:spPr>
            <a:xfrm>
              <a:off x="8932121" y="11575"/>
              <a:ext cx="3437321" cy="2517837"/>
            </a:xfrm>
            <a:custGeom>
              <a:avLst/>
              <a:gdLst/>
              <a:ahLst/>
              <a:cxnLst/>
              <a:rect l="l" t="t" r="r" b="b"/>
              <a:pathLst>
                <a:path w="3437321" h="2517837">
                  <a:moveTo>
                    <a:pt x="0" y="0"/>
                  </a:moveTo>
                  <a:lnTo>
                    <a:pt x="3437321" y="0"/>
                  </a:lnTo>
                  <a:lnTo>
                    <a:pt x="3437321" y="2517837"/>
                  </a:lnTo>
                  <a:lnTo>
                    <a:pt x="0" y="2517837"/>
                  </a:lnTo>
                  <a:lnTo>
                    <a:pt x="0" y="0"/>
                  </a:lnTo>
                  <a:close/>
                </a:path>
              </a:pathLst>
            </a:custGeom>
            <a:blipFill>
              <a:blip r:embed="rId7"/>
              <a:stretch>
                <a:fillRect/>
              </a:stretch>
            </a:blipFill>
          </p:spPr>
          <p:txBody>
            <a:bodyPr/>
            <a:lstStyle/>
            <a:p>
              <a:endParaRPr lang="en-CA"/>
            </a:p>
          </p:txBody>
        </p:sp>
      </p:grpSp>
      <p:sp>
        <p:nvSpPr>
          <p:cNvPr id="16" name="TextBox 15">
            <a:extLst>
              <a:ext uri="{FF2B5EF4-FFF2-40B4-BE49-F238E27FC236}">
                <a16:creationId xmlns:a16="http://schemas.microsoft.com/office/drawing/2014/main" id="{875CCA83-025E-38BD-97D2-6C129A431BFD}"/>
              </a:ext>
            </a:extLst>
          </p:cNvPr>
          <p:cNvSpPr txBox="1"/>
          <p:nvPr/>
        </p:nvSpPr>
        <p:spPr>
          <a:xfrm>
            <a:off x="1231932" y="2966335"/>
            <a:ext cx="15203606" cy="1877437"/>
          </a:xfrm>
          <a:prstGeom prst="rect">
            <a:avLst/>
          </a:prstGeom>
          <a:noFill/>
        </p:spPr>
        <p:txBody>
          <a:bodyPr wrap="square" lIns="91440" tIns="45720" rIns="91440" bIns="45720" rtlCol="0" anchor="t">
            <a:spAutoFit/>
          </a:bodyPr>
          <a:lstStyle/>
          <a:p>
            <a:pPr algn="ctr"/>
            <a:r>
              <a:rPr lang="en-US" sz="4000" b="1" spc="179">
                <a:solidFill>
                  <a:srgbClr val="1C0140"/>
                </a:solidFill>
                <a:latin typeface="Cooper BT Bold"/>
                <a:ea typeface="+mn-lt"/>
                <a:cs typeface="+mn-lt"/>
              </a:rPr>
              <a:t>Result for Decision Tree</a:t>
            </a:r>
            <a:endParaRPr lang="en-US"/>
          </a:p>
          <a:p>
            <a:pPr algn="ctr"/>
            <a:endParaRPr lang="en-US" sz="4000" b="1" spc="179">
              <a:solidFill>
                <a:srgbClr val="1C0140"/>
              </a:solidFill>
              <a:latin typeface="Cooper BT Bold"/>
              <a:ea typeface="+mn-lt"/>
              <a:cs typeface="+mn-lt"/>
            </a:endParaRPr>
          </a:p>
          <a:p>
            <a:pPr algn="ctr"/>
            <a:endParaRPr lang="en-US" sz="3600" b="1" spc="179">
              <a:solidFill>
                <a:srgbClr val="1C0140"/>
              </a:solidFill>
              <a:latin typeface="Cooper BT Bold"/>
              <a:ea typeface="+mn-lt"/>
              <a:cs typeface="+mn-lt"/>
            </a:endParaRPr>
          </a:p>
        </p:txBody>
      </p:sp>
      <p:pic>
        <p:nvPicPr>
          <p:cNvPr id="17" name="Picture 16" descr="A group of squares with text&#10;&#10;Description automatically generated">
            <a:extLst>
              <a:ext uri="{FF2B5EF4-FFF2-40B4-BE49-F238E27FC236}">
                <a16:creationId xmlns:a16="http://schemas.microsoft.com/office/drawing/2014/main" id="{A7947470-AD34-17EA-4D73-46970A322C4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77346" y="3697651"/>
            <a:ext cx="11214735" cy="4514650"/>
          </a:xfrm>
          <a:prstGeom prst="rect">
            <a:avLst/>
          </a:prstGeom>
        </p:spPr>
      </p:pic>
    </p:spTree>
    <p:extLst>
      <p:ext uri="{BB962C8B-B14F-4D97-AF65-F5344CB8AC3E}">
        <p14:creationId xmlns:p14="http://schemas.microsoft.com/office/powerpoint/2010/main" val="4414826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grpSp>
        <p:nvGrpSpPr>
          <p:cNvPr id="3" name="Group 3"/>
          <p:cNvGrpSpPr/>
          <p:nvPr/>
        </p:nvGrpSpPr>
        <p:grpSpPr>
          <a:xfrm>
            <a:off x="901065" y="1854912"/>
            <a:ext cx="16708929" cy="7403388"/>
            <a:chOff x="0" y="0"/>
            <a:chExt cx="3876776" cy="1717721"/>
          </a:xfrm>
        </p:grpSpPr>
        <p:sp>
          <p:nvSpPr>
            <p:cNvPr id="4" name="Freeform 4"/>
            <p:cNvSpPr/>
            <p:nvPr/>
          </p:nvSpPr>
          <p:spPr>
            <a:xfrm>
              <a:off x="0" y="0"/>
              <a:ext cx="3876776" cy="1717721"/>
            </a:xfrm>
            <a:custGeom>
              <a:avLst/>
              <a:gdLst/>
              <a:ahLst/>
              <a:cxnLst/>
              <a:rect l="l" t="t" r="r" b="b"/>
              <a:pathLst>
                <a:path w="3876776" h="1717721">
                  <a:moveTo>
                    <a:pt x="46334" y="0"/>
                  </a:moveTo>
                  <a:lnTo>
                    <a:pt x="3830442" y="0"/>
                  </a:lnTo>
                  <a:cubicBezTo>
                    <a:pt x="3856031" y="0"/>
                    <a:pt x="3876776" y="20744"/>
                    <a:pt x="3876776" y="46334"/>
                  </a:cubicBezTo>
                  <a:lnTo>
                    <a:pt x="3876776" y="1671387"/>
                  </a:lnTo>
                  <a:cubicBezTo>
                    <a:pt x="3876776" y="1696976"/>
                    <a:pt x="3856031" y="1717721"/>
                    <a:pt x="3830442" y="1717721"/>
                  </a:cubicBezTo>
                  <a:lnTo>
                    <a:pt x="46334" y="1717721"/>
                  </a:lnTo>
                  <a:cubicBezTo>
                    <a:pt x="34045" y="1717721"/>
                    <a:pt x="22260" y="1712839"/>
                    <a:pt x="13571" y="1704150"/>
                  </a:cubicBezTo>
                  <a:cubicBezTo>
                    <a:pt x="4882" y="1695461"/>
                    <a:pt x="0" y="1683676"/>
                    <a:pt x="0" y="1671387"/>
                  </a:cubicBezTo>
                  <a:lnTo>
                    <a:pt x="0" y="46334"/>
                  </a:lnTo>
                  <a:cubicBezTo>
                    <a:pt x="0" y="20744"/>
                    <a:pt x="20744" y="0"/>
                    <a:pt x="46334" y="0"/>
                  </a:cubicBezTo>
                  <a:close/>
                </a:path>
              </a:pathLst>
            </a:custGeom>
            <a:solidFill>
              <a:srgbClr val="9FCDFF"/>
            </a:solidFill>
          </p:spPr>
          <p:txBody>
            <a:bodyPr/>
            <a:lstStyle/>
            <a:p>
              <a:endParaRPr lang="en-CA"/>
            </a:p>
          </p:txBody>
        </p:sp>
        <p:sp>
          <p:nvSpPr>
            <p:cNvPr id="5" name="TextBox 5"/>
            <p:cNvSpPr txBox="1"/>
            <p:nvPr/>
          </p:nvSpPr>
          <p:spPr>
            <a:xfrm>
              <a:off x="0" y="-38100"/>
              <a:ext cx="3876776" cy="1755821"/>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2418050" y="838832"/>
            <a:ext cx="13733329" cy="2086254"/>
            <a:chOff x="0" y="0"/>
            <a:chExt cx="3186382" cy="484049"/>
          </a:xfrm>
        </p:grpSpPr>
        <p:sp>
          <p:nvSpPr>
            <p:cNvPr id="7" name="Freeform 7"/>
            <p:cNvSpPr/>
            <p:nvPr/>
          </p:nvSpPr>
          <p:spPr>
            <a:xfrm>
              <a:off x="0" y="0"/>
              <a:ext cx="3186382" cy="484049"/>
            </a:xfrm>
            <a:custGeom>
              <a:avLst/>
              <a:gdLst/>
              <a:ahLst/>
              <a:cxnLst/>
              <a:rect l="l" t="t" r="r" b="b"/>
              <a:pathLst>
                <a:path w="3186382" h="484049">
                  <a:moveTo>
                    <a:pt x="36643" y="0"/>
                  </a:moveTo>
                  <a:lnTo>
                    <a:pt x="3149740" y="0"/>
                  </a:lnTo>
                  <a:cubicBezTo>
                    <a:pt x="3169977" y="0"/>
                    <a:pt x="3186382" y="16405"/>
                    <a:pt x="3186382" y="36643"/>
                  </a:cubicBezTo>
                  <a:lnTo>
                    <a:pt x="3186382" y="447406"/>
                  </a:lnTo>
                  <a:cubicBezTo>
                    <a:pt x="3186382" y="457124"/>
                    <a:pt x="3182522" y="466445"/>
                    <a:pt x="3175650" y="473316"/>
                  </a:cubicBezTo>
                  <a:cubicBezTo>
                    <a:pt x="3168778" y="480188"/>
                    <a:pt x="3159458" y="484049"/>
                    <a:pt x="3149740" y="484049"/>
                  </a:cubicBezTo>
                  <a:lnTo>
                    <a:pt x="36643" y="484049"/>
                  </a:lnTo>
                  <a:cubicBezTo>
                    <a:pt x="16405" y="484049"/>
                    <a:pt x="0" y="467643"/>
                    <a:pt x="0" y="447406"/>
                  </a:cubicBezTo>
                  <a:lnTo>
                    <a:pt x="0" y="36643"/>
                  </a:lnTo>
                  <a:cubicBezTo>
                    <a:pt x="0" y="26924"/>
                    <a:pt x="3861" y="17604"/>
                    <a:pt x="10732" y="10732"/>
                  </a:cubicBezTo>
                  <a:cubicBezTo>
                    <a:pt x="17604" y="3861"/>
                    <a:pt x="26924" y="0"/>
                    <a:pt x="36643" y="0"/>
                  </a:cubicBezTo>
                  <a:close/>
                </a:path>
              </a:pathLst>
            </a:custGeom>
            <a:solidFill>
              <a:srgbClr val="0F2F76"/>
            </a:solidFill>
          </p:spPr>
          <p:txBody>
            <a:bodyPr/>
            <a:lstStyle/>
            <a:p>
              <a:endParaRPr lang="en-CA"/>
            </a:p>
          </p:txBody>
        </p:sp>
        <p:sp>
          <p:nvSpPr>
            <p:cNvPr id="8" name="TextBox 8"/>
            <p:cNvSpPr txBox="1"/>
            <p:nvPr/>
          </p:nvSpPr>
          <p:spPr>
            <a:xfrm>
              <a:off x="0" y="-38100"/>
              <a:ext cx="3186382" cy="522149"/>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640643" y="1356276"/>
            <a:ext cx="17229772" cy="1127565"/>
          </a:xfrm>
          <a:prstGeom prst="rect">
            <a:avLst/>
          </a:prstGeom>
        </p:spPr>
        <p:txBody>
          <a:bodyPr lIns="0" tIns="0" rIns="0" bIns="0" rtlCol="0" anchor="t">
            <a:spAutoFit/>
          </a:bodyPr>
          <a:lstStyle/>
          <a:p>
            <a:pPr algn="ctr">
              <a:lnSpc>
                <a:spcPts val="8740"/>
              </a:lnSpc>
            </a:pPr>
            <a:r>
              <a:rPr lang="en-US" sz="7946" spc="588">
                <a:solidFill>
                  <a:srgbClr val="FFFFFF"/>
                </a:solidFill>
                <a:latin typeface="TAN St. Canard"/>
                <a:ea typeface="TAN St. Canard"/>
                <a:cs typeface="TAN St. Canard"/>
                <a:sym typeface="TAN St. Canard"/>
              </a:rPr>
              <a:t>Discussion of Results</a:t>
            </a:r>
          </a:p>
        </p:txBody>
      </p:sp>
      <p:grpSp>
        <p:nvGrpSpPr>
          <p:cNvPr id="10" name="Group 10"/>
          <p:cNvGrpSpPr/>
          <p:nvPr/>
        </p:nvGrpSpPr>
        <p:grpSpPr>
          <a:xfrm>
            <a:off x="4616989" y="8438470"/>
            <a:ext cx="9277081" cy="2585325"/>
            <a:chOff x="0" y="0"/>
            <a:chExt cx="12369442" cy="3447100"/>
          </a:xfrm>
        </p:grpSpPr>
        <p:sp>
          <p:nvSpPr>
            <p:cNvPr id="11" name="Freeform 11"/>
            <p:cNvSpPr/>
            <p:nvPr/>
          </p:nvSpPr>
          <p:spPr>
            <a:xfrm>
              <a:off x="0" y="0"/>
              <a:ext cx="2858844" cy="3163313"/>
            </a:xfrm>
            <a:custGeom>
              <a:avLst/>
              <a:gdLst/>
              <a:ahLst/>
              <a:cxnLst/>
              <a:rect l="l" t="t" r="r" b="b"/>
              <a:pathLst>
                <a:path w="2858844" h="3163313">
                  <a:moveTo>
                    <a:pt x="0" y="0"/>
                  </a:moveTo>
                  <a:lnTo>
                    <a:pt x="2858844" y="0"/>
                  </a:lnTo>
                  <a:lnTo>
                    <a:pt x="2858844" y="3163313"/>
                  </a:lnTo>
                  <a:lnTo>
                    <a:pt x="0" y="3163313"/>
                  </a:lnTo>
                  <a:lnTo>
                    <a:pt x="0" y="0"/>
                  </a:lnTo>
                  <a:close/>
                </a:path>
              </a:pathLst>
            </a:custGeom>
            <a:blipFill>
              <a:blip r:embed="rId3"/>
              <a:stretch>
                <a:fillRect/>
              </a:stretch>
            </a:blipFill>
          </p:spPr>
          <p:txBody>
            <a:bodyPr/>
            <a:lstStyle/>
            <a:p>
              <a:endParaRPr lang="en-CA"/>
            </a:p>
          </p:txBody>
        </p:sp>
        <p:sp>
          <p:nvSpPr>
            <p:cNvPr id="12" name="Freeform 12"/>
            <p:cNvSpPr/>
            <p:nvPr/>
          </p:nvSpPr>
          <p:spPr>
            <a:xfrm>
              <a:off x="2581478" y="0"/>
              <a:ext cx="2486221" cy="3447100"/>
            </a:xfrm>
            <a:custGeom>
              <a:avLst/>
              <a:gdLst/>
              <a:ahLst/>
              <a:cxnLst/>
              <a:rect l="l" t="t" r="r" b="b"/>
              <a:pathLst>
                <a:path w="2486221" h="3447100">
                  <a:moveTo>
                    <a:pt x="0" y="0"/>
                  </a:moveTo>
                  <a:lnTo>
                    <a:pt x="2486221" y="0"/>
                  </a:lnTo>
                  <a:lnTo>
                    <a:pt x="2486221" y="3447100"/>
                  </a:lnTo>
                  <a:lnTo>
                    <a:pt x="0" y="3447100"/>
                  </a:lnTo>
                  <a:lnTo>
                    <a:pt x="0" y="0"/>
                  </a:lnTo>
                  <a:close/>
                </a:path>
              </a:pathLst>
            </a:custGeom>
            <a:blipFill>
              <a:blip r:embed="rId4"/>
              <a:stretch>
                <a:fillRect/>
              </a:stretch>
            </a:blipFill>
          </p:spPr>
          <p:txBody>
            <a:bodyPr/>
            <a:lstStyle/>
            <a:p>
              <a:endParaRPr lang="en-CA"/>
            </a:p>
          </p:txBody>
        </p:sp>
        <p:sp>
          <p:nvSpPr>
            <p:cNvPr id="13" name="Freeform 13"/>
            <p:cNvSpPr/>
            <p:nvPr/>
          </p:nvSpPr>
          <p:spPr>
            <a:xfrm flipH="1">
              <a:off x="4102982" y="11575"/>
              <a:ext cx="3038693" cy="3169432"/>
            </a:xfrm>
            <a:custGeom>
              <a:avLst/>
              <a:gdLst/>
              <a:ahLst/>
              <a:cxnLst/>
              <a:rect l="l" t="t" r="r" b="b"/>
              <a:pathLst>
                <a:path w="3038693" h="3169432">
                  <a:moveTo>
                    <a:pt x="3038693" y="0"/>
                  </a:moveTo>
                  <a:lnTo>
                    <a:pt x="0" y="0"/>
                  </a:lnTo>
                  <a:lnTo>
                    <a:pt x="0" y="3169432"/>
                  </a:lnTo>
                  <a:lnTo>
                    <a:pt x="3038693" y="3169432"/>
                  </a:lnTo>
                  <a:lnTo>
                    <a:pt x="3038693" y="0"/>
                  </a:lnTo>
                  <a:close/>
                </a:path>
              </a:pathLst>
            </a:custGeom>
            <a:blipFill>
              <a:blip r:embed="rId5"/>
              <a:stretch>
                <a:fillRect/>
              </a:stretch>
            </a:blipFill>
          </p:spPr>
          <p:txBody>
            <a:bodyPr/>
            <a:lstStyle/>
            <a:p>
              <a:endParaRPr lang="en-CA"/>
            </a:p>
          </p:txBody>
        </p:sp>
        <p:sp>
          <p:nvSpPr>
            <p:cNvPr id="14" name="Freeform 14"/>
            <p:cNvSpPr/>
            <p:nvPr/>
          </p:nvSpPr>
          <p:spPr>
            <a:xfrm>
              <a:off x="6459249" y="66573"/>
              <a:ext cx="2693061" cy="3030167"/>
            </a:xfrm>
            <a:custGeom>
              <a:avLst/>
              <a:gdLst/>
              <a:ahLst/>
              <a:cxnLst/>
              <a:rect l="l" t="t" r="r" b="b"/>
              <a:pathLst>
                <a:path w="2693061" h="3030167">
                  <a:moveTo>
                    <a:pt x="0" y="0"/>
                  </a:moveTo>
                  <a:lnTo>
                    <a:pt x="2693061" y="0"/>
                  </a:lnTo>
                  <a:lnTo>
                    <a:pt x="2693061" y="3030167"/>
                  </a:lnTo>
                  <a:lnTo>
                    <a:pt x="0" y="3030167"/>
                  </a:lnTo>
                  <a:lnTo>
                    <a:pt x="0" y="0"/>
                  </a:lnTo>
                  <a:close/>
                </a:path>
              </a:pathLst>
            </a:custGeom>
            <a:blipFill>
              <a:blip r:embed="rId6"/>
              <a:stretch>
                <a:fillRect/>
              </a:stretch>
            </a:blipFill>
          </p:spPr>
          <p:txBody>
            <a:bodyPr/>
            <a:lstStyle/>
            <a:p>
              <a:endParaRPr lang="en-CA"/>
            </a:p>
          </p:txBody>
        </p:sp>
        <p:sp>
          <p:nvSpPr>
            <p:cNvPr id="15" name="Freeform 15"/>
            <p:cNvSpPr/>
            <p:nvPr/>
          </p:nvSpPr>
          <p:spPr>
            <a:xfrm>
              <a:off x="8932121" y="11575"/>
              <a:ext cx="3437321" cy="2517837"/>
            </a:xfrm>
            <a:custGeom>
              <a:avLst/>
              <a:gdLst/>
              <a:ahLst/>
              <a:cxnLst/>
              <a:rect l="l" t="t" r="r" b="b"/>
              <a:pathLst>
                <a:path w="3437321" h="2517837">
                  <a:moveTo>
                    <a:pt x="0" y="0"/>
                  </a:moveTo>
                  <a:lnTo>
                    <a:pt x="3437321" y="0"/>
                  </a:lnTo>
                  <a:lnTo>
                    <a:pt x="3437321" y="2517837"/>
                  </a:lnTo>
                  <a:lnTo>
                    <a:pt x="0" y="2517837"/>
                  </a:lnTo>
                  <a:lnTo>
                    <a:pt x="0" y="0"/>
                  </a:lnTo>
                  <a:close/>
                </a:path>
              </a:pathLst>
            </a:custGeom>
            <a:blipFill>
              <a:blip r:embed="rId7"/>
              <a:stretch>
                <a:fillRect/>
              </a:stretch>
            </a:blipFill>
          </p:spPr>
          <p:txBody>
            <a:bodyPr/>
            <a:lstStyle/>
            <a:p>
              <a:endParaRPr lang="en-CA"/>
            </a:p>
          </p:txBody>
        </p:sp>
      </p:grpSp>
      <p:sp>
        <p:nvSpPr>
          <p:cNvPr id="16" name="TextBox 15">
            <a:extLst>
              <a:ext uri="{FF2B5EF4-FFF2-40B4-BE49-F238E27FC236}">
                <a16:creationId xmlns:a16="http://schemas.microsoft.com/office/drawing/2014/main" id="{24E8B958-7537-F0FF-52EA-0A778BBC6603}"/>
              </a:ext>
            </a:extLst>
          </p:cNvPr>
          <p:cNvSpPr txBox="1"/>
          <p:nvPr/>
        </p:nvSpPr>
        <p:spPr>
          <a:xfrm>
            <a:off x="1231932" y="2966335"/>
            <a:ext cx="15203606" cy="1877437"/>
          </a:xfrm>
          <a:prstGeom prst="rect">
            <a:avLst/>
          </a:prstGeom>
          <a:noFill/>
        </p:spPr>
        <p:txBody>
          <a:bodyPr wrap="square" lIns="91440" tIns="45720" rIns="91440" bIns="45720" rtlCol="0" anchor="t">
            <a:spAutoFit/>
          </a:bodyPr>
          <a:lstStyle/>
          <a:p>
            <a:pPr algn="ctr"/>
            <a:r>
              <a:rPr lang="en-US" sz="4000" b="1" spc="179">
                <a:solidFill>
                  <a:srgbClr val="1C0140"/>
                </a:solidFill>
                <a:latin typeface="Cooper BT Bold"/>
                <a:ea typeface="+mn-lt"/>
                <a:cs typeface="+mn-lt"/>
              </a:rPr>
              <a:t>Result for Random Forest</a:t>
            </a:r>
            <a:endParaRPr lang="en-US"/>
          </a:p>
          <a:p>
            <a:pPr algn="ctr"/>
            <a:endParaRPr lang="en-US" sz="4000" b="1" spc="179">
              <a:solidFill>
                <a:srgbClr val="1C0140"/>
              </a:solidFill>
              <a:latin typeface="Cooper BT Bold"/>
              <a:ea typeface="+mn-lt"/>
              <a:cs typeface="+mn-lt"/>
            </a:endParaRPr>
          </a:p>
          <a:p>
            <a:pPr algn="ctr"/>
            <a:endParaRPr lang="en-US" sz="3600" b="1" spc="179">
              <a:solidFill>
                <a:srgbClr val="1C0140"/>
              </a:solidFill>
              <a:latin typeface="Cooper BT Bold"/>
              <a:ea typeface="+mn-lt"/>
              <a:cs typeface="+mn-lt"/>
            </a:endParaRPr>
          </a:p>
        </p:txBody>
      </p:sp>
      <p:pic>
        <p:nvPicPr>
          <p:cNvPr id="19" name="Picture 18">
            <a:extLst>
              <a:ext uri="{FF2B5EF4-FFF2-40B4-BE49-F238E27FC236}">
                <a16:creationId xmlns:a16="http://schemas.microsoft.com/office/drawing/2014/main" id="{DF8002E1-56BD-A29B-28E3-5D07977F8DBD}"/>
              </a:ext>
            </a:extLst>
          </p:cNvPr>
          <p:cNvPicPr>
            <a:picLocks noChangeAspect="1"/>
          </p:cNvPicPr>
          <p:nvPr/>
        </p:nvPicPr>
        <p:blipFill>
          <a:blip r:embed="rId8"/>
          <a:stretch>
            <a:fillRect/>
          </a:stretch>
        </p:blipFill>
        <p:spPr>
          <a:xfrm>
            <a:off x="1604313" y="4478059"/>
            <a:ext cx="15302432" cy="2931711"/>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54D93-D646-BB04-B0E1-904D59182A2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DFF7135-DE6D-8E9F-E101-CD40785FE95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grpSp>
        <p:nvGrpSpPr>
          <p:cNvPr id="3" name="Group 3">
            <a:extLst>
              <a:ext uri="{FF2B5EF4-FFF2-40B4-BE49-F238E27FC236}">
                <a16:creationId xmlns:a16="http://schemas.microsoft.com/office/drawing/2014/main" id="{19491474-72AA-1EE0-6C6E-8DFB1B3ADF5B}"/>
              </a:ext>
            </a:extLst>
          </p:cNvPr>
          <p:cNvGrpSpPr/>
          <p:nvPr/>
        </p:nvGrpSpPr>
        <p:grpSpPr>
          <a:xfrm>
            <a:off x="901065" y="1854912"/>
            <a:ext cx="16708929" cy="7403388"/>
            <a:chOff x="0" y="0"/>
            <a:chExt cx="3876776" cy="1717721"/>
          </a:xfrm>
        </p:grpSpPr>
        <p:sp>
          <p:nvSpPr>
            <p:cNvPr id="4" name="Freeform 4">
              <a:extLst>
                <a:ext uri="{FF2B5EF4-FFF2-40B4-BE49-F238E27FC236}">
                  <a16:creationId xmlns:a16="http://schemas.microsoft.com/office/drawing/2014/main" id="{D292B695-0AFD-2E9C-2D5D-15C485A4D359}"/>
                </a:ext>
              </a:extLst>
            </p:cNvPr>
            <p:cNvSpPr/>
            <p:nvPr/>
          </p:nvSpPr>
          <p:spPr>
            <a:xfrm>
              <a:off x="0" y="0"/>
              <a:ext cx="3876776" cy="1717721"/>
            </a:xfrm>
            <a:custGeom>
              <a:avLst/>
              <a:gdLst/>
              <a:ahLst/>
              <a:cxnLst/>
              <a:rect l="l" t="t" r="r" b="b"/>
              <a:pathLst>
                <a:path w="3876776" h="1717721">
                  <a:moveTo>
                    <a:pt x="46334" y="0"/>
                  </a:moveTo>
                  <a:lnTo>
                    <a:pt x="3830442" y="0"/>
                  </a:lnTo>
                  <a:cubicBezTo>
                    <a:pt x="3856031" y="0"/>
                    <a:pt x="3876776" y="20744"/>
                    <a:pt x="3876776" y="46334"/>
                  </a:cubicBezTo>
                  <a:lnTo>
                    <a:pt x="3876776" y="1671387"/>
                  </a:lnTo>
                  <a:cubicBezTo>
                    <a:pt x="3876776" y="1696976"/>
                    <a:pt x="3856031" y="1717721"/>
                    <a:pt x="3830442" y="1717721"/>
                  </a:cubicBezTo>
                  <a:lnTo>
                    <a:pt x="46334" y="1717721"/>
                  </a:lnTo>
                  <a:cubicBezTo>
                    <a:pt x="34045" y="1717721"/>
                    <a:pt x="22260" y="1712839"/>
                    <a:pt x="13571" y="1704150"/>
                  </a:cubicBezTo>
                  <a:cubicBezTo>
                    <a:pt x="4882" y="1695461"/>
                    <a:pt x="0" y="1683676"/>
                    <a:pt x="0" y="1671387"/>
                  </a:cubicBezTo>
                  <a:lnTo>
                    <a:pt x="0" y="46334"/>
                  </a:lnTo>
                  <a:cubicBezTo>
                    <a:pt x="0" y="20744"/>
                    <a:pt x="20744" y="0"/>
                    <a:pt x="46334" y="0"/>
                  </a:cubicBezTo>
                  <a:close/>
                </a:path>
              </a:pathLst>
            </a:custGeom>
            <a:solidFill>
              <a:srgbClr val="9FCDFF"/>
            </a:solidFill>
          </p:spPr>
          <p:txBody>
            <a:bodyPr/>
            <a:lstStyle/>
            <a:p>
              <a:endParaRPr lang="en-CA"/>
            </a:p>
          </p:txBody>
        </p:sp>
        <p:sp>
          <p:nvSpPr>
            <p:cNvPr id="5" name="TextBox 5">
              <a:extLst>
                <a:ext uri="{FF2B5EF4-FFF2-40B4-BE49-F238E27FC236}">
                  <a16:creationId xmlns:a16="http://schemas.microsoft.com/office/drawing/2014/main" id="{6177236A-1A51-DDD1-9EB1-CCE695F64013}"/>
                </a:ext>
              </a:extLst>
            </p:cNvPr>
            <p:cNvSpPr txBox="1"/>
            <p:nvPr/>
          </p:nvSpPr>
          <p:spPr>
            <a:xfrm>
              <a:off x="0" y="-38100"/>
              <a:ext cx="3876776" cy="1755821"/>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7C6D6DA4-BC07-09FE-5CD1-78389750BA13}"/>
              </a:ext>
            </a:extLst>
          </p:cNvPr>
          <p:cNvGrpSpPr/>
          <p:nvPr/>
        </p:nvGrpSpPr>
        <p:grpSpPr>
          <a:xfrm>
            <a:off x="2418050" y="838832"/>
            <a:ext cx="13733329" cy="2086254"/>
            <a:chOff x="0" y="0"/>
            <a:chExt cx="3186382" cy="484049"/>
          </a:xfrm>
        </p:grpSpPr>
        <p:sp>
          <p:nvSpPr>
            <p:cNvPr id="7" name="Freeform 7">
              <a:extLst>
                <a:ext uri="{FF2B5EF4-FFF2-40B4-BE49-F238E27FC236}">
                  <a16:creationId xmlns:a16="http://schemas.microsoft.com/office/drawing/2014/main" id="{84BEA581-AA56-A341-A2E3-88339AE1B721}"/>
                </a:ext>
              </a:extLst>
            </p:cNvPr>
            <p:cNvSpPr/>
            <p:nvPr/>
          </p:nvSpPr>
          <p:spPr>
            <a:xfrm>
              <a:off x="0" y="0"/>
              <a:ext cx="3186382" cy="484049"/>
            </a:xfrm>
            <a:custGeom>
              <a:avLst/>
              <a:gdLst/>
              <a:ahLst/>
              <a:cxnLst/>
              <a:rect l="l" t="t" r="r" b="b"/>
              <a:pathLst>
                <a:path w="3186382" h="484049">
                  <a:moveTo>
                    <a:pt x="36643" y="0"/>
                  </a:moveTo>
                  <a:lnTo>
                    <a:pt x="3149740" y="0"/>
                  </a:lnTo>
                  <a:cubicBezTo>
                    <a:pt x="3169977" y="0"/>
                    <a:pt x="3186382" y="16405"/>
                    <a:pt x="3186382" y="36643"/>
                  </a:cubicBezTo>
                  <a:lnTo>
                    <a:pt x="3186382" y="447406"/>
                  </a:lnTo>
                  <a:cubicBezTo>
                    <a:pt x="3186382" y="457124"/>
                    <a:pt x="3182522" y="466445"/>
                    <a:pt x="3175650" y="473316"/>
                  </a:cubicBezTo>
                  <a:cubicBezTo>
                    <a:pt x="3168778" y="480188"/>
                    <a:pt x="3159458" y="484049"/>
                    <a:pt x="3149740" y="484049"/>
                  </a:cubicBezTo>
                  <a:lnTo>
                    <a:pt x="36643" y="484049"/>
                  </a:lnTo>
                  <a:cubicBezTo>
                    <a:pt x="16405" y="484049"/>
                    <a:pt x="0" y="467643"/>
                    <a:pt x="0" y="447406"/>
                  </a:cubicBezTo>
                  <a:lnTo>
                    <a:pt x="0" y="36643"/>
                  </a:lnTo>
                  <a:cubicBezTo>
                    <a:pt x="0" y="26924"/>
                    <a:pt x="3861" y="17604"/>
                    <a:pt x="10732" y="10732"/>
                  </a:cubicBezTo>
                  <a:cubicBezTo>
                    <a:pt x="17604" y="3861"/>
                    <a:pt x="26924" y="0"/>
                    <a:pt x="36643" y="0"/>
                  </a:cubicBezTo>
                  <a:close/>
                </a:path>
              </a:pathLst>
            </a:custGeom>
            <a:solidFill>
              <a:srgbClr val="0F2F76"/>
            </a:solidFill>
          </p:spPr>
          <p:txBody>
            <a:bodyPr/>
            <a:lstStyle/>
            <a:p>
              <a:endParaRPr lang="en-CA"/>
            </a:p>
          </p:txBody>
        </p:sp>
        <p:sp>
          <p:nvSpPr>
            <p:cNvPr id="8" name="TextBox 8">
              <a:extLst>
                <a:ext uri="{FF2B5EF4-FFF2-40B4-BE49-F238E27FC236}">
                  <a16:creationId xmlns:a16="http://schemas.microsoft.com/office/drawing/2014/main" id="{94E3C115-8AD6-4575-A570-8730C62DD215}"/>
                </a:ext>
              </a:extLst>
            </p:cNvPr>
            <p:cNvSpPr txBox="1"/>
            <p:nvPr/>
          </p:nvSpPr>
          <p:spPr>
            <a:xfrm>
              <a:off x="0" y="-38100"/>
              <a:ext cx="3186382" cy="522149"/>
            </a:xfrm>
            <a:prstGeom prst="rect">
              <a:avLst/>
            </a:prstGeom>
          </p:spPr>
          <p:txBody>
            <a:bodyPr lIns="50800" tIns="50800" rIns="50800" bIns="50800" rtlCol="0" anchor="ctr"/>
            <a:lstStyle/>
            <a:p>
              <a:pPr algn="ctr">
                <a:lnSpc>
                  <a:spcPts val="2659"/>
                </a:lnSpc>
              </a:pPr>
              <a:endParaRPr/>
            </a:p>
          </p:txBody>
        </p:sp>
      </p:grpSp>
      <p:sp>
        <p:nvSpPr>
          <p:cNvPr id="9" name="TextBox 9">
            <a:extLst>
              <a:ext uri="{FF2B5EF4-FFF2-40B4-BE49-F238E27FC236}">
                <a16:creationId xmlns:a16="http://schemas.microsoft.com/office/drawing/2014/main" id="{D2DED583-FD65-9516-CAB1-DC656936BAFE}"/>
              </a:ext>
            </a:extLst>
          </p:cNvPr>
          <p:cNvSpPr txBox="1"/>
          <p:nvPr/>
        </p:nvSpPr>
        <p:spPr>
          <a:xfrm>
            <a:off x="640643" y="1356276"/>
            <a:ext cx="17229772" cy="1127565"/>
          </a:xfrm>
          <a:prstGeom prst="rect">
            <a:avLst/>
          </a:prstGeom>
        </p:spPr>
        <p:txBody>
          <a:bodyPr lIns="0" tIns="0" rIns="0" bIns="0" rtlCol="0" anchor="t">
            <a:spAutoFit/>
          </a:bodyPr>
          <a:lstStyle/>
          <a:p>
            <a:pPr algn="ctr">
              <a:lnSpc>
                <a:spcPts val="8740"/>
              </a:lnSpc>
            </a:pPr>
            <a:r>
              <a:rPr lang="en-US" sz="7946" spc="588">
                <a:solidFill>
                  <a:srgbClr val="FFFFFF"/>
                </a:solidFill>
                <a:latin typeface="TAN St. Canard"/>
                <a:ea typeface="TAN St. Canard"/>
                <a:cs typeface="TAN St. Canard"/>
                <a:sym typeface="TAN St. Canard"/>
              </a:rPr>
              <a:t>Discussion of Results</a:t>
            </a:r>
          </a:p>
        </p:txBody>
      </p:sp>
      <p:grpSp>
        <p:nvGrpSpPr>
          <p:cNvPr id="10" name="Group 10">
            <a:extLst>
              <a:ext uri="{FF2B5EF4-FFF2-40B4-BE49-F238E27FC236}">
                <a16:creationId xmlns:a16="http://schemas.microsoft.com/office/drawing/2014/main" id="{C4F97AA3-D78E-9831-7F7D-D5229744A908}"/>
              </a:ext>
            </a:extLst>
          </p:cNvPr>
          <p:cNvGrpSpPr/>
          <p:nvPr/>
        </p:nvGrpSpPr>
        <p:grpSpPr>
          <a:xfrm>
            <a:off x="4616989" y="8438470"/>
            <a:ext cx="9277081" cy="2585325"/>
            <a:chOff x="0" y="0"/>
            <a:chExt cx="12369442" cy="3447100"/>
          </a:xfrm>
        </p:grpSpPr>
        <p:sp>
          <p:nvSpPr>
            <p:cNvPr id="11" name="Freeform 11">
              <a:extLst>
                <a:ext uri="{FF2B5EF4-FFF2-40B4-BE49-F238E27FC236}">
                  <a16:creationId xmlns:a16="http://schemas.microsoft.com/office/drawing/2014/main" id="{28548F81-AE81-E679-7AB6-5D6598F2B882}"/>
                </a:ext>
              </a:extLst>
            </p:cNvPr>
            <p:cNvSpPr/>
            <p:nvPr/>
          </p:nvSpPr>
          <p:spPr>
            <a:xfrm>
              <a:off x="0" y="0"/>
              <a:ext cx="2858844" cy="3163313"/>
            </a:xfrm>
            <a:custGeom>
              <a:avLst/>
              <a:gdLst/>
              <a:ahLst/>
              <a:cxnLst/>
              <a:rect l="l" t="t" r="r" b="b"/>
              <a:pathLst>
                <a:path w="2858844" h="3163313">
                  <a:moveTo>
                    <a:pt x="0" y="0"/>
                  </a:moveTo>
                  <a:lnTo>
                    <a:pt x="2858844" y="0"/>
                  </a:lnTo>
                  <a:lnTo>
                    <a:pt x="2858844" y="3163313"/>
                  </a:lnTo>
                  <a:lnTo>
                    <a:pt x="0" y="3163313"/>
                  </a:lnTo>
                  <a:lnTo>
                    <a:pt x="0" y="0"/>
                  </a:lnTo>
                  <a:close/>
                </a:path>
              </a:pathLst>
            </a:custGeom>
            <a:blipFill>
              <a:blip r:embed="rId3"/>
              <a:stretch>
                <a:fillRect/>
              </a:stretch>
            </a:blipFill>
          </p:spPr>
          <p:txBody>
            <a:bodyPr/>
            <a:lstStyle/>
            <a:p>
              <a:endParaRPr lang="en-CA"/>
            </a:p>
          </p:txBody>
        </p:sp>
        <p:sp>
          <p:nvSpPr>
            <p:cNvPr id="12" name="Freeform 12">
              <a:extLst>
                <a:ext uri="{FF2B5EF4-FFF2-40B4-BE49-F238E27FC236}">
                  <a16:creationId xmlns:a16="http://schemas.microsoft.com/office/drawing/2014/main" id="{8E9CE42A-00ED-2742-D1F3-2475F3D2CBF6}"/>
                </a:ext>
              </a:extLst>
            </p:cNvPr>
            <p:cNvSpPr/>
            <p:nvPr/>
          </p:nvSpPr>
          <p:spPr>
            <a:xfrm>
              <a:off x="2581478" y="0"/>
              <a:ext cx="2486221" cy="3447100"/>
            </a:xfrm>
            <a:custGeom>
              <a:avLst/>
              <a:gdLst/>
              <a:ahLst/>
              <a:cxnLst/>
              <a:rect l="l" t="t" r="r" b="b"/>
              <a:pathLst>
                <a:path w="2486221" h="3447100">
                  <a:moveTo>
                    <a:pt x="0" y="0"/>
                  </a:moveTo>
                  <a:lnTo>
                    <a:pt x="2486221" y="0"/>
                  </a:lnTo>
                  <a:lnTo>
                    <a:pt x="2486221" y="3447100"/>
                  </a:lnTo>
                  <a:lnTo>
                    <a:pt x="0" y="3447100"/>
                  </a:lnTo>
                  <a:lnTo>
                    <a:pt x="0" y="0"/>
                  </a:lnTo>
                  <a:close/>
                </a:path>
              </a:pathLst>
            </a:custGeom>
            <a:blipFill>
              <a:blip r:embed="rId4"/>
              <a:stretch>
                <a:fillRect/>
              </a:stretch>
            </a:blipFill>
          </p:spPr>
          <p:txBody>
            <a:bodyPr/>
            <a:lstStyle/>
            <a:p>
              <a:endParaRPr lang="en-CA"/>
            </a:p>
          </p:txBody>
        </p:sp>
        <p:sp>
          <p:nvSpPr>
            <p:cNvPr id="13" name="Freeform 13">
              <a:extLst>
                <a:ext uri="{FF2B5EF4-FFF2-40B4-BE49-F238E27FC236}">
                  <a16:creationId xmlns:a16="http://schemas.microsoft.com/office/drawing/2014/main" id="{54C6B2FE-F15D-43D3-8D93-07F3E3D9C70C}"/>
                </a:ext>
              </a:extLst>
            </p:cNvPr>
            <p:cNvSpPr/>
            <p:nvPr/>
          </p:nvSpPr>
          <p:spPr>
            <a:xfrm flipH="1">
              <a:off x="4102982" y="11575"/>
              <a:ext cx="3038693" cy="3169432"/>
            </a:xfrm>
            <a:custGeom>
              <a:avLst/>
              <a:gdLst/>
              <a:ahLst/>
              <a:cxnLst/>
              <a:rect l="l" t="t" r="r" b="b"/>
              <a:pathLst>
                <a:path w="3038693" h="3169432">
                  <a:moveTo>
                    <a:pt x="3038693" y="0"/>
                  </a:moveTo>
                  <a:lnTo>
                    <a:pt x="0" y="0"/>
                  </a:lnTo>
                  <a:lnTo>
                    <a:pt x="0" y="3169432"/>
                  </a:lnTo>
                  <a:lnTo>
                    <a:pt x="3038693" y="3169432"/>
                  </a:lnTo>
                  <a:lnTo>
                    <a:pt x="3038693" y="0"/>
                  </a:lnTo>
                  <a:close/>
                </a:path>
              </a:pathLst>
            </a:custGeom>
            <a:blipFill>
              <a:blip r:embed="rId5"/>
              <a:stretch>
                <a:fillRect/>
              </a:stretch>
            </a:blipFill>
          </p:spPr>
          <p:txBody>
            <a:bodyPr/>
            <a:lstStyle/>
            <a:p>
              <a:endParaRPr lang="en-CA"/>
            </a:p>
          </p:txBody>
        </p:sp>
        <p:sp>
          <p:nvSpPr>
            <p:cNvPr id="14" name="Freeform 14">
              <a:extLst>
                <a:ext uri="{FF2B5EF4-FFF2-40B4-BE49-F238E27FC236}">
                  <a16:creationId xmlns:a16="http://schemas.microsoft.com/office/drawing/2014/main" id="{83554897-ADC2-F3D5-5D4D-5534E9105505}"/>
                </a:ext>
              </a:extLst>
            </p:cNvPr>
            <p:cNvSpPr/>
            <p:nvPr/>
          </p:nvSpPr>
          <p:spPr>
            <a:xfrm>
              <a:off x="6459249" y="66573"/>
              <a:ext cx="2693061" cy="3030167"/>
            </a:xfrm>
            <a:custGeom>
              <a:avLst/>
              <a:gdLst/>
              <a:ahLst/>
              <a:cxnLst/>
              <a:rect l="l" t="t" r="r" b="b"/>
              <a:pathLst>
                <a:path w="2693061" h="3030167">
                  <a:moveTo>
                    <a:pt x="0" y="0"/>
                  </a:moveTo>
                  <a:lnTo>
                    <a:pt x="2693061" y="0"/>
                  </a:lnTo>
                  <a:lnTo>
                    <a:pt x="2693061" y="3030167"/>
                  </a:lnTo>
                  <a:lnTo>
                    <a:pt x="0" y="3030167"/>
                  </a:lnTo>
                  <a:lnTo>
                    <a:pt x="0" y="0"/>
                  </a:lnTo>
                  <a:close/>
                </a:path>
              </a:pathLst>
            </a:custGeom>
            <a:blipFill>
              <a:blip r:embed="rId6"/>
              <a:stretch>
                <a:fillRect/>
              </a:stretch>
            </a:blipFill>
          </p:spPr>
          <p:txBody>
            <a:bodyPr/>
            <a:lstStyle/>
            <a:p>
              <a:endParaRPr lang="en-CA"/>
            </a:p>
          </p:txBody>
        </p:sp>
        <p:sp>
          <p:nvSpPr>
            <p:cNvPr id="15" name="Freeform 15">
              <a:extLst>
                <a:ext uri="{FF2B5EF4-FFF2-40B4-BE49-F238E27FC236}">
                  <a16:creationId xmlns:a16="http://schemas.microsoft.com/office/drawing/2014/main" id="{FF9F06B8-6C62-51C8-4209-6BBE73254E75}"/>
                </a:ext>
              </a:extLst>
            </p:cNvPr>
            <p:cNvSpPr/>
            <p:nvPr/>
          </p:nvSpPr>
          <p:spPr>
            <a:xfrm>
              <a:off x="8932121" y="11575"/>
              <a:ext cx="3437321" cy="2517837"/>
            </a:xfrm>
            <a:custGeom>
              <a:avLst/>
              <a:gdLst/>
              <a:ahLst/>
              <a:cxnLst/>
              <a:rect l="l" t="t" r="r" b="b"/>
              <a:pathLst>
                <a:path w="3437321" h="2517837">
                  <a:moveTo>
                    <a:pt x="0" y="0"/>
                  </a:moveTo>
                  <a:lnTo>
                    <a:pt x="3437321" y="0"/>
                  </a:lnTo>
                  <a:lnTo>
                    <a:pt x="3437321" y="2517837"/>
                  </a:lnTo>
                  <a:lnTo>
                    <a:pt x="0" y="2517837"/>
                  </a:lnTo>
                  <a:lnTo>
                    <a:pt x="0" y="0"/>
                  </a:lnTo>
                  <a:close/>
                </a:path>
              </a:pathLst>
            </a:custGeom>
            <a:blipFill>
              <a:blip r:embed="rId7"/>
              <a:stretch>
                <a:fillRect/>
              </a:stretch>
            </a:blipFill>
          </p:spPr>
          <p:txBody>
            <a:bodyPr/>
            <a:lstStyle/>
            <a:p>
              <a:endParaRPr lang="en-CA"/>
            </a:p>
          </p:txBody>
        </p:sp>
      </p:grpSp>
      <p:sp>
        <p:nvSpPr>
          <p:cNvPr id="16" name="TextBox 15">
            <a:extLst>
              <a:ext uri="{FF2B5EF4-FFF2-40B4-BE49-F238E27FC236}">
                <a16:creationId xmlns:a16="http://schemas.microsoft.com/office/drawing/2014/main" id="{17326087-7E49-F7DB-37D4-CB49A53B94B0}"/>
              </a:ext>
            </a:extLst>
          </p:cNvPr>
          <p:cNvSpPr txBox="1"/>
          <p:nvPr/>
        </p:nvSpPr>
        <p:spPr>
          <a:xfrm>
            <a:off x="1231932" y="2966335"/>
            <a:ext cx="15203606" cy="1877437"/>
          </a:xfrm>
          <a:prstGeom prst="rect">
            <a:avLst/>
          </a:prstGeom>
          <a:noFill/>
        </p:spPr>
        <p:txBody>
          <a:bodyPr wrap="square" lIns="91440" tIns="45720" rIns="91440" bIns="45720" rtlCol="0" anchor="t">
            <a:spAutoFit/>
          </a:bodyPr>
          <a:lstStyle/>
          <a:p>
            <a:pPr algn="ctr"/>
            <a:r>
              <a:rPr lang="en-US" sz="4000" b="1" spc="179">
                <a:solidFill>
                  <a:srgbClr val="1C0140"/>
                </a:solidFill>
                <a:latin typeface="Cooper BT Bold"/>
                <a:ea typeface="+mn-lt"/>
                <a:cs typeface="+mn-lt"/>
              </a:rPr>
              <a:t>Result for KNN</a:t>
            </a:r>
            <a:endParaRPr lang="en-US"/>
          </a:p>
          <a:p>
            <a:pPr algn="ctr"/>
            <a:endParaRPr lang="en-US" sz="4000" b="1" spc="179">
              <a:solidFill>
                <a:srgbClr val="1C0140"/>
              </a:solidFill>
              <a:latin typeface="Cooper BT Bold"/>
              <a:ea typeface="+mn-lt"/>
              <a:cs typeface="+mn-lt"/>
            </a:endParaRPr>
          </a:p>
          <a:p>
            <a:pPr algn="ctr"/>
            <a:endParaRPr lang="en-US" sz="3600" b="1" spc="179">
              <a:solidFill>
                <a:srgbClr val="1C0140"/>
              </a:solidFill>
              <a:latin typeface="Cooper BT Bold"/>
              <a:ea typeface="+mn-lt"/>
              <a:cs typeface="+mn-lt"/>
            </a:endParaRPr>
          </a:p>
        </p:txBody>
      </p:sp>
      <p:pic>
        <p:nvPicPr>
          <p:cNvPr id="18" name="Picture 17">
            <a:extLst>
              <a:ext uri="{FF2B5EF4-FFF2-40B4-BE49-F238E27FC236}">
                <a16:creationId xmlns:a16="http://schemas.microsoft.com/office/drawing/2014/main" id="{D7BFB4C1-A650-DB2A-7CA4-2D2F49B54143}"/>
              </a:ext>
            </a:extLst>
          </p:cNvPr>
          <p:cNvPicPr>
            <a:picLocks noChangeAspect="1"/>
          </p:cNvPicPr>
          <p:nvPr/>
        </p:nvPicPr>
        <p:blipFill>
          <a:blip r:embed="rId8"/>
          <a:stretch>
            <a:fillRect/>
          </a:stretch>
        </p:blipFill>
        <p:spPr>
          <a:xfrm>
            <a:off x="1833224" y="4229426"/>
            <a:ext cx="15203606" cy="2692588"/>
          </a:xfrm>
          <a:prstGeom prst="rect">
            <a:avLst/>
          </a:prstGeom>
        </p:spPr>
      </p:pic>
    </p:spTree>
    <p:extLst>
      <p:ext uri="{BB962C8B-B14F-4D97-AF65-F5344CB8AC3E}">
        <p14:creationId xmlns:p14="http://schemas.microsoft.com/office/powerpoint/2010/main" val="41660645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54D93-D646-BB04-B0E1-904D59182A2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DFF7135-DE6D-8E9F-E101-CD40785FE95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grpSp>
        <p:nvGrpSpPr>
          <p:cNvPr id="3" name="Group 3">
            <a:extLst>
              <a:ext uri="{FF2B5EF4-FFF2-40B4-BE49-F238E27FC236}">
                <a16:creationId xmlns:a16="http://schemas.microsoft.com/office/drawing/2014/main" id="{19491474-72AA-1EE0-6C6E-8DFB1B3ADF5B}"/>
              </a:ext>
            </a:extLst>
          </p:cNvPr>
          <p:cNvGrpSpPr/>
          <p:nvPr/>
        </p:nvGrpSpPr>
        <p:grpSpPr>
          <a:xfrm>
            <a:off x="901065" y="1854912"/>
            <a:ext cx="16708929" cy="7403388"/>
            <a:chOff x="0" y="0"/>
            <a:chExt cx="3876776" cy="1717721"/>
          </a:xfrm>
        </p:grpSpPr>
        <p:sp>
          <p:nvSpPr>
            <p:cNvPr id="4" name="Freeform 4">
              <a:extLst>
                <a:ext uri="{FF2B5EF4-FFF2-40B4-BE49-F238E27FC236}">
                  <a16:creationId xmlns:a16="http://schemas.microsoft.com/office/drawing/2014/main" id="{D292B695-0AFD-2E9C-2D5D-15C485A4D359}"/>
                </a:ext>
              </a:extLst>
            </p:cNvPr>
            <p:cNvSpPr/>
            <p:nvPr/>
          </p:nvSpPr>
          <p:spPr>
            <a:xfrm>
              <a:off x="0" y="0"/>
              <a:ext cx="3876776" cy="1717721"/>
            </a:xfrm>
            <a:custGeom>
              <a:avLst/>
              <a:gdLst/>
              <a:ahLst/>
              <a:cxnLst/>
              <a:rect l="l" t="t" r="r" b="b"/>
              <a:pathLst>
                <a:path w="3876776" h="1717721">
                  <a:moveTo>
                    <a:pt x="46334" y="0"/>
                  </a:moveTo>
                  <a:lnTo>
                    <a:pt x="3830442" y="0"/>
                  </a:lnTo>
                  <a:cubicBezTo>
                    <a:pt x="3856031" y="0"/>
                    <a:pt x="3876776" y="20744"/>
                    <a:pt x="3876776" y="46334"/>
                  </a:cubicBezTo>
                  <a:lnTo>
                    <a:pt x="3876776" y="1671387"/>
                  </a:lnTo>
                  <a:cubicBezTo>
                    <a:pt x="3876776" y="1696976"/>
                    <a:pt x="3856031" y="1717721"/>
                    <a:pt x="3830442" y="1717721"/>
                  </a:cubicBezTo>
                  <a:lnTo>
                    <a:pt x="46334" y="1717721"/>
                  </a:lnTo>
                  <a:cubicBezTo>
                    <a:pt x="34045" y="1717721"/>
                    <a:pt x="22260" y="1712839"/>
                    <a:pt x="13571" y="1704150"/>
                  </a:cubicBezTo>
                  <a:cubicBezTo>
                    <a:pt x="4882" y="1695461"/>
                    <a:pt x="0" y="1683676"/>
                    <a:pt x="0" y="1671387"/>
                  </a:cubicBezTo>
                  <a:lnTo>
                    <a:pt x="0" y="46334"/>
                  </a:lnTo>
                  <a:cubicBezTo>
                    <a:pt x="0" y="20744"/>
                    <a:pt x="20744" y="0"/>
                    <a:pt x="46334" y="0"/>
                  </a:cubicBezTo>
                  <a:close/>
                </a:path>
              </a:pathLst>
            </a:custGeom>
            <a:solidFill>
              <a:srgbClr val="9FCDFF"/>
            </a:solidFill>
          </p:spPr>
          <p:txBody>
            <a:bodyPr/>
            <a:lstStyle/>
            <a:p>
              <a:endParaRPr lang="en-CA"/>
            </a:p>
          </p:txBody>
        </p:sp>
        <p:sp>
          <p:nvSpPr>
            <p:cNvPr id="5" name="TextBox 5">
              <a:extLst>
                <a:ext uri="{FF2B5EF4-FFF2-40B4-BE49-F238E27FC236}">
                  <a16:creationId xmlns:a16="http://schemas.microsoft.com/office/drawing/2014/main" id="{6177236A-1A51-DDD1-9EB1-CCE695F64013}"/>
                </a:ext>
              </a:extLst>
            </p:cNvPr>
            <p:cNvSpPr txBox="1"/>
            <p:nvPr/>
          </p:nvSpPr>
          <p:spPr>
            <a:xfrm>
              <a:off x="0" y="-38100"/>
              <a:ext cx="3876776" cy="1755821"/>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7C6D6DA4-BC07-09FE-5CD1-78389750BA13}"/>
              </a:ext>
            </a:extLst>
          </p:cNvPr>
          <p:cNvGrpSpPr/>
          <p:nvPr/>
        </p:nvGrpSpPr>
        <p:grpSpPr>
          <a:xfrm>
            <a:off x="2418050" y="838832"/>
            <a:ext cx="13733329" cy="2086254"/>
            <a:chOff x="0" y="0"/>
            <a:chExt cx="3186382" cy="484049"/>
          </a:xfrm>
        </p:grpSpPr>
        <p:sp>
          <p:nvSpPr>
            <p:cNvPr id="7" name="Freeform 7">
              <a:extLst>
                <a:ext uri="{FF2B5EF4-FFF2-40B4-BE49-F238E27FC236}">
                  <a16:creationId xmlns:a16="http://schemas.microsoft.com/office/drawing/2014/main" id="{84BEA581-AA56-A341-A2E3-88339AE1B721}"/>
                </a:ext>
              </a:extLst>
            </p:cNvPr>
            <p:cNvSpPr/>
            <p:nvPr/>
          </p:nvSpPr>
          <p:spPr>
            <a:xfrm>
              <a:off x="0" y="0"/>
              <a:ext cx="3186382" cy="484049"/>
            </a:xfrm>
            <a:custGeom>
              <a:avLst/>
              <a:gdLst/>
              <a:ahLst/>
              <a:cxnLst/>
              <a:rect l="l" t="t" r="r" b="b"/>
              <a:pathLst>
                <a:path w="3186382" h="484049">
                  <a:moveTo>
                    <a:pt x="36643" y="0"/>
                  </a:moveTo>
                  <a:lnTo>
                    <a:pt x="3149740" y="0"/>
                  </a:lnTo>
                  <a:cubicBezTo>
                    <a:pt x="3169977" y="0"/>
                    <a:pt x="3186382" y="16405"/>
                    <a:pt x="3186382" y="36643"/>
                  </a:cubicBezTo>
                  <a:lnTo>
                    <a:pt x="3186382" y="447406"/>
                  </a:lnTo>
                  <a:cubicBezTo>
                    <a:pt x="3186382" y="457124"/>
                    <a:pt x="3182522" y="466445"/>
                    <a:pt x="3175650" y="473316"/>
                  </a:cubicBezTo>
                  <a:cubicBezTo>
                    <a:pt x="3168778" y="480188"/>
                    <a:pt x="3159458" y="484049"/>
                    <a:pt x="3149740" y="484049"/>
                  </a:cubicBezTo>
                  <a:lnTo>
                    <a:pt x="36643" y="484049"/>
                  </a:lnTo>
                  <a:cubicBezTo>
                    <a:pt x="16405" y="484049"/>
                    <a:pt x="0" y="467643"/>
                    <a:pt x="0" y="447406"/>
                  </a:cubicBezTo>
                  <a:lnTo>
                    <a:pt x="0" y="36643"/>
                  </a:lnTo>
                  <a:cubicBezTo>
                    <a:pt x="0" y="26924"/>
                    <a:pt x="3861" y="17604"/>
                    <a:pt x="10732" y="10732"/>
                  </a:cubicBezTo>
                  <a:cubicBezTo>
                    <a:pt x="17604" y="3861"/>
                    <a:pt x="26924" y="0"/>
                    <a:pt x="36643" y="0"/>
                  </a:cubicBezTo>
                  <a:close/>
                </a:path>
              </a:pathLst>
            </a:custGeom>
            <a:solidFill>
              <a:srgbClr val="0F2F76"/>
            </a:solidFill>
          </p:spPr>
          <p:txBody>
            <a:bodyPr/>
            <a:lstStyle/>
            <a:p>
              <a:endParaRPr lang="en-CA"/>
            </a:p>
          </p:txBody>
        </p:sp>
        <p:sp>
          <p:nvSpPr>
            <p:cNvPr id="8" name="TextBox 8">
              <a:extLst>
                <a:ext uri="{FF2B5EF4-FFF2-40B4-BE49-F238E27FC236}">
                  <a16:creationId xmlns:a16="http://schemas.microsoft.com/office/drawing/2014/main" id="{94E3C115-8AD6-4575-A570-8730C62DD215}"/>
                </a:ext>
              </a:extLst>
            </p:cNvPr>
            <p:cNvSpPr txBox="1"/>
            <p:nvPr/>
          </p:nvSpPr>
          <p:spPr>
            <a:xfrm>
              <a:off x="0" y="-38100"/>
              <a:ext cx="3186382" cy="522149"/>
            </a:xfrm>
            <a:prstGeom prst="rect">
              <a:avLst/>
            </a:prstGeom>
          </p:spPr>
          <p:txBody>
            <a:bodyPr lIns="50800" tIns="50800" rIns="50800" bIns="50800" rtlCol="0" anchor="ctr"/>
            <a:lstStyle/>
            <a:p>
              <a:pPr algn="ctr">
                <a:lnSpc>
                  <a:spcPts val="2659"/>
                </a:lnSpc>
              </a:pPr>
              <a:endParaRPr/>
            </a:p>
          </p:txBody>
        </p:sp>
      </p:grpSp>
      <p:sp>
        <p:nvSpPr>
          <p:cNvPr id="9" name="TextBox 9">
            <a:extLst>
              <a:ext uri="{FF2B5EF4-FFF2-40B4-BE49-F238E27FC236}">
                <a16:creationId xmlns:a16="http://schemas.microsoft.com/office/drawing/2014/main" id="{D2DED583-FD65-9516-CAB1-DC656936BAFE}"/>
              </a:ext>
            </a:extLst>
          </p:cNvPr>
          <p:cNvSpPr txBox="1"/>
          <p:nvPr/>
        </p:nvSpPr>
        <p:spPr>
          <a:xfrm>
            <a:off x="640643" y="1356276"/>
            <a:ext cx="17229772" cy="1127565"/>
          </a:xfrm>
          <a:prstGeom prst="rect">
            <a:avLst/>
          </a:prstGeom>
        </p:spPr>
        <p:txBody>
          <a:bodyPr lIns="0" tIns="0" rIns="0" bIns="0" rtlCol="0" anchor="t">
            <a:spAutoFit/>
          </a:bodyPr>
          <a:lstStyle/>
          <a:p>
            <a:pPr algn="ctr">
              <a:lnSpc>
                <a:spcPts val="8740"/>
              </a:lnSpc>
            </a:pPr>
            <a:r>
              <a:rPr lang="en-US" sz="7946" spc="588">
                <a:solidFill>
                  <a:srgbClr val="FFFFFF"/>
                </a:solidFill>
                <a:latin typeface="TAN St. Canard"/>
                <a:ea typeface="TAN St. Canard"/>
                <a:cs typeface="TAN St. Canard"/>
                <a:sym typeface="TAN St. Canard"/>
              </a:rPr>
              <a:t>Discussion of Results</a:t>
            </a:r>
          </a:p>
        </p:txBody>
      </p:sp>
      <p:grpSp>
        <p:nvGrpSpPr>
          <p:cNvPr id="10" name="Group 10">
            <a:extLst>
              <a:ext uri="{FF2B5EF4-FFF2-40B4-BE49-F238E27FC236}">
                <a16:creationId xmlns:a16="http://schemas.microsoft.com/office/drawing/2014/main" id="{C4F97AA3-D78E-9831-7F7D-D5229744A908}"/>
              </a:ext>
            </a:extLst>
          </p:cNvPr>
          <p:cNvGrpSpPr/>
          <p:nvPr/>
        </p:nvGrpSpPr>
        <p:grpSpPr>
          <a:xfrm>
            <a:off x="4616989" y="8438470"/>
            <a:ext cx="9277081" cy="2585325"/>
            <a:chOff x="0" y="0"/>
            <a:chExt cx="12369442" cy="3447100"/>
          </a:xfrm>
        </p:grpSpPr>
        <p:sp>
          <p:nvSpPr>
            <p:cNvPr id="11" name="Freeform 11">
              <a:extLst>
                <a:ext uri="{FF2B5EF4-FFF2-40B4-BE49-F238E27FC236}">
                  <a16:creationId xmlns:a16="http://schemas.microsoft.com/office/drawing/2014/main" id="{28548F81-AE81-E679-7AB6-5D6598F2B882}"/>
                </a:ext>
              </a:extLst>
            </p:cNvPr>
            <p:cNvSpPr/>
            <p:nvPr/>
          </p:nvSpPr>
          <p:spPr>
            <a:xfrm>
              <a:off x="0" y="0"/>
              <a:ext cx="2858844" cy="3163313"/>
            </a:xfrm>
            <a:custGeom>
              <a:avLst/>
              <a:gdLst/>
              <a:ahLst/>
              <a:cxnLst/>
              <a:rect l="l" t="t" r="r" b="b"/>
              <a:pathLst>
                <a:path w="2858844" h="3163313">
                  <a:moveTo>
                    <a:pt x="0" y="0"/>
                  </a:moveTo>
                  <a:lnTo>
                    <a:pt x="2858844" y="0"/>
                  </a:lnTo>
                  <a:lnTo>
                    <a:pt x="2858844" y="3163313"/>
                  </a:lnTo>
                  <a:lnTo>
                    <a:pt x="0" y="3163313"/>
                  </a:lnTo>
                  <a:lnTo>
                    <a:pt x="0" y="0"/>
                  </a:lnTo>
                  <a:close/>
                </a:path>
              </a:pathLst>
            </a:custGeom>
            <a:blipFill>
              <a:blip r:embed="rId3"/>
              <a:stretch>
                <a:fillRect/>
              </a:stretch>
            </a:blipFill>
          </p:spPr>
          <p:txBody>
            <a:bodyPr/>
            <a:lstStyle/>
            <a:p>
              <a:endParaRPr lang="en-CA"/>
            </a:p>
          </p:txBody>
        </p:sp>
        <p:sp>
          <p:nvSpPr>
            <p:cNvPr id="12" name="Freeform 12">
              <a:extLst>
                <a:ext uri="{FF2B5EF4-FFF2-40B4-BE49-F238E27FC236}">
                  <a16:creationId xmlns:a16="http://schemas.microsoft.com/office/drawing/2014/main" id="{8E9CE42A-00ED-2742-D1F3-2475F3D2CBF6}"/>
                </a:ext>
              </a:extLst>
            </p:cNvPr>
            <p:cNvSpPr/>
            <p:nvPr/>
          </p:nvSpPr>
          <p:spPr>
            <a:xfrm>
              <a:off x="2581478" y="0"/>
              <a:ext cx="2486221" cy="3447100"/>
            </a:xfrm>
            <a:custGeom>
              <a:avLst/>
              <a:gdLst/>
              <a:ahLst/>
              <a:cxnLst/>
              <a:rect l="l" t="t" r="r" b="b"/>
              <a:pathLst>
                <a:path w="2486221" h="3447100">
                  <a:moveTo>
                    <a:pt x="0" y="0"/>
                  </a:moveTo>
                  <a:lnTo>
                    <a:pt x="2486221" y="0"/>
                  </a:lnTo>
                  <a:lnTo>
                    <a:pt x="2486221" y="3447100"/>
                  </a:lnTo>
                  <a:lnTo>
                    <a:pt x="0" y="3447100"/>
                  </a:lnTo>
                  <a:lnTo>
                    <a:pt x="0" y="0"/>
                  </a:lnTo>
                  <a:close/>
                </a:path>
              </a:pathLst>
            </a:custGeom>
            <a:blipFill>
              <a:blip r:embed="rId4"/>
              <a:stretch>
                <a:fillRect/>
              </a:stretch>
            </a:blipFill>
          </p:spPr>
          <p:txBody>
            <a:bodyPr/>
            <a:lstStyle/>
            <a:p>
              <a:endParaRPr lang="en-CA"/>
            </a:p>
          </p:txBody>
        </p:sp>
        <p:sp>
          <p:nvSpPr>
            <p:cNvPr id="13" name="Freeform 13">
              <a:extLst>
                <a:ext uri="{FF2B5EF4-FFF2-40B4-BE49-F238E27FC236}">
                  <a16:creationId xmlns:a16="http://schemas.microsoft.com/office/drawing/2014/main" id="{54C6B2FE-F15D-43D3-8D93-07F3E3D9C70C}"/>
                </a:ext>
              </a:extLst>
            </p:cNvPr>
            <p:cNvSpPr/>
            <p:nvPr/>
          </p:nvSpPr>
          <p:spPr>
            <a:xfrm flipH="1">
              <a:off x="4102982" y="11575"/>
              <a:ext cx="3038693" cy="3169432"/>
            </a:xfrm>
            <a:custGeom>
              <a:avLst/>
              <a:gdLst/>
              <a:ahLst/>
              <a:cxnLst/>
              <a:rect l="l" t="t" r="r" b="b"/>
              <a:pathLst>
                <a:path w="3038693" h="3169432">
                  <a:moveTo>
                    <a:pt x="3038693" y="0"/>
                  </a:moveTo>
                  <a:lnTo>
                    <a:pt x="0" y="0"/>
                  </a:lnTo>
                  <a:lnTo>
                    <a:pt x="0" y="3169432"/>
                  </a:lnTo>
                  <a:lnTo>
                    <a:pt x="3038693" y="3169432"/>
                  </a:lnTo>
                  <a:lnTo>
                    <a:pt x="3038693" y="0"/>
                  </a:lnTo>
                  <a:close/>
                </a:path>
              </a:pathLst>
            </a:custGeom>
            <a:blipFill>
              <a:blip r:embed="rId5"/>
              <a:stretch>
                <a:fillRect/>
              </a:stretch>
            </a:blipFill>
          </p:spPr>
          <p:txBody>
            <a:bodyPr/>
            <a:lstStyle/>
            <a:p>
              <a:endParaRPr lang="en-CA"/>
            </a:p>
          </p:txBody>
        </p:sp>
        <p:sp>
          <p:nvSpPr>
            <p:cNvPr id="14" name="Freeform 14">
              <a:extLst>
                <a:ext uri="{FF2B5EF4-FFF2-40B4-BE49-F238E27FC236}">
                  <a16:creationId xmlns:a16="http://schemas.microsoft.com/office/drawing/2014/main" id="{83554897-ADC2-F3D5-5D4D-5534E9105505}"/>
                </a:ext>
              </a:extLst>
            </p:cNvPr>
            <p:cNvSpPr/>
            <p:nvPr/>
          </p:nvSpPr>
          <p:spPr>
            <a:xfrm>
              <a:off x="6459249" y="66573"/>
              <a:ext cx="2693061" cy="3030167"/>
            </a:xfrm>
            <a:custGeom>
              <a:avLst/>
              <a:gdLst/>
              <a:ahLst/>
              <a:cxnLst/>
              <a:rect l="l" t="t" r="r" b="b"/>
              <a:pathLst>
                <a:path w="2693061" h="3030167">
                  <a:moveTo>
                    <a:pt x="0" y="0"/>
                  </a:moveTo>
                  <a:lnTo>
                    <a:pt x="2693061" y="0"/>
                  </a:lnTo>
                  <a:lnTo>
                    <a:pt x="2693061" y="3030167"/>
                  </a:lnTo>
                  <a:lnTo>
                    <a:pt x="0" y="3030167"/>
                  </a:lnTo>
                  <a:lnTo>
                    <a:pt x="0" y="0"/>
                  </a:lnTo>
                  <a:close/>
                </a:path>
              </a:pathLst>
            </a:custGeom>
            <a:blipFill>
              <a:blip r:embed="rId6"/>
              <a:stretch>
                <a:fillRect/>
              </a:stretch>
            </a:blipFill>
          </p:spPr>
          <p:txBody>
            <a:bodyPr/>
            <a:lstStyle/>
            <a:p>
              <a:endParaRPr lang="en-CA"/>
            </a:p>
          </p:txBody>
        </p:sp>
        <p:sp>
          <p:nvSpPr>
            <p:cNvPr id="15" name="Freeform 15">
              <a:extLst>
                <a:ext uri="{FF2B5EF4-FFF2-40B4-BE49-F238E27FC236}">
                  <a16:creationId xmlns:a16="http://schemas.microsoft.com/office/drawing/2014/main" id="{FF9F06B8-6C62-51C8-4209-6BBE73254E75}"/>
                </a:ext>
              </a:extLst>
            </p:cNvPr>
            <p:cNvSpPr/>
            <p:nvPr/>
          </p:nvSpPr>
          <p:spPr>
            <a:xfrm>
              <a:off x="8932121" y="11575"/>
              <a:ext cx="3437321" cy="2517837"/>
            </a:xfrm>
            <a:custGeom>
              <a:avLst/>
              <a:gdLst/>
              <a:ahLst/>
              <a:cxnLst/>
              <a:rect l="l" t="t" r="r" b="b"/>
              <a:pathLst>
                <a:path w="3437321" h="2517837">
                  <a:moveTo>
                    <a:pt x="0" y="0"/>
                  </a:moveTo>
                  <a:lnTo>
                    <a:pt x="3437321" y="0"/>
                  </a:lnTo>
                  <a:lnTo>
                    <a:pt x="3437321" y="2517837"/>
                  </a:lnTo>
                  <a:lnTo>
                    <a:pt x="0" y="2517837"/>
                  </a:lnTo>
                  <a:lnTo>
                    <a:pt x="0" y="0"/>
                  </a:lnTo>
                  <a:close/>
                </a:path>
              </a:pathLst>
            </a:custGeom>
            <a:blipFill>
              <a:blip r:embed="rId7"/>
              <a:stretch>
                <a:fillRect/>
              </a:stretch>
            </a:blipFill>
          </p:spPr>
          <p:txBody>
            <a:bodyPr/>
            <a:lstStyle/>
            <a:p>
              <a:endParaRPr lang="en-CA"/>
            </a:p>
          </p:txBody>
        </p:sp>
      </p:grpSp>
      <p:sp>
        <p:nvSpPr>
          <p:cNvPr id="16" name="TextBox 15">
            <a:extLst>
              <a:ext uri="{FF2B5EF4-FFF2-40B4-BE49-F238E27FC236}">
                <a16:creationId xmlns:a16="http://schemas.microsoft.com/office/drawing/2014/main" id="{17326087-7E49-F7DB-37D4-CB49A53B94B0}"/>
              </a:ext>
            </a:extLst>
          </p:cNvPr>
          <p:cNvSpPr txBox="1"/>
          <p:nvPr/>
        </p:nvSpPr>
        <p:spPr>
          <a:xfrm>
            <a:off x="1231932" y="2966335"/>
            <a:ext cx="15203606" cy="6186309"/>
          </a:xfrm>
          <a:prstGeom prst="rect">
            <a:avLst/>
          </a:prstGeom>
          <a:noFill/>
        </p:spPr>
        <p:txBody>
          <a:bodyPr wrap="square" lIns="91440" tIns="45720" rIns="91440" bIns="45720" rtlCol="0" anchor="t">
            <a:spAutoFit/>
          </a:bodyPr>
          <a:lstStyle/>
          <a:p>
            <a:pPr algn="ctr"/>
            <a:r>
              <a:rPr lang="en-US" sz="4000" b="1" spc="179">
                <a:solidFill>
                  <a:srgbClr val="1C0140"/>
                </a:solidFill>
                <a:latin typeface="Cooper BT Bold"/>
                <a:ea typeface="+mn-lt"/>
                <a:cs typeface="+mn-lt"/>
              </a:rPr>
              <a:t>Result for Association</a:t>
            </a:r>
            <a:endParaRPr lang="en-US"/>
          </a:p>
          <a:p>
            <a:pPr algn="ctr"/>
            <a:r>
              <a:rPr lang="en-US" sz="4000" spc="179">
                <a:solidFill>
                  <a:srgbClr val="1C0140"/>
                </a:solidFill>
                <a:ea typeface="+mn-lt"/>
                <a:cs typeface="+mn-lt"/>
              </a:rPr>
              <a:t>Bronx-Specific Patterns with Location Grouping</a:t>
            </a:r>
            <a:endParaRPr lang="en-US"/>
          </a:p>
          <a:p>
            <a:pPr algn="ctr"/>
            <a:r>
              <a:rPr lang="en-US" sz="4000" spc="179">
                <a:solidFill>
                  <a:srgbClr val="1C0140"/>
                </a:solidFill>
                <a:ea typeface="+mn-lt"/>
                <a:cs typeface="+mn-lt"/>
              </a:rPr>
              <a:t>Consistent Bronx Patterns:</a:t>
            </a:r>
            <a:endParaRPr lang="en-US"/>
          </a:p>
          <a:p>
            <a:pPr algn="ctr"/>
            <a:r>
              <a:rPr lang="en-US" sz="4000" spc="179">
                <a:solidFill>
                  <a:srgbClr val="1C0140"/>
                </a:solidFill>
                <a:ea typeface="+mn-lt"/>
                <a:cs typeface="+mn-lt"/>
              </a:rPr>
              <a:t>[Borough = BRONX] --&gt; [Location = Group17, </a:t>
            </a:r>
            <a:r>
              <a:rPr lang="en-US" sz="4000" spc="179" err="1">
                <a:solidFill>
                  <a:srgbClr val="1C0140"/>
                </a:solidFill>
                <a:ea typeface="+mn-lt"/>
                <a:cs typeface="+mn-lt"/>
              </a:rPr>
              <a:t>Patrol_Borough</a:t>
            </a:r>
            <a:r>
              <a:rPr lang="en-US" sz="4000" spc="179">
                <a:solidFill>
                  <a:srgbClr val="1C0140"/>
                </a:solidFill>
                <a:ea typeface="+mn-lt"/>
                <a:cs typeface="+mn-lt"/>
              </a:rPr>
              <a:t> = PATROL BORO BRONX] (Confidence: 0.999).</a:t>
            </a:r>
            <a:endParaRPr lang="en-US"/>
          </a:p>
          <a:p>
            <a:pPr algn="ctr"/>
            <a:r>
              <a:rPr lang="en-US" sz="4000" spc="179">
                <a:solidFill>
                  <a:srgbClr val="1C0140"/>
                </a:solidFill>
                <a:ea typeface="+mn-lt"/>
                <a:cs typeface="+mn-lt"/>
              </a:rPr>
              <a:t>Indicates all Bronx incidents are consistently marked under Location = Group17 and linked to PATROL BORO BRONX.</a:t>
            </a:r>
            <a:endParaRPr lang="en-US"/>
          </a:p>
          <a:p>
            <a:pPr algn="ctr"/>
            <a:r>
              <a:rPr lang="en-US" sz="4000" spc="179">
                <a:solidFill>
                  <a:srgbClr val="1C0140"/>
                </a:solidFill>
                <a:ea typeface="+mn-lt"/>
                <a:cs typeface="+mn-lt"/>
              </a:rPr>
              <a:t>Implication: Group17 may serve as a categorical or hotspot label for Bronx-specific cases.</a:t>
            </a:r>
            <a:endParaRPr lang="en-US"/>
          </a:p>
          <a:p>
            <a:pPr algn="ctr"/>
            <a:endParaRPr lang="en-US" sz="3600" b="1" spc="179">
              <a:solidFill>
                <a:srgbClr val="1C0140"/>
              </a:solidFill>
              <a:latin typeface="Cooper BT Bold"/>
              <a:cs typeface="Calibri"/>
            </a:endParaRPr>
          </a:p>
        </p:txBody>
      </p:sp>
    </p:spTree>
    <p:extLst>
      <p:ext uri="{BB962C8B-B14F-4D97-AF65-F5344CB8AC3E}">
        <p14:creationId xmlns:p14="http://schemas.microsoft.com/office/powerpoint/2010/main" val="1388239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D52C3-3525-A0F6-1857-012B2F2A581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7A7A466-0A44-513E-DB05-A47EAD08259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grpSp>
        <p:nvGrpSpPr>
          <p:cNvPr id="3" name="Group 3">
            <a:extLst>
              <a:ext uri="{FF2B5EF4-FFF2-40B4-BE49-F238E27FC236}">
                <a16:creationId xmlns:a16="http://schemas.microsoft.com/office/drawing/2014/main" id="{4E7F58ED-1E4A-5C2E-8BD7-59C93B985ED3}"/>
              </a:ext>
            </a:extLst>
          </p:cNvPr>
          <p:cNvGrpSpPr/>
          <p:nvPr/>
        </p:nvGrpSpPr>
        <p:grpSpPr>
          <a:xfrm>
            <a:off x="530388" y="359616"/>
            <a:ext cx="17862073" cy="8898684"/>
            <a:chOff x="139281" y="-226983"/>
            <a:chExt cx="23816098" cy="11864913"/>
          </a:xfrm>
        </p:grpSpPr>
        <p:grpSp>
          <p:nvGrpSpPr>
            <p:cNvPr id="4" name="Group 4">
              <a:extLst>
                <a:ext uri="{FF2B5EF4-FFF2-40B4-BE49-F238E27FC236}">
                  <a16:creationId xmlns:a16="http://schemas.microsoft.com/office/drawing/2014/main" id="{03D4F50D-171D-DE64-DDA9-472E071011F1}"/>
                </a:ext>
              </a:extLst>
            </p:cNvPr>
            <p:cNvGrpSpPr/>
            <p:nvPr/>
          </p:nvGrpSpPr>
          <p:grpSpPr>
            <a:xfrm>
              <a:off x="359971" y="1404491"/>
              <a:ext cx="23096156" cy="10233439"/>
              <a:chOff x="0" y="0"/>
              <a:chExt cx="3876776" cy="1717721"/>
            </a:xfrm>
          </p:grpSpPr>
          <p:sp>
            <p:nvSpPr>
              <p:cNvPr id="5" name="Freeform 5">
                <a:extLst>
                  <a:ext uri="{FF2B5EF4-FFF2-40B4-BE49-F238E27FC236}">
                    <a16:creationId xmlns:a16="http://schemas.microsoft.com/office/drawing/2014/main" id="{15DC3FDB-0E4B-FDAB-01B1-7B1A08E3F41D}"/>
                  </a:ext>
                </a:extLst>
              </p:cNvPr>
              <p:cNvSpPr/>
              <p:nvPr/>
            </p:nvSpPr>
            <p:spPr>
              <a:xfrm>
                <a:off x="0" y="0"/>
                <a:ext cx="3876776" cy="1717721"/>
              </a:xfrm>
              <a:custGeom>
                <a:avLst/>
                <a:gdLst/>
                <a:ahLst/>
                <a:cxnLst/>
                <a:rect l="l" t="t" r="r" b="b"/>
                <a:pathLst>
                  <a:path w="3876776" h="1717721">
                    <a:moveTo>
                      <a:pt x="52596" y="0"/>
                    </a:moveTo>
                    <a:lnTo>
                      <a:pt x="3824180" y="0"/>
                    </a:lnTo>
                    <a:cubicBezTo>
                      <a:pt x="3853228" y="0"/>
                      <a:pt x="3876776" y="23548"/>
                      <a:pt x="3876776" y="52596"/>
                    </a:cubicBezTo>
                    <a:lnTo>
                      <a:pt x="3876776" y="1665125"/>
                    </a:lnTo>
                    <a:cubicBezTo>
                      <a:pt x="3876776" y="1694173"/>
                      <a:pt x="3853228" y="1717721"/>
                      <a:pt x="3824180" y="1717721"/>
                    </a:cubicBezTo>
                    <a:lnTo>
                      <a:pt x="52596" y="1717721"/>
                    </a:lnTo>
                    <a:cubicBezTo>
                      <a:pt x="38647" y="1717721"/>
                      <a:pt x="25269" y="1712180"/>
                      <a:pt x="15405" y="1702316"/>
                    </a:cubicBezTo>
                    <a:cubicBezTo>
                      <a:pt x="5541" y="1692452"/>
                      <a:pt x="0" y="1679074"/>
                      <a:pt x="0" y="1665125"/>
                    </a:cubicBezTo>
                    <a:lnTo>
                      <a:pt x="0" y="52596"/>
                    </a:lnTo>
                    <a:cubicBezTo>
                      <a:pt x="0" y="23548"/>
                      <a:pt x="23548" y="0"/>
                      <a:pt x="52596" y="0"/>
                    </a:cubicBezTo>
                    <a:close/>
                  </a:path>
                </a:pathLst>
              </a:custGeom>
              <a:solidFill>
                <a:srgbClr val="9FCDFF"/>
              </a:solidFill>
            </p:spPr>
            <p:txBody>
              <a:bodyPr/>
              <a:lstStyle/>
              <a:p>
                <a:endParaRPr lang="en-CA"/>
              </a:p>
            </p:txBody>
          </p:sp>
          <p:sp>
            <p:nvSpPr>
              <p:cNvPr id="6" name="TextBox 6">
                <a:extLst>
                  <a:ext uri="{FF2B5EF4-FFF2-40B4-BE49-F238E27FC236}">
                    <a16:creationId xmlns:a16="http://schemas.microsoft.com/office/drawing/2014/main" id="{2D2462E7-E640-86CF-23FD-58640C0A5B1E}"/>
                  </a:ext>
                </a:extLst>
              </p:cNvPr>
              <p:cNvSpPr txBox="1"/>
              <p:nvPr/>
            </p:nvSpPr>
            <p:spPr>
              <a:xfrm>
                <a:off x="0" y="-38100"/>
                <a:ext cx="3876776" cy="1755821"/>
              </a:xfrm>
              <a:prstGeom prst="rect">
                <a:avLst/>
              </a:prstGeom>
            </p:spPr>
            <p:txBody>
              <a:bodyPr lIns="50800" tIns="50800" rIns="50800" bIns="50800" rtlCol="0" anchor="ctr"/>
              <a:lstStyle/>
              <a:p>
                <a:pPr algn="ctr">
                  <a:lnSpc>
                    <a:spcPts val="2660"/>
                  </a:lnSpc>
                  <a:spcBef>
                    <a:spcPct val="0"/>
                  </a:spcBef>
                </a:pPr>
                <a:endParaRPr/>
              </a:p>
            </p:txBody>
          </p:sp>
        </p:grpSp>
        <p:grpSp>
          <p:nvGrpSpPr>
            <p:cNvPr id="7" name="Group 7">
              <a:extLst>
                <a:ext uri="{FF2B5EF4-FFF2-40B4-BE49-F238E27FC236}">
                  <a16:creationId xmlns:a16="http://schemas.microsoft.com/office/drawing/2014/main" id="{2E0B6519-670A-40CF-7AB4-FBFD75B68B78}"/>
                </a:ext>
              </a:extLst>
            </p:cNvPr>
            <p:cNvGrpSpPr/>
            <p:nvPr/>
          </p:nvGrpSpPr>
          <p:grpSpPr>
            <a:xfrm>
              <a:off x="1309572" y="-226983"/>
              <a:ext cx="21336235" cy="8076577"/>
              <a:chOff x="0" y="-38100"/>
              <a:chExt cx="3581367" cy="1355684"/>
            </a:xfrm>
          </p:grpSpPr>
          <p:sp>
            <p:nvSpPr>
              <p:cNvPr id="8" name="Freeform 8">
                <a:extLst>
                  <a:ext uri="{FF2B5EF4-FFF2-40B4-BE49-F238E27FC236}">
                    <a16:creationId xmlns:a16="http://schemas.microsoft.com/office/drawing/2014/main" id="{AC4AF7E2-4ACD-FBFA-094E-16D27D320FDB}"/>
                  </a:ext>
                </a:extLst>
              </p:cNvPr>
              <p:cNvSpPr/>
              <p:nvPr/>
            </p:nvSpPr>
            <p:spPr>
              <a:xfrm>
                <a:off x="23380" y="833535"/>
                <a:ext cx="3557987" cy="484049"/>
              </a:xfrm>
              <a:custGeom>
                <a:avLst/>
                <a:gdLst/>
                <a:ahLst/>
                <a:cxnLst/>
                <a:rect l="l" t="t" r="r" b="b"/>
                <a:pathLst>
                  <a:path w="3557987" h="484049">
                    <a:moveTo>
                      <a:pt x="37250" y="0"/>
                    </a:moveTo>
                    <a:lnTo>
                      <a:pt x="3520737" y="0"/>
                    </a:lnTo>
                    <a:cubicBezTo>
                      <a:pt x="3530617" y="0"/>
                      <a:pt x="3540091" y="3925"/>
                      <a:pt x="3547077" y="10910"/>
                    </a:cubicBezTo>
                    <a:cubicBezTo>
                      <a:pt x="3554063" y="17896"/>
                      <a:pt x="3557987" y="27371"/>
                      <a:pt x="3557987" y="37250"/>
                    </a:cubicBezTo>
                    <a:lnTo>
                      <a:pt x="3557987" y="446798"/>
                    </a:lnTo>
                    <a:cubicBezTo>
                      <a:pt x="3557987" y="456678"/>
                      <a:pt x="3554063" y="466153"/>
                      <a:pt x="3547077" y="473138"/>
                    </a:cubicBezTo>
                    <a:cubicBezTo>
                      <a:pt x="3540091" y="480124"/>
                      <a:pt x="3530617" y="484049"/>
                      <a:pt x="3520737" y="484049"/>
                    </a:cubicBezTo>
                    <a:lnTo>
                      <a:pt x="37250" y="484049"/>
                    </a:lnTo>
                    <a:cubicBezTo>
                      <a:pt x="27371" y="484049"/>
                      <a:pt x="17896" y="480124"/>
                      <a:pt x="10910" y="473138"/>
                    </a:cubicBezTo>
                    <a:cubicBezTo>
                      <a:pt x="3925" y="466153"/>
                      <a:pt x="0" y="456678"/>
                      <a:pt x="0" y="446798"/>
                    </a:cubicBezTo>
                    <a:lnTo>
                      <a:pt x="0" y="37250"/>
                    </a:lnTo>
                    <a:cubicBezTo>
                      <a:pt x="0" y="27371"/>
                      <a:pt x="3925" y="17896"/>
                      <a:pt x="10910" y="10910"/>
                    </a:cubicBezTo>
                    <a:cubicBezTo>
                      <a:pt x="17896" y="3925"/>
                      <a:pt x="27371" y="0"/>
                      <a:pt x="37250" y="0"/>
                    </a:cubicBezTo>
                    <a:close/>
                  </a:path>
                </a:pathLst>
              </a:custGeom>
              <a:solidFill>
                <a:srgbClr val="0F2F76"/>
              </a:solidFill>
            </p:spPr>
            <p:txBody>
              <a:bodyPr/>
              <a:lstStyle/>
              <a:p>
                <a:endParaRPr lang="en-CA"/>
              </a:p>
            </p:txBody>
          </p:sp>
          <p:sp>
            <p:nvSpPr>
              <p:cNvPr id="9" name="TextBox 9">
                <a:extLst>
                  <a:ext uri="{FF2B5EF4-FFF2-40B4-BE49-F238E27FC236}">
                    <a16:creationId xmlns:a16="http://schemas.microsoft.com/office/drawing/2014/main" id="{41AF1D91-BDA4-D3C7-4B55-F7A2E275D26F}"/>
                  </a:ext>
                </a:extLst>
              </p:cNvPr>
              <p:cNvSpPr txBox="1"/>
              <p:nvPr/>
            </p:nvSpPr>
            <p:spPr>
              <a:xfrm>
                <a:off x="0" y="-38100"/>
                <a:ext cx="3557988" cy="522149"/>
              </a:xfrm>
              <a:prstGeom prst="rect">
                <a:avLst/>
              </a:prstGeom>
            </p:spPr>
            <p:txBody>
              <a:bodyPr lIns="50800" tIns="50800" rIns="50800" bIns="50800" rtlCol="0" anchor="ctr"/>
              <a:lstStyle/>
              <a:p>
                <a:pPr algn="ctr">
                  <a:lnSpc>
                    <a:spcPts val="2660"/>
                  </a:lnSpc>
                </a:pPr>
                <a:endParaRPr/>
              </a:p>
            </p:txBody>
          </p:sp>
        </p:grpSp>
        <p:sp>
          <p:nvSpPr>
            <p:cNvPr id="10" name="TextBox 10">
              <a:extLst>
                <a:ext uri="{FF2B5EF4-FFF2-40B4-BE49-F238E27FC236}">
                  <a16:creationId xmlns:a16="http://schemas.microsoft.com/office/drawing/2014/main" id="{92EBEA70-115C-4D6F-34AD-547D17ADB22D}"/>
                </a:ext>
              </a:extLst>
            </p:cNvPr>
            <p:cNvSpPr txBox="1"/>
            <p:nvPr/>
          </p:nvSpPr>
          <p:spPr>
            <a:xfrm>
              <a:off x="139281" y="5826162"/>
              <a:ext cx="23816098" cy="1587721"/>
            </a:xfrm>
            <a:prstGeom prst="rect">
              <a:avLst/>
            </a:prstGeom>
          </p:spPr>
          <p:txBody>
            <a:bodyPr lIns="0" tIns="0" rIns="0" bIns="0" rtlCol="0" anchor="t">
              <a:spAutoFit/>
            </a:bodyPr>
            <a:lstStyle/>
            <a:p>
              <a:pPr algn="ctr">
                <a:lnSpc>
                  <a:spcPts val="9061"/>
                </a:lnSpc>
              </a:pPr>
              <a:r>
                <a:rPr lang="en-US" sz="8237" spc="609">
                  <a:solidFill>
                    <a:srgbClr val="FFFFFF"/>
                  </a:solidFill>
                  <a:latin typeface="TAN St. Canard"/>
                  <a:ea typeface="TAN St. Canard"/>
                  <a:cs typeface="TAN St. Canard"/>
                  <a:sym typeface="TAN St. Canard"/>
                </a:rPr>
                <a:t>Business Understanding</a:t>
              </a:r>
            </a:p>
          </p:txBody>
        </p:sp>
      </p:grpSp>
      <p:grpSp>
        <p:nvGrpSpPr>
          <p:cNvPr id="12" name="Group 12">
            <a:extLst>
              <a:ext uri="{FF2B5EF4-FFF2-40B4-BE49-F238E27FC236}">
                <a16:creationId xmlns:a16="http://schemas.microsoft.com/office/drawing/2014/main" id="{DE3A30BF-362F-94FE-D513-8189F5B91DA1}"/>
              </a:ext>
            </a:extLst>
          </p:cNvPr>
          <p:cNvGrpSpPr/>
          <p:nvPr/>
        </p:nvGrpSpPr>
        <p:grpSpPr>
          <a:xfrm>
            <a:off x="4616989" y="8438470"/>
            <a:ext cx="9277081" cy="2585325"/>
            <a:chOff x="0" y="0"/>
            <a:chExt cx="12369442" cy="3447100"/>
          </a:xfrm>
        </p:grpSpPr>
        <p:sp>
          <p:nvSpPr>
            <p:cNvPr id="13" name="Freeform 13">
              <a:extLst>
                <a:ext uri="{FF2B5EF4-FFF2-40B4-BE49-F238E27FC236}">
                  <a16:creationId xmlns:a16="http://schemas.microsoft.com/office/drawing/2014/main" id="{EE7637B6-D713-3BC4-448C-0B737A798964}"/>
                </a:ext>
              </a:extLst>
            </p:cNvPr>
            <p:cNvSpPr/>
            <p:nvPr/>
          </p:nvSpPr>
          <p:spPr>
            <a:xfrm>
              <a:off x="0" y="0"/>
              <a:ext cx="2858844" cy="3163313"/>
            </a:xfrm>
            <a:custGeom>
              <a:avLst/>
              <a:gdLst/>
              <a:ahLst/>
              <a:cxnLst/>
              <a:rect l="l" t="t" r="r" b="b"/>
              <a:pathLst>
                <a:path w="2858844" h="3163313">
                  <a:moveTo>
                    <a:pt x="0" y="0"/>
                  </a:moveTo>
                  <a:lnTo>
                    <a:pt x="2858844" y="0"/>
                  </a:lnTo>
                  <a:lnTo>
                    <a:pt x="2858844" y="3163313"/>
                  </a:lnTo>
                  <a:lnTo>
                    <a:pt x="0" y="3163313"/>
                  </a:lnTo>
                  <a:lnTo>
                    <a:pt x="0" y="0"/>
                  </a:lnTo>
                  <a:close/>
                </a:path>
              </a:pathLst>
            </a:custGeom>
            <a:blipFill>
              <a:blip r:embed="rId3"/>
              <a:stretch>
                <a:fillRect/>
              </a:stretch>
            </a:blipFill>
          </p:spPr>
          <p:txBody>
            <a:bodyPr/>
            <a:lstStyle/>
            <a:p>
              <a:endParaRPr lang="en-CA"/>
            </a:p>
          </p:txBody>
        </p:sp>
        <p:sp>
          <p:nvSpPr>
            <p:cNvPr id="14" name="Freeform 14">
              <a:extLst>
                <a:ext uri="{FF2B5EF4-FFF2-40B4-BE49-F238E27FC236}">
                  <a16:creationId xmlns:a16="http://schemas.microsoft.com/office/drawing/2014/main" id="{28DCFE1E-FF1C-99AF-D700-CC01397C6AA0}"/>
                </a:ext>
              </a:extLst>
            </p:cNvPr>
            <p:cNvSpPr/>
            <p:nvPr/>
          </p:nvSpPr>
          <p:spPr>
            <a:xfrm>
              <a:off x="2581478" y="0"/>
              <a:ext cx="2486221" cy="3447100"/>
            </a:xfrm>
            <a:custGeom>
              <a:avLst/>
              <a:gdLst/>
              <a:ahLst/>
              <a:cxnLst/>
              <a:rect l="l" t="t" r="r" b="b"/>
              <a:pathLst>
                <a:path w="2486221" h="3447100">
                  <a:moveTo>
                    <a:pt x="0" y="0"/>
                  </a:moveTo>
                  <a:lnTo>
                    <a:pt x="2486221" y="0"/>
                  </a:lnTo>
                  <a:lnTo>
                    <a:pt x="2486221" y="3447100"/>
                  </a:lnTo>
                  <a:lnTo>
                    <a:pt x="0" y="3447100"/>
                  </a:lnTo>
                  <a:lnTo>
                    <a:pt x="0" y="0"/>
                  </a:lnTo>
                  <a:close/>
                </a:path>
              </a:pathLst>
            </a:custGeom>
            <a:blipFill>
              <a:blip r:embed="rId4"/>
              <a:stretch>
                <a:fillRect/>
              </a:stretch>
            </a:blipFill>
          </p:spPr>
          <p:txBody>
            <a:bodyPr/>
            <a:lstStyle/>
            <a:p>
              <a:endParaRPr lang="en-CA"/>
            </a:p>
          </p:txBody>
        </p:sp>
        <p:sp>
          <p:nvSpPr>
            <p:cNvPr id="15" name="Freeform 15">
              <a:extLst>
                <a:ext uri="{FF2B5EF4-FFF2-40B4-BE49-F238E27FC236}">
                  <a16:creationId xmlns:a16="http://schemas.microsoft.com/office/drawing/2014/main" id="{09579EE8-5261-8692-440C-B65A0F38207A}"/>
                </a:ext>
              </a:extLst>
            </p:cNvPr>
            <p:cNvSpPr/>
            <p:nvPr/>
          </p:nvSpPr>
          <p:spPr>
            <a:xfrm flipH="1">
              <a:off x="4102982" y="11575"/>
              <a:ext cx="3038693" cy="3169432"/>
            </a:xfrm>
            <a:custGeom>
              <a:avLst/>
              <a:gdLst/>
              <a:ahLst/>
              <a:cxnLst/>
              <a:rect l="l" t="t" r="r" b="b"/>
              <a:pathLst>
                <a:path w="3038693" h="3169432">
                  <a:moveTo>
                    <a:pt x="3038693" y="0"/>
                  </a:moveTo>
                  <a:lnTo>
                    <a:pt x="0" y="0"/>
                  </a:lnTo>
                  <a:lnTo>
                    <a:pt x="0" y="3169432"/>
                  </a:lnTo>
                  <a:lnTo>
                    <a:pt x="3038693" y="3169432"/>
                  </a:lnTo>
                  <a:lnTo>
                    <a:pt x="3038693" y="0"/>
                  </a:lnTo>
                  <a:close/>
                </a:path>
              </a:pathLst>
            </a:custGeom>
            <a:blipFill>
              <a:blip r:embed="rId5"/>
              <a:stretch>
                <a:fillRect/>
              </a:stretch>
            </a:blipFill>
          </p:spPr>
          <p:txBody>
            <a:bodyPr/>
            <a:lstStyle/>
            <a:p>
              <a:endParaRPr lang="en-CA"/>
            </a:p>
          </p:txBody>
        </p:sp>
        <p:sp>
          <p:nvSpPr>
            <p:cNvPr id="16" name="Freeform 16">
              <a:extLst>
                <a:ext uri="{FF2B5EF4-FFF2-40B4-BE49-F238E27FC236}">
                  <a16:creationId xmlns:a16="http://schemas.microsoft.com/office/drawing/2014/main" id="{5C0B8845-6423-ACD9-F0C8-02E55C6BC078}"/>
                </a:ext>
              </a:extLst>
            </p:cNvPr>
            <p:cNvSpPr/>
            <p:nvPr/>
          </p:nvSpPr>
          <p:spPr>
            <a:xfrm>
              <a:off x="6459249" y="66573"/>
              <a:ext cx="2693061" cy="3030167"/>
            </a:xfrm>
            <a:custGeom>
              <a:avLst/>
              <a:gdLst/>
              <a:ahLst/>
              <a:cxnLst/>
              <a:rect l="l" t="t" r="r" b="b"/>
              <a:pathLst>
                <a:path w="2693061" h="3030167">
                  <a:moveTo>
                    <a:pt x="0" y="0"/>
                  </a:moveTo>
                  <a:lnTo>
                    <a:pt x="2693061" y="0"/>
                  </a:lnTo>
                  <a:lnTo>
                    <a:pt x="2693061" y="3030167"/>
                  </a:lnTo>
                  <a:lnTo>
                    <a:pt x="0" y="3030167"/>
                  </a:lnTo>
                  <a:lnTo>
                    <a:pt x="0" y="0"/>
                  </a:lnTo>
                  <a:close/>
                </a:path>
              </a:pathLst>
            </a:custGeom>
            <a:blipFill>
              <a:blip r:embed="rId6"/>
              <a:stretch>
                <a:fillRect/>
              </a:stretch>
            </a:blipFill>
          </p:spPr>
          <p:txBody>
            <a:bodyPr/>
            <a:lstStyle/>
            <a:p>
              <a:endParaRPr lang="en-CA"/>
            </a:p>
          </p:txBody>
        </p:sp>
        <p:sp>
          <p:nvSpPr>
            <p:cNvPr id="17" name="Freeform 17">
              <a:extLst>
                <a:ext uri="{FF2B5EF4-FFF2-40B4-BE49-F238E27FC236}">
                  <a16:creationId xmlns:a16="http://schemas.microsoft.com/office/drawing/2014/main" id="{33D9760E-9266-6C96-2D22-A849C09A239A}"/>
                </a:ext>
              </a:extLst>
            </p:cNvPr>
            <p:cNvSpPr/>
            <p:nvPr/>
          </p:nvSpPr>
          <p:spPr>
            <a:xfrm>
              <a:off x="8932121" y="11575"/>
              <a:ext cx="3437321" cy="2517837"/>
            </a:xfrm>
            <a:custGeom>
              <a:avLst/>
              <a:gdLst/>
              <a:ahLst/>
              <a:cxnLst/>
              <a:rect l="l" t="t" r="r" b="b"/>
              <a:pathLst>
                <a:path w="3437321" h="2517837">
                  <a:moveTo>
                    <a:pt x="0" y="0"/>
                  </a:moveTo>
                  <a:lnTo>
                    <a:pt x="3437321" y="0"/>
                  </a:lnTo>
                  <a:lnTo>
                    <a:pt x="3437321" y="2517837"/>
                  </a:lnTo>
                  <a:lnTo>
                    <a:pt x="0" y="2517837"/>
                  </a:lnTo>
                  <a:lnTo>
                    <a:pt x="0" y="0"/>
                  </a:lnTo>
                  <a:close/>
                </a:path>
              </a:pathLst>
            </a:custGeom>
            <a:blipFill>
              <a:blip r:embed="rId7"/>
              <a:stretch>
                <a:fillRect/>
              </a:stretch>
            </a:blipFill>
          </p:spPr>
          <p:txBody>
            <a:bodyPr/>
            <a:lstStyle/>
            <a:p>
              <a:endParaRPr lang="en-CA"/>
            </a:p>
          </p:txBody>
        </p:sp>
      </p:grpSp>
    </p:spTree>
    <p:extLst>
      <p:ext uri="{BB962C8B-B14F-4D97-AF65-F5344CB8AC3E}">
        <p14:creationId xmlns:p14="http://schemas.microsoft.com/office/powerpoint/2010/main" val="26493489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2939F8D1-E57E-AED4-AB4F-4576F8DDAA0D}"/>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grpSp>
        <p:nvGrpSpPr>
          <p:cNvPr id="11" name="Group 3">
            <a:extLst>
              <a:ext uri="{FF2B5EF4-FFF2-40B4-BE49-F238E27FC236}">
                <a16:creationId xmlns:a16="http://schemas.microsoft.com/office/drawing/2014/main" id="{CD98C1B0-FD2F-7C36-D91B-1D86A34C5BD3}"/>
              </a:ext>
            </a:extLst>
          </p:cNvPr>
          <p:cNvGrpSpPr/>
          <p:nvPr/>
        </p:nvGrpSpPr>
        <p:grpSpPr>
          <a:xfrm>
            <a:off x="901065" y="1690701"/>
            <a:ext cx="16708929" cy="7567599"/>
            <a:chOff x="0" y="-38100"/>
            <a:chExt cx="3876776" cy="1755821"/>
          </a:xfrm>
        </p:grpSpPr>
        <p:sp>
          <p:nvSpPr>
            <p:cNvPr id="9" name="Freeform 4">
              <a:extLst>
                <a:ext uri="{FF2B5EF4-FFF2-40B4-BE49-F238E27FC236}">
                  <a16:creationId xmlns:a16="http://schemas.microsoft.com/office/drawing/2014/main" id="{755FB6DF-5AEE-1A89-65C9-6B1D866226FA}"/>
                </a:ext>
              </a:extLst>
            </p:cNvPr>
            <p:cNvSpPr/>
            <p:nvPr/>
          </p:nvSpPr>
          <p:spPr>
            <a:xfrm>
              <a:off x="0" y="0"/>
              <a:ext cx="3876776" cy="1717721"/>
            </a:xfrm>
            <a:custGeom>
              <a:avLst/>
              <a:gdLst/>
              <a:ahLst/>
              <a:cxnLst/>
              <a:rect l="l" t="t" r="r" b="b"/>
              <a:pathLst>
                <a:path w="3876776" h="1717721">
                  <a:moveTo>
                    <a:pt x="46334" y="0"/>
                  </a:moveTo>
                  <a:lnTo>
                    <a:pt x="3830442" y="0"/>
                  </a:lnTo>
                  <a:cubicBezTo>
                    <a:pt x="3856031" y="0"/>
                    <a:pt x="3876776" y="20744"/>
                    <a:pt x="3876776" y="46334"/>
                  </a:cubicBezTo>
                  <a:lnTo>
                    <a:pt x="3876776" y="1671387"/>
                  </a:lnTo>
                  <a:cubicBezTo>
                    <a:pt x="3876776" y="1696976"/>
                    <a:pt x="3856031" y="1717721"/>
                    <a:pt x="3830442" y="1717721"/>
                  </a:cubicBezTo>
                  <a:lnTo>
                    <a:pt x="46334" y="1717721"/>
                  </a:lnTo>
                  <a:cubicBezTo>
                    <a:pt x="34045" y="1717721"/>
                    <a:pt x="22260" y="1712839"/>
                    <a:pt x="13571" y="1704150"/>
                  </a:cubicBezTo>
                  <a:cubicBezTo>
                    <a:pt x="4882" y="1695461"/>
                    <a:pt x="0" y="1683676"/>
                    <a:pt x="0" y="1671387"/>
                  </a:cubicBezTo>
                  <a:lnTo>
                    <a:pt x="0" y="46334"/>
                  </a:lnTo>
                  <a:cubicBezTo>
                    <a:pt x="0" y="20744"/>
                    <a:pt x="20744" y="0"/>
                    <a:pt x="46334" y="0"/>
                  </a:cubicBezTo>
                  <a:close/>
                </a:path>
              </a:pathLst>
            </a:custGeom>
            <a:solidFill>
              <a:srgbClr val="9FCDFF"/>
            </a:solidFill>
          </p:spPr>
          <p:txBody>
            <a:bodyPr/>
            <a:lstStyle/>
            <a:p>
              <a:endParaRPr lang="en-CA"/>
            </a:p>
          </p:txBody>
        </p:sp>
        <p:sp>
          <p:nvSpPr>
            <p:cNvPr id="10" name="TextBox 5">
              <a:extLst>
                <a:ext uri="{FF2B5EF4-FFF2-40B4-BE49-F238E27FC236}">
                  <a16:creationId xmlns:a16="http://schemas.microsoft.com/office/drawing/2014/main" id="{EEF393EF-AF46-D3DB-1DCE-FF46E83AD15B}"/>
                </a:ext>
              </a:extLst>
            </p:cNvPr>
            <p:cNvSpPr txBox="1"/>
            <p:nvPr/>
          </p:nvSpPr>
          <p:spPr>
            <a:xfrm>
              <a:off x="0" y="-38100"/>
              <a:ext cx="3876776" cy="1755821"/>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6">
            <a:extLst>
              <a:ext uri="{FF2B5EF4-FFF2-40B4-BE49-F238E27FC236}">
                <a16:creationId xmlns:a16="http://schemas.microsoft.com/office/drawing/2014/main" id="{D5DC0B86-245B-94D9-34E6-3A6D0F294FED}"/>
              </a:ext>
            </a:extLst>
          </p:cNvPr>
          <p:cNvSpPr txBox="1"/>
          <p:nvPr/>
        </p:nvSpPr>
        <p:spPr>
          <a:xfrm>
            <a:off x="1231932" y="2966335"/>
            <a:ext cx="15203606" cy="6186309"/>
          </a:xfrm>
          <a:prstGeom prst="rect">
            <a:avLst/>
          </a:prstGeom>
          <a:noFill/>
        </p:spPr>
        <p:txBody>
          <a:bodyPr wrap="square" lIns="91440" tIns="45720" rIns="91440" bIns="45720" rtlCol="0" anchor="t">
            <a:spAutoFit/>
          </a:bodyPr>
          <a:lstStyle/>
          <a:p>
            <a:pPr algn="ctr"/>
            <a:r>
              <a:rPr lang="en-US" sz="4000" b="1" spc="179">
                <a:solidFill>
                  <a:srgbClr val="1C0140"/>
                </a:solidFill>
                <a:latin typeface="Cooper BT Bold"/>
                <a:ea typeface="+mn-lt"/>
                <a:cs typeface="+mn-lt"/>
              </a:rPr>
              <a:t>Result for Association</a:t>
            </a:r>
            <a:endParaRPr lang="en-US"/>
          </a:p>
          <a:p>
            <a:pPr algn="ctr"/>
            <a:r>
              <a:rPr lang="en-US" sz="4000" spc="179">
                <a:solidFill>
                  <a:srgbClr val="1C0140"/>
                </a:solidFill>
                <a:ea typeface="+mn-lt"/>
                <a:cs typeface="+mn-lt"/>
              </a:rPr>
              <a:t>Perfect Association Between Group17 and Bronx Incidents</a:t>
            </a:r>
            <a:endParaRPr lang="en-US"/>
          </a:p>
          <a:p>
            <a:pPr algn="ctr"/>
            <a:r>
              <a:rPr lang="en-US" sz="4000" spc="179">
                <a:solidFill>
                  <a:srgbClr val="1C0140"/>
                </a:solidFill>
                <a:ea typeface="+mn-lt"/>
                <a:cs typeface="+mn-lt"/>
              </a:rPr>
              <a:t>Unique Data Grouping for Bronx:</a:t>
            </a:r>
            <a:endParaRPr lang="en-US">
              <a:ea typeface="+mn-lt"/>
              <a:cs typeface="+mn-lt"/>
            </a:endParaRPr>
          </a:p>
          <a:p>
            <a:pPr algn="ctr"/>
            <a:r>
              <a:rPr lang="en-US" sz="4000" spc="179">
                <a:solidFill>
                  <a:srgbClr val="1C0140"/>
                </a:solidFill>
                <a:ea typeface="+mn-lt"/>
                <a:cs typeface="+mn-lt"/>
              </a:rPr>
              <a:t>[Location = Group17, Borough = BRONX] --&gt; [</a:t>
            </a:r>
            <a:r>
              <a:rPr lang="en-US" sz="4000" spc="179" err="1">
                <a:solidFill>
                  <a:srgbClr val="1C0140"/>
                </a:solidFill>
                <a:ea typeface="+mn-lt"/>
                <a:cs typeface="+mn-lt"/>
              </a:rPr>
              <a:t>Patrol_Borough</a:t>
            </a:r>
            <a:r>
              <a:rPr lang="en-US" sz="4000" spc="179">
                <a:solidFill>
                  <a:srgbClr val="1C0140"/>
                </a:solidFill>
                <a:ea typeface="+mn-lt"/>
                <a:cs typeface="+mn-lt"/>
              </a:rPr>
              <a:t> = PATROL BORO BRONX] (Confidence: 1.000).</a:t>
            </a:r>
            <a:endParaRPr lang="en-US">
              <a:ea typeface="+mn-lt"/>
              <a:cs typeface="+mn-lt"/>
            </a:endParaRPr>
          </a:p>
          <a:p>
            <a:pPr algn="ctr"/>
            <a:r>
              <a:rPr lang="en-US" sz="4000" spc="179">
                <a:solidFill>
                  <a:srgbClr val="1C0140"/>
                </a:solidFill>
                <a:ea typeface="+mn-lt"/>
                <a:cs typeface="+mn-lt"/>
              </a:rPr>
              <a:t>Insight: This rule reflects a highly consistent grouping method for Bronx incidents, potentially indicating a specialized patrol or operational region.</a:t>
            </a:r>
            <a:endParaRPr lang="en-US">
              <a:ea typeface="+mn-lt"/>
              <a:cs typeface="+mn-lt"/>
            </a:endParaRPr>
          </a:p>
          <a:p>
            <a:pPr algn="ctr"/>
            <a:endParaRPr lang="en-US" sz="4000" spc="179">
              <a:solidFill>
                <a:srgbClr val="1C0140"/>
              </a:solidFill>
              <a:cs typeface="Calibri"/>
            </a:endParaRPr>
          </a:p>
          <a:p>
            <a:pPr algn="ctr"/>
            <a:endParaRPr lang="en-US" sz="3600" b="1" spc="179">
              <a:solidFill>
                <a:srgbClr val="1C0140"/>
              </a:solidFill>
              <a:latin typeface="Cooper BT Bold"/>
              <a:cs typeface="Calibri"/>
            </a:endParaRPr>
          </a:p>
        </p:txBody>
      </p:sp>
      <p:sp>
        <p:nvSpPr>
          <p:cNvPr id="20" name="TextBox 8">
            <a:extLst>
              <a:ext uri="{FF2B5EF4-FFF2-40B4-BE49-F238E27FC236}">
                <a16:creationId xmlns:a16="http://schemas.microsoft.com/office/drawing/2014/main" id="{D1E73FA0-7E7E-DCBA-F449-F73595E22237}"/>
              </a:ext>
            </a:extLst>
          </p:cNvPr>
          <p:cNvSpPr txBox="1"/>
          <p:nvPr/>
        </p:nvSpPr>
        <p:spPr>
          <a:xfrm>
            <a:off x="2570450" y="827021"/>
            <a:ext cx="13733329" cy="2250465"/>
          </a:xfrm>
          <a:prstGeom prst="rect">
            <a:avLst/>
          </a:prstGeom>
        </p:spPr>
        <p:txBody>
          <a:bodyPr lIns="50800" tIns="50800" rIns="50800" bIns="50800" rtlCol="0" anchor="ctr"/>
          <a:lstStyle/>
          <a:p>
            <a:pPr algn="ctr">
              <a:lnSpc>
                <a:spcPts val="2659"/>
              </a:lnSpc>
            </a:pPr>
            <a:endParaRPr/>
          </a:p>
        </p:txBody>
      </p:sp>
      <p:grpSp>
        <p:nvGrpSpPr>
          <p:cNvPr id="25" name="Group 6">
            <a:extLst>
              <a:ext uri="{FF2B5EF4-FFF2-40B4-BE49-F238E27FC236}">
                <a16:creationId xmlns:a16="http://schemas.microsoft.com/office/drawing/2014/main" id="{01891A26-24BE-74C1-8791-1CE637299B31}"/>
              </a:ext>
            </a:extLst>
          </p:cNvPr>
          <p:cNvGrpSpPr/>
          <p:nvPr/>
        </p:nvGrpSpPr>
        <p:grpSpPr>
          <a:xfrm>
            <a:off x="2418050" y="674621"/>
            <a:ext cx="13733329" cy="2250465"/>
            <a:chOff x="0" y="-38100"/>
            <a:chExt cx="3186382" cy="522149"/>
          </a:xfrm>
        </p:grpSpPr>
        <p:sp>
          <p:nvSpPr>
            <p:cNvPr id="23" name="Freeform 7">
              <a:extLst>
                <a:ext uri="{FF2B5EF4-FFF2-40B4-BE49-F238E27FC236}">
                  <a16:creationId xmlns:a16="http://schemas.microsoft.com/office/drawing/2014/main" id="{67A49CBA-79C3-8009-290F-267A36D1341E}"/>
                </a:ext>
              </a:extLst>
            </p:cNvPr>
            <p:cNvSpPr/>
            <p:nvPr/>
          </p:nvSpPr>
          <p:spPr>
            <a:xfrm>
              <a:off x="0" y="0"/>
              <a:ext cx="3186382" cy="484049"/>
            </a:xfrm>
            <a:custGeom>
              <a:avLst/>
              <a:gdLst/>
              <a:ahLst/>
              <a:cxnLst/>
              <a:rect l="l" t="t" r="r" b="b"/>
              <a:pathLst>
                <a:path w="3186382" h="484049">
                  <a:moveTo>
                    <a:pt x="36643" y="0"/>
                  </a:moveTo>
                  <a:lnTo>
                    <a:pt x="3149740" y="0"/>
                  </a:lnTo>
                  <a:cubicBezTo>
                    <a:pt x="3169977" y="0"/>
                    <a:pt x="3186382" y="16405"/>
                    <a:pt x="3186382" y="36643"/>
                  </a:cubicBezTo>
                  <a:lnTo>
                    <a:pt x="3186382" y="447406"/>
                  </a:lnTo>
                  <a:cubicBezTo>
                    <a:pt x="3186382" y="457124"/>
                    <a:pt x="3182522" y="466445"/>
                    <a:pt x="3175650" y="473316"/>
                  </a:cubicBezTo>
                  <a:cubicBezTo>
                    <a:pt x="3168778" y="480188"/>
                    <a:pt x="3159458" y="484049"/>
                    <a:pt x="3149740" y="484049"/>
                  </a:cubicBezTo>
                  <a:lnTo>
                    <a:pt x="36643" y="484049"/>
                  </a:lnTo>
                  <a:cubicBezTo>
                    <a:pt x="16405" y="484049"/>
                    <a:pt x="0" y="467643"/>
                    <a:pt x="0" y="447406"/>
                  </a:cubicBezTo>
                  <a:lnTo>
                    <a:pt x="0" y="36643"/>
                  </a:lnTo>
                  <a:cubicBezTo>
                    <a:pt x="0" y="26924"/>
                    <a:pt x="3861" y="17604"/>
                    <a:pt x="10732" y="10732"/>
                  </a:cubicBezTo>
                  <a:cubicBezTo>
                    <a:pt x="17604" y="3861"/>
                    <a:pt x="26924" y="0"/>
                    <a:pt x="36643" y="0"/>
                  </a:cubicBezTo>
                  <a:close/>
                </a:path>
              </a:pathLst>
            </a:custGeom>
            <a:solidFill>
              <a:srgbClr val="0F2F76"/>
            </a:solidFill>
          </p:spPr>
          <p:txBody>
            <a:bodyPr/>
            <a:lstStyle/>
            <a:p>
              <a:endParaRPr lang="en-CA"/>
            </a:p>
          </p:txBody>
        </p:sp>
        <p:sp>
          <p:nvSpPr>
            <p:cNvPr id="24" name="TextBox 8">
              <a:extLst>
                <a:ext uri="{FF2B5EF4-FFF2-40B4-BE49-F238E27FC236}">
                  <a16:creationId xmlns:a16="http://schemas.microsoft.com/office/drawing/2014/main" id="{2FF9323C-66F4-BB19-B73A-7DD036D9E073}"/>
                </a:ext>
              </a:extLst>
            </p:cNvPr>
            <p:cNvSpPr txBox="1"/>
            <p:nvPr/>
          </p:nvSpPr>
          <p:spPr>
            <a:xfrm>
              <a:off x="0" y="-38100"/>
              <a:ext cx="3186382" cy="522149"/>
            </a:xfrm>
            <a:prstGeom prst="rect">
              <a:avLst/>
            </a:prstGeom>
          </p:spPr>
          <p:txBody>
            <a:bodyPr lIns="50800" tIns="50800" rIns="50800" bIns="50800" rtlCol="0" anchor="ctr"/>
            <a:lstStyle/>
            <a:p>
              <a:pPr algn="ctr">
                <a:lnSpc>
                  <a:spcPts val="2659"/>
                </a:lnSpc>
              </a:pPr>
              <a:endParaRPr/>
            </a:p>
          </p:txBody>
        </p:sp>
      </p:grpSp>
      <p:sp>
        <p:nvSpPr>
          <p:cNvPr id="27" name="TextBox 9">
            <a:extLst>
              <a:ext uri="{FF2B5EF4-FFF2-40B4-BE49-F238E27FC236}">
                <a16:creationId xmlns:a16="http://schemas.microsoft.com/office/drawing/2014/main" id="{DC4E7F32-CC3B-960F-5EE1-D26C78B14F03}"/>
              </a:ext>
            </a:extLst>
          </p:cNvPr>
          <p:cNvSpPr txBox="1"/>
          <p:nvPr/>
        </p:nvSpPr>
        <p:spPr>
          <a:xfrm>
            <a:off x="640643" y="1356276"/>
            <a:ext cx="17229772" cy="1127565"/>
          </a:xfrm>
          <a:prstGeom prst="rect">
            <a:avLst/>
          </a:prstGeom>
        </p:spPr>
        <p:txBody>
          <a:bodyPr lIns="0" tIns="0" rIns="0" bIns="0" rtlCol="0" anchor="t">
            <a:spAutoFit/>
          </a:bodyPr>
          <a:lstStyle/>
          <a:p>
            <a:pPr algn="ctr">
              <a:lnSpc>
                <a:spcPts val="8740"/>
              </a:lnSpc>
            </a:pPr>
            <a:r>
              <a:rPr lang="en-US" sz="7946" spc="588">
                <a:solidFill>
                  <a:srgbClr val="FFFFFF"/>
                </a:solidFill>
                <a:latin typeface="TAN St. Canard"/>
                <a:ea typeface="TAN St. Canard"/>
                <a:cs typeface="TAN St. Canard"/>
                <a:sym typeface="TAN St. Canard"/>
              </a:rPr>
              <a:t>Discussion of Results</a:t>
            </a:r>
          </a:p>
        </p:txBody>
      </p:sp>
    </p:spTree>
    <p:extLst>
      <p:ext uri="{BB962C8B-B14F-4D97-AF65-F5344CB8AC3E}">
        <p14:creationId xmlns:p14="http://schemas.microsoft.com/office/powerpoint/2010/main" val="14502055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A879BE9F-FFA1-1027-AC46-2BC5D0F6AB6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grpSp>
        <p:nvGrpSpPr>
          <p:cNvPr id="7" name="Group 3">
            <a:extLst>
              <a:ext uri="{FF2B5EF4-FFF2-40B4-BE49-F238E27FC236}">
                <a16:creationId xmlns:a16="http://schemas.microsoft.com/office/drawing/2014/main" id="{CB00655C-CB03-3893-7FB5-5CB41582E4B1}"/>
              </a:ext>
            </a:extLst>
          </p:cNvPr>
          <p:cNvGrpSpPr/>
          <p:nvPr/>
        </p:nvGrpSpPr>
        <p:grpSpPr>
          <a:xfrm>
            <a:off x="901065" y="1690701"/>
            <a:ext cx="16708929" cy="7567599"/>
            <a:chOff x="0" y="-38100"/>
            <a:chExt cx="3876776" cy="1755821"/>
          </a:xfrm>
        </p:grpSpPr>
        <p:sp>
          <p:nvSpPr>
            <p:cNvPr id="5" name="Freeform 4">
              <a:extLst>
                <a:ext uri="{FF2B5EF4-FFF2-40B4-BE49-F238E27FC236}">
                  <a16:creationId xmlns:a16="http://schemas.microsoft.com/office/drawing/2014/main" id="{34622603-64F6-B3B3-A01C-B20681FDC8DE}"/>
                </a:ext>
              </a:extLst>
            </p:cNvPr>
            <p:cNvSpPr/>
            <p:nvPr/>
          </p:nvSpPr>
          <p:spPr>
            <a:xfrm>
              <a:off x="0" y="0"/>
              <a:ext cx="3876776" cy="1717721"/>
            </a:xfrm>
            <a:custGeom>
              <a:avLst/>
              <a:gdLst/>
              <a:ahLst/>
              <a:cxnLst/>
              <a:rect l="l" t="t" r="r" b="b"/>
              <a:pathLst>
                <a:path w="3876776" h="1717721">
                  <a:moveTo>
                    <a:pt x="46334" y="0"/>
                  </a:moveTo>
                  <a:lnTo>
                    <a:pt x="3830442" y="0"/>
                  </a:lnTo>
                  <a:cubicBezTo>
                    <a:pt x="3856031" y="0"/>
                    <a:pt x="3876776" y="20744"/>
                    <a:pt x="3876776" y="46334"/>
                  </a:cubicBezTo>
                  <a:lnTo>
                    <a:pt x="3876776" y="1671387"/>
                  </a:lnTo>
                  <a:cubicBezTo>
                    <a:pt x="3876776" y="1696976"/>
                    <a:pt x="3856031" y="1717721"/>
                    <a:pt x="3830442" y="1717721"/>
                  </a:cubicBezTo>
                  <a:lnTo>
                    <a:pt x="46334" y="1717721"/>
                  </a:lnTo>
                  <a:cubicBezTo>
                    <a:pt x="34045" y="1717721"/>
                    <a:pt x="22260" y="1712839"/>
                    <a:pt x="13571" y="1704150"/>
                  </a:cubicBezTo>
                  <a:cubicBezTo>
                    <a:pt x="4882" y="1695461"/>
                    <a:pt x="0" y="1683676"/>
                    <a:pt x="0" y="1671387"/>
                  </a:cubicBezTo>
                  <a:lnTo>
                    <a:pt x="0" y="46334"/>
                  </a:lnTo>
                  <a:cubicBezTo>
                    <a:pt x="0" y="20744"/>
                    <a:pt x="20744" y="0"/>
                    <a:pt x="46334" y="0"/>
                  </a:cubicBezTo>
                  <a:close/>
                </a:path>
              </a:pathLst>
            </a:custGeom>
            <a:solidFill>
              <a:srgbClr val="9FCDFF"/>
            </a:solidFill>
          </p:spPr>
          <p:txBody>
            <a:bodyPr/>
            <a:lstStyle/>
            <a:p>
              <a:endParaRPr lang="en-CA"/>
            </a:p>
          </p:txBody>
        </p:sp>
        <p:sp>
          <p:nvSpPr>
            <p:cNvPr id="6" name="TextBox 5">
              <a:extLst>
                <a:ext uri="{FF2B5EF4-FFF2-40B4-BE49-F238E27FC236}">
                  <a16:creationId xmlns:a16="http://schemas.microsoft.com/office/drawing/2014/main" id="{FF0BB095-12FF-8E54-7F70-CBE896B940AC}"/>
                </a:ext>
              </a:extLst>
            </p:cNvPr>
            <p:cNvSpPr txBox="1"/>
            <p:nvPr/>
          </p:nvSpPr>
          <p:spPr>
            <a:xfrm>
              <a:off x="0" y="-38100"/>
              <a:ext cx="3876776" cy="1755821"/>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8">
            <a:extLst>
              <a:ext uri="{FF2B5EF4-FFF2-40B4-BE49-F238E27FC236}">
                <a16:creationId xmlns:a16="http://schemas.microsoft.com/office/drawing/2014/main" id="{F4B861F7-E50E-303A-8BF2-E87030D1C4F3}"/>
              </a:ext>
            </a:extLst>
          </p:cNvPr>
          <p:cNvSpPr txBox="1"/>
          <p:nvPr/>
        </p:nvSpPr>
        <p:spPr>
          <a:xfrm>
            <a:off x="1231932" y="2966335"/>
            <a:ext cx="15203606" cy="5570756"/>
          </a:xfrm>
          <a:prstGeom prst="rect">
            <a:avLst/>
          </a:prstGeom>
          <a:noFill/>
        </p:spPr>
        <p:txBody>
          <a:bodyPr wrap="square" lIns="91440" tIns="45720" rIns="91440" bIns="45720" rtlCol="0" anchor="t">
            <a:spAutoFit/>
          </a:bodyPr>
          <a:lstStyle/>
          <a:p>
            <a:pPr algn="ctr"/>
            <a:r>
              <a:rPr lang="en-US" sz="4000" b="1" spc="179">
                <a:solidFill>
                  <a:srgbClr val="1C0140"/>
                </a:solidFill>
                <a:latin typeface="Cooper BT Bold"/>
                <a:ea typeface="+mn-lt"/>
                <a:cs typeface="+mn-lt"/>
              </a:rPr>
              <a:t>Result for Association</a:t>
            </a:r>
            <a:endParaRPr lang="en-US"/>
          </a:p>
          <a:p>
            <a:pPr algn="ctr"/>
            <a:r>
              <a:rPr lang="en-US" sz="4000" spc="179">
                <a:solidFill>
                  <a:srgbClr val="1C0140"/>
                </a:solidFill>
                <a:ea typeface="+mn-lt"/>
                <a:cs typeface="+mn-lt"/>
              </a:rPr>
              <a:t>Patterns Across Manhattan and Other Boroughs with Group17</a:t>
            </a:r>
            <a:endParaRPr lang="en-US"/>
          </a:p>
          <a:p>
            <a:pPr algn="ctr"/>
            <a:r>
              <a:rPr lang="en-US" sz="4000" spc="179">
                <a:solidFill>
                  <a:srgbClr val="1C0140"/>
                </a:solidFill>
                <a:ea typeface="+mn-lt"/>
                <a:cs typeface="+mn-lt"/>
              </a:rPr>
              <a:t>Broader Application of Group17:</a:t>
            </a:r>
            <a:endParaRPr lang="en-US">
              <a:ea typeface="+mn-lt"/>
              <a:cs typeface="+mn-lt"/>
            </a:endParaRPr>
          </a:p>
          <a:p>
            <a:pPr algn="ctr"/>
            <a:r>
              <a:rPr lang="en-US" sz="4000" spc="179">
                <a:solidFill>
                  <a:srgbClr val="1C0140"/>
                </a:solidFill>
                <a:ea typeface="+mn-lt"/>
                <a:cs typeface="+mn-lt"/>
              </a:rPr>
              <a:t>[Borough = MANHATTAN] --&gt; [Location = Group17] (Confidence: 1.000).</a:t>
            </a:r>
            <a:endParaRPr lang="en-US">
              <a:ea typeface="+mn-lt"/>
              <a:cs typeface="+mn-lt"/>
            </a:endParaRPr>
          </a:p>
          <a:p>
            <a:pPr algn="ctr"/>
            <a:r>
              <a:rPr lang="en-US" sz="4000" spc="179">
                <a:solidFill>
                  <a:srgbClr val="1C0140"/>
                </a:solidFill>
                <a:ea typeface="+mn-lt"/>
                <a:cs typeface="+mn-lt"/>
              </a:rPr>
              <a:t>Suggests Group17 may represent a larger geographical scope, encompassing Bronx and Manhattan.</a:t>
            </a:r>
            <a:endParaRPr lang="en-US">
              <a:ea typeface="+mn-lt"/>
              <a:cs typeface="+mn-lt"/>
            </a:endParaRPr>
          </a:p>
          <a:p>
            <a:pPr algn="ctr"/>
            <a:endParaRPr lang="en-US" sz="4000" spc="179">
              <a:solidFill>
                <a:srgbClr val="1C0140"/>
              </a:solidFill>
              <a:cs typeface="Calibri"/>
            </a:endParaRPr>
          </a:p>
          <a:p>
            <a:pPr algn="ctr"/>
            <a:endParaRPr lang="en-US" sz="3600" b="1" spc="179">
              <a:solidFill>
                <a:srgbClr val="1C0140"/>
              </a:solidFill>
              <a:latin typeface="Cooper BT Bold"/>
              <a:cs typeface="Calibri"/>
            </a:endParaRPr>
          </a:p>
        </p:txBody>
      </p:sp>
      <p:grpSp>
        <p:nvGrpSpPr>
          <p:cNvPr id="13" name="Group 6">
            <a:extLst>
              <a:ext uri="{FF2B5EF4-FFF2-40B4-BE49-F238E27FC236}">
                <a16:creationId xmlns:a16="http://schemas.microsoft.com/office/drawing/2014/main" id="{ECAC98E6-8BAE-C876-CD57-382FD816104F}"/>
              </a:ext>
            </a:extLst>
          </p:cNvPr>
          <p:cNvGrpSpPr/>
          <p:nvPr/>
        </p:nvGrpSpPr>
        <p:grpSpPr>
          <a:xfrm>
            <a:off x="2418050" y="674621"/>
            <a:ext cx="13733329" cy="2250465"/>
            <a:chOff x="0" y="-38100"/>
            <a:chExt cx="3186382" cy="522149"/>
          </a:xfrm>
        </p:grpSpPr>
        <p:sp>
          <p:nvSpPr>
            <p:cNvPr id="11" name="Freeform 7">
              <a:extLst>
                <a:ext uri="{FF2B5EF4-FFF2-40B4-BE49-F238E27FC236}">
                  <a16:creationId xmlns:a16="http://schemas.microsoft.com/office/drawing/2014/main" id="{AF4F58D2-1591-F45B-FF53-6DA5E44B8262}"/>
                </a:ext>
              </a:extLst>
            </p:cNvPr>
            <p:cNvSpPr/>
            <p:nvPr/>
          </p:nvSpPr>
          <p:spPr>
            <a:xfrm>
              <a:off x="0" y="0"/>
              <a:ext cx="3186382" cy="484049"/>
            </a:xfrm>
            <a:custGeom>
              <a:avLst/>
              <a:gdLst/>
              <a:ahLst/>
              <a:cxnLst/>
              <a:rect l="l" t="t" r="r" b="b"/>
              <a:pathLst>
                <a:path w="3186382" h="484049">
                  <a:moveTo>
                    <a:pt x="36643" y="0"/>
                  </a:moveTo>
                  <a:lnTo>
                    <a:pt x="3149740" y="0"/>
                  </a:lnTo>
                  <a:cubicBezTo>
                    <a:pt x="3169977" y="0"/>
                    <a:pt x="3186382" y="16405"/>
                    <a:pt x="3186382" y="36643"/>
                  </a:cubicBezTo>
                  <a:lnTo>
                    <a:pt x="3186382" y="447406"/>
                  </a:lnTo>
                  <a:cubicBezTo>
                    <a:pt x="3186382" y="457124"/>
                    <a:pt x="3182522" y="466445"/>
                    <a:pt x="3175650" y="473316"/>
                  </a:cubicBezTo>
                  <a:cubicBezTo>
                    <a:pt x="3168778" y="480188"/>
                    <a:pt x="3159458" y="484049"/>
                    <a:pt x="3149740" y="484049"/>
                  </a:cubicBezTo>
                  <a:lnTo>
                    <a:pt x="36643" y="484049"/>
                  </a:lnTo>
                  <a:cubicBezTo>
                    <a:pt x="16405" y="484049"/>
                    <a:pt x="0" y="467643"/>
                    <a:pt x="0" y="447406"/>
                  </a:cubicBezTo>
                  <a:lnTo>
                    <a:pt x="0" y="36643"/>
                  </a:lnTo>
                  <a:cubicBezTo>
                    <a:pt x="0" y="26924"/>
                    <a:pt x="3861" y="17604"/>
                    <a:pt x="10732" y="10732"/>
                  </a:cubicBezTo>
                  <a:cubicBezTo>
                    <a:pt x="17604" y="3861"/>
                    <a:pt x="26924" y="0"/>
                    <a:pt x="36643" y="0"/>
                  </a:cubicBezTo>
                  <a:close/>
                </a:path>
              </a:pathLst>
            </a:custGeom>
            <a:solidFill>
              <a:srgbClr val="0F2F76"/>
            </a:solidFill>
          </p:spPr>
          <p:txBody>
            <a:bodyPr/>
            <a:lstStyle/>
            <a:p>
              <a:endParaRPr lang="en-CA"/>
            </a:p>
          </p:txBody>
        </p:sp>
        <p:sp>
          <p:nvSpPr>
            <p:cNvPr id="12" name="TextBox 8">
              <a:extLst>
                <a:ext uri="{FF2B5EF4-FFF2-40B4-BE49-F238E27FC236}">
                  <a16:creationId xmlns:a16="http://schemas.microsoft.com/office/drawing/2014/main" id="{C0EEF81B-F95C-5F1B-D9E4-C2FD70FEB669}"/>
                </a:ext>
              </a:extLst>
            </p:cNvPr>
            <p:cNvSpPr txBox="1"/>
            <p:nvPr/>
          </p:nvSpPr>
          <p:spPr>
            <a:xfrm>
              <a:off x="0" y="-38100"/>
              <a:ext cx="3186382" cy="522149"/>
            </a:xfrm>
            <a:prstGeom prst="rect">
              <a:avLst/>
            </a:prstGeom>
          </p:spPr>
          <p:txBody>
            <a:bodyPr lIns="50800" tIns="50800" rIns="50800" bIns="50800" rtlCol="0" anchor="ctr"/>
            <a:lstStyle/>
            <a:p>
              <a:pPr algn="ctr">
                <a:lnSpc>
                  <a:spcPts val="2659"/>
                </a:lnSpc>
              </a:pPr>
              <a:endParaRPr/>
            </a:p>
          </p:txBody>
        </p:sp>
      </p:grpSp>
      <p:sp>
        <p:nvSpPr>
          <p:cNvPr id="15" name="TextBox 9">
            <a:extLst>
              <a:ext uri="{FF2B5EF4-FFF2-40B4-BE49-F238E27FC236}">
                <a16:creationId xmlns:a16="http://schemas.microsoft.com/office/drawing/2014/main" id="{BF36FE34-3ACD-10FA-117B-3A6A18E735C8}"/>
              </a:ext>
            </a:extLst>
          </p:cNvPr>
          <p:cNvSpPr txBox="1"/>
          <p:nvPr/>
        </p:nvSpPr>
        <p:spPr>
          <a:xfrm>
            <a:off x="640643" y="1356276"/>
            <a:ext cx="17229772" cy="1127565"/>
          </a:xfrm>
          <a:prstGeom prst="rect">
            <a:avLst/>
          </a:prstGeom>
        </p:spPr>
        <p:txBody>
          <a:bodyPr lIns="0" tIns="0" rIns="0" bIns="0" rtlCol="0" anchor="t">
            <a:spAutoFit/>
          </a:bodyPr>
          <a:lstStyle/>
          <a:p>
            <a:pPr algn="ctr">
              <a:lnSpc>
                <a:spcPts val="8740"/>
              </a:lnSpc>
            </a:pPr>
            <a:r>
              <a:rPr lang="en-US" sz="7946" spc="588">
                <a:solidFill>
                  <a:srgbClr val="FFFFFF"/>
                </a:solidFill>
                <a:latin typeface="TAN St. Canard"/>
                <a:ea typeface="TAN St. Canard"/>
                <a:cs typeface="TAN St. Canard"/>
                <a:sym typeface="TAN St. Canard"/>
              </a:rPr>
              <a:t>Discussion of Results</a:t>
            </a:r>
          </a:p>
        </p:txBody>
      </p:sp>
    </p:spTree>
    <p:extLst>
      <p:ext uri="{BB962C8B-B14F-4D97-AF65-F5344CB8AC3E}">
        <p14:creationId xmlns:p14="http://schemas.microsoft.com/office/powerpoint/2010/main" val="10876706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grpSp>
        <p:nvGrpSpPr>
          <p:cNvPr id="3" name="Group 3"/>
          <p:cNvGrpSpPr/>
          <p:nvPr/>
        </p:nvGrpSpPr>
        <p:grpSpPr>
          <a:xfrm>
            <a:off x="901065" y="1762139"/>
            <a:ext cx="16708929" cy="7567599"/>
            <a:chOff x="0" y="-38100"/>
            <a:chExt cx="3876776" cy="1755821"/>
          </a:xfrm>
        </p:grpSpPr>
        <p:sp>
          <p:nvSpPr>
            <p:cNvPr id="4" name="Freeform 4"/>
            <p:cNvSpPr/>
            <p:nvPr/>
          </p:nvSpPr>
          <p:spPr>
            <a:xfrm>
              <a:off x="0" y="0"/>
              <a:ext cx="3876776" cy="1717721"/>
            </a:xfrm>
            <a:custGeom>
              <a:avLst/>
              <a:gdLst/>
              <a:ahLst/>
              <a:cxnLst/>
              <a:rect l="l" t="t" r="r" b="b"/>
              <a:pathLst>
                <a:path w="3876776" h="1717721">
                  <a:moveTo>
                    <a:pt x="46334" y="0"/>
                  </a:moveTo>
                  <a:lnTo>
                    <a:pt x="3830442" y="0"/>
                  </a:lnTo>
                  <a:cubicBezTo>
                    <a:pt x="3856031" y="0"/>
                    <a:pt x="3876776" y="20744"/>
                    <a:pt x="3876776" y="46334"/>
                  </a:cubicBezTo>
                  <a:lnTo>
                    <a:pt x="3876776" y="1671387"/>
                  </a:lnTo>
                  <a:cubicBezTo>
                    <a:pt x="3876776" y="1696976"/>
                    <a:pt x="3856031" y="1717721"/>
                    <a:pt x="3830442" y="1717721"/>
                  </a:cubicBezTo>
                  <a:lnTo>
                    <a:pt x="46334" y="1717721"/>
                  </a:lnTo>
                  <a:cubicBezTo>
                    <a:pt x="34045" y="1717721"/>
                    <a:pt x="22260" y="1712839"/>
                    <a:pt x="13571" y="1704150"/>
                  </a:cubicBezTo>
                  <a:cubicBezTo>
                    <a:pt x="4882" y="1695461"/>
                    <a:pt x="0" y="1683676"/>
                    <a:pt x="0" y="1671387"/>
                  </a:cubicBezTo>
                  <a:lnTo>
                    <a:pt x="0" y="46334"/>
                  </a:lnTo>
                  <a:cubicBezTo>
                    <a:pt x="0" y="20744"/>
                    <a:pt x="20744" y="0"/>
                    <a:pt x="46334" y="0"/>
                  </a:cubicBezTo>
                  <a:close/>
                </a:path>
              </a:pathLst>
            </a:custGeom>
            <a:solidFill>
              <a:srgbClr val="9FCDFF"/>
            </a:solidFill>
          </p:spPr>
          <p:txBody>
            <a:bodyPr/>
            <a:lstStyle/>
            <a:p>
              <a:endParaRPr lang="en-CA"/>
            </a:p>
          </p:txBody>
        </p:sp>
        <p:sp>
          <p:nvSpPr>
            <p:cNvPr id="5" name="TextBox 5"/>
            <p:cNvSpPr txBox="1"/>
            <p:nvPr/>
          </p:nvSpPr>
          <p:spPr>
            <a:xfrm>
              <a:off x="0" y="-38100"/>
              <a:ext cx="3876776" cy="1755821"/>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4616989" y="8438470"/>
            <a:ext cx="9277081" cy="2585325"/>
            <a:chOff x="0" y="0"/>
            <a:chExt cx="12369442" cy="3447100"/>
          </a:xfrm>
        </p:grpSpPr>
        <p:sp>
          <p:nvSpPr>
            <p:cNvPr id="7" name="Freeform 7"/>
            <p:cNvSpPr/>
            <p:nvPr/>
          </p:nvSpPr>
          <p:spPr>
            <a:xfrm>
              <a:off x="0" y="0"/>
              <a:ext cx="2858844" cy="3163313"/>
            </a:xfrm>
            <a:custGeom>
              <a:avLst/>
              <a:gdLst/>
              <a:ahLst/>
              <a:cxnLst/>
              <a:rect l="l" t="t" r="r" b="b"/>
              <a:pathLst>
                <a:path w="2858844" h="3163313">
                  <a:moveTo>
                    <a:pt x="0" y="0"/>
                  </a:moveTo>
                  <a:lnTo>
                    <a:pt x="2858844" y="0"/>
                  </a:lnTo>
                  <a:lnTo>
                    <a:pt x="2858844" y="3163313"/>
                  </a:lnTo>
                  <a:lnTo>
                    <a:pt x="0" y="3163313"/>
                  </a:lnTo>
                  <a:lnTo>
                    <a:pt x="0" y="0"/>
                  </a:lnTo>
                  <a:close/>
                </a:path>
              </a:pathLst>
            </a:custGeom>
            <a:blipFill>
              <a:blip r:embed="rId3"/>
              <a:stretch>
                <a:fillRect/>
              </a:stretch>
            </a:blipFill>
          </p:spPr>
          <p:txBody>
            <a:bodyPr/>
            <a:lstStyle/>
            <a:p>
              <a:endParaRPr lang="en-CA"/>
            </a:p>
          </p:txBody>
        </p:sp>
        <p:sp>
          <p:nvSpPr>
            <p:cNvPr id="8" name="Freeform 8"/>
            <p:cNvSpPr/>
            <p:nvPr/>
          </p:nvSpPr>
          <p:spPr>
            <a:xfrm>
              <a:off x="2581478" y="0"/>
              <a:ext cx="2486221" cy="3447100"/>
            </a:xfrm>
            <a:custGeom>
              <a:avLst/>
              <a:gdLst/>
              <a:ahLst/>
              <a:cxnLst/>
              <a:rect l="l" t="t" r="r" b="b"/>
              <a:pathLst>
                <a:path w="2486221" h="3447100">
                  <a:moveTo>
                    <a:pt x="0" y="0"/>
                  </a:moveTo>
                  <a:lnTo>
                    <a:pt x="2486221" y="0"/>
                  </a:lnTo>
                  <a:lnTo>
                    <a:pt x="2486221" y="3447100"/>
                  </a:lnTo>
                  <a:lnTo>
                    <a:pt x="0" y="3447100"/>
                  </a:lnTo>
                  <a:lnTo>
                    <a:pt x="0" y="0"/>
                  </a:lnTo>
                  <a:close/>
                </a:path>
              </a:pathLst>
            </a:custGeom>
            <a:blipFill>
              <a:blip r:embed="rId4"/>
              <a:stretch>
                <a:fillRect/>
              </a:stretch>
            </a:blipFill>
          </p:spPr>
          <p:txBody>
            <a:bodyPr/>
            <a:lstStyle/>
            <a:p>
              <a:endParaRPr lang="en-CA"/>
            </a:p>
          </p:txBody>
        </p:sp>
        <p:sp>
          <p:nvSpPr>
            <p:cNvPr id="9" name="Freeform 9"/>
            <p:cNvSpPr/>
            <p:nvPr/>
          </p:nvSpPr>
          <p:spPr>
            <a:xfrm flipH="1">
              <a:off x="4102982" y="11575"/>
              <a:ext cx="3038693" cy="3169432"/>
            </a:xfrm>
            <a:custGeom>
              <a:avLst/>
              <a:gdLst/>
              <a:ahLst/>
              <a:cxnLst/>
              <a:rect l="l" t="t" r="r" b="b"/>
              <a:pathLst>
                <a:path w="3038693" h="3169432">
                  <a:moveTo>
                    <a:pt x="3038693" y="0"/>
                  </a:moveTo>
                  <a:lnTo>
                    <a:pt x="0" y="0"/>
                  </a:lnTo>
                  <a:lnTo>
                    <a:pt x="0" y="3169432"/>
                  </a:lnTo>
                  <a:lnTo>
                    <a:pt x="3038693" y="3169432"/>
                  </a:lnTo>
                  <a:lnTo>
                    <a:pt x="3038693" y="0"/>
                  </a:lnTo>
                  <a:close/>
                </a:path>
              </a:pathLst>
            </a:custGeom>
            <a:blipFill>
              <a:blip r:embed="rId5"/>
              <a:stretch>
                <a:fillRect/>
              </a:stretch>
            </a:blipFill>
          </p:spPr>
          <p:txBody>
            <a:bodyPr/>
            <a:lstStyle/>
            <a:p>
              <a:endParaRPr lang="en-CA"/>
            </a:p>
          </p:txBody>
        </p:sp>
        <p:sp>
          <p:nvSpPr>
            <p:cNvPr id="10" name="Freeform 10"/>
            <p:cNvSpPr/>
            <p:nvPr/>
          </p:nvSpPr>
          <p:spPr>
            <a:xfrm>
              <a:off x="6459249" y="66573"/>
              <a:ext cx="2693061" cy="3030167"/>
            </a:xfrm>
            <a:custGeom>
              <a:avLst/>
              <a:gdLst/>
              <a:ahLst/>
              <a:cxnLst/>
              <a:rect l="l" t="t" r="r" b="b"/>
              <a:pathLst>
                <a:path w="2693061" h="3030167">
                  <a:moveTo>
                    <a:pt x="0" y="0"/>
                  </a:moveTo>
                  <a:lnTo>
                    <a:pt x="2693061" y="0"/>
                  </a:lnTo>
                  <a:lnTo>
                    <a:pt x="2693061" y="3030167"/>
                  </a:lnTo>
                  <a:lnTo>
                    <a:pt x="0" y="3030167"/>
                  </a:lnTo>
                  <a:lnTo>
                    <a:pt x="0" y="0"/>
                  </a:lnTo>
                  <a:close/>
                </a:path>
              </a:pathLst>
            </a:custGeom>
            <a:blipFill>
              <a:blip r:embed="rId6"/>
              <a:stretch>
                <a:fillRect/>
              </a:stretch>
            </a:blipFill>
          </p:spPr>
          <p:txBody>
            <a:bodyPr/>
            <a:lstStyle/>
            <a:p>
              <a:endParaRPr lang="en-CA"/>
            </a:p>
          </p:txBody>
        </p:sp>
        <p:sp>
          <p:nvSpPr>
            <p:cNvPr id="11" name="Freeform 11"/>
            <p:cNvSpPr/>
            <p:nvPr/>
          </p:nvSpPr>
          <p:spPr>
            <a:xfrm>
              <a:off x="8932121" y="11575"/>
              <a:ext cx="3437321" cy="2517837"/>
            </a:xfrm>
            <a:custGeom>
              <a:avLst/>
              <a:gdLst/>
              <a:ahLst/>
              <a:cxnLst/>
              <a:rect l="l" t="t" r="r" b="b"/>
              <a:pathLst>
                <a:path w="3437321" h="2517837">
                  <a:moveTo>
                    <a:pt x="0" y="0"/>
                  </a:moveTo>
                  <a:lnTo>
                    <a:pt x="3437321" y="0"/>
                  </a:lnTo>
                  <a:lnTo>
                    <a:pt x="3437321" y="2517837"/>
                  </a:lnTo>
                  <a:lnTo>
                    <a:pt x="0" y="2517837"/>
                  </a:lnTo>
                  <a:lnTo>
                    <a:pt x="0" y="0"/>
                  </a:lnTo>
                  <a:close/>
                </a:path>
              </a:pathLst>
            </a:custGeom>
            <a:blipFill>
              <a:blip r:embed="rId7"/>
              <a:stretch>
                <a:fillRect/>
              </a:stretch>
            </a:blipFill>
          </p:spPr>
          <p:txBody>
            <a:bodyPr/>
            <a:lstStyle/>
            <a:p>
              <a:endParaRPr lang="en-CA"/>
            </a:p>
          </p:txBody>
        </p:sp>
      </p:grpSp>
      <p:grpSp>
        <p:nvGrpSpPr>
          <p:cNvPr id="12" name="Group 12"/>
          <p:cNvGrpSpPr/>
          <p:nvPr/>
        </p:nvGrpSpPr>
        <p:grpSpPr>
          <a:xfrm>
            <a:off x="5273038" y="838832"/>
            <a:ext cx="7978035" cy="2086254"/>
            <a:chOff x="0" y="0"/>
            <a:chExt cx="1851049" cy="484049"/>
          </a:xfrm>
        </p:grpSpPr>
        <p:sp>
          <p:nvSpPr>
            <p:cNvPr id="13" name="Freeform 13"/>
            <p:cNvSpPr/>
            <p:nvPr/>
          </p:nvSpPr>
          <p:spPr>
            <a:xfrm>
              <a:off x="0" y="0"/>
              <a:ext cx="1851049" cy="484049"/>
            </a:xfrm>
            <a:custGeom>
              <a:avLst/>
              <a:gdLst/>
              <a:ahLst/>
              <a:cxnLst/>
              <a:rect l="l" t="t" r="r" b="b"/>
              <a:pathLst>
                <a:path w="1851049" h="484049">
                  <a:moveTo>
                    <a:pt x="63076" y="0"/>
                  </a:moveTo>
                  <a:lnTo>
                    <a:pt x="1787973" y="0"/>
                  </a:lnTo>
                  <a:cubicBezTo>
                    <a:pt x="1804702" y="0"/>
                    <a:pt x="1820745" y="6646"/>
                    <a:pt x="1832575" y="18475"/>
                  </a:cubicBezTo>
                  <a:cubicBezTo>
                    <a:pt x="1844404" y="30304"/>
                    <a:pt x="1851049" y="46347"/>
                    <a:pt x="1851049" y="63076"/>
                  </a:cubicBezTo>
                  <a:lnTo>
                    <a:pt x="1851049" y="420973"/>
                  </a:lnTo>
                  <a:cubicBezTo>
                    <a:pt x="1851049" y="437701"/>
                    <a:pt x="1844404" y="453745"/>
                    <a:pt x="1832575" y="465574"/>
                  </a:cubicBezTo>
                  <a:cubicBezTo>
                    <a:pt x="1820745" y="477403"/>
                    <a:pt x="1804702" y="484049"/>
                    <a:pt x="1787973" y="484049"/>
                  </a:cubicBezTo>
                  <a:lnTo>
                    <a:pt x="63076" y="484049"/>
                  </a:lnTo>
                  <a:cubicBezTo>
                    <a:pt x="46347" y="484049"/>
                    <a:pt x="30304" y="477403"/>
                    <a:pt x="18475" y="465574"/>
                  </a:cubicBezTo>
                  <a:cubicBezTo>
                    <a:pt x="6646" y="453745"/>
                    <a:pt x="0" y="437701"/>
                    <a:pt x="0" y="420973"/>
                  </a:cubicBezTo>
                  <a:lnTo>
                    <a:pt x="0" y="63076"/>
                  </a:lnTo>
                  <a:cubicBezTo>
                    <a:pt x="0" y="46347"/>
                    <a:pt x="6646" y="30304"/>
                    <a:pt x="18475" y="18475"/>
                  </a:cubicBezTo>
                  <a:cubicBezTo>
                    <a:pt x="30304" y="6646"/>
                    <a:pt x="46347" y="0"/>
                    <a:pt x="63076" y="0"/>
                  </a:cubicBezTo>
                  <a:close/>
                </a:path>
              </a:pathLst>
            </a:custGeom>
            <a:solidFill>
              <a:srgbClr val="0F2F76"/>
            </a:solidFill>
          </p:spPr>
          <p:txBody>
            <a:bodyPr/>
            <a:lstStyle/>
            <a:p>
              <a:endParaRPr lang="en-CA"/>
            </a:p>
          </p:txBody>
        </p:sp>
        <p:sp>
          <p:nvSpPr>
            <p:cNvPr id="14" name="TextBox 14"/>
            <p:cNvSpPr txBox="1"/>
            <p:nvPr/>
          </p:nvSpPr>
          <p:spPr>
            <a:xfrm>
              <a:off x="0" y="-38100"/>
              <a:ext cx="1851049" cy="522149"/>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640643" y="1356276"/>
            <a:ext cx="17229772" cy="1127565"/>
          </a:xfrm>
          <a:prstGeom prst="rect">
            <a:avLst/>
          </a:prstGeom>
        </p:spPr>
        <p:txBody>
          <a:bodyPr lIns="0" tIns="0" rIns="0" bIns="0" rtlCol="0" anchor="t">
            <a:spAutoFit/>
          </a:bodyPr>
          <a:lstStyle/>
          <a:p>
            <a:pPr algn="ctr">
              <a:lnSpc>
                <a:spcPts val="8740"/>
              </a:lnSpc>
            </a:pPr>
            <a:r>
              <a:rPr lang="en-US" sz="7946" spc="588">
                <a:solidFill>
                  <a:srgbClr val="FFFFFF"/>
                </a:solidFill>
                <a:latin typeface="TAN St. Canard"/>
                <a:ea typeface="TAN St. Canard"/>
                <a:cs typeface="TAN St. Canard"/>
                <a:sym typeface="TAN St. Canard"/>
              </a:rPr>
              <a:t>Conclusion</a:t>
            </a:r>
          </a:p>
        </p:txBody>
      </p:sp>
      <p:sp>
        <p:nvSpPr>
          <p:cNvPr id="17" name="TextBox 11">
            <a:extLst>
              <a:ext uri="{FF2B5EF4-FFF2-40B4-BE49-F238E27FC236}">
                <a16:creationId xmlns:a16="http://schemas.microsoft.com/office/drawing/2014/main" id="{8C9592A8-E1EB-57F7-9E62-89A862879C08}"/>
              </a:ext>
            </a:extLst>
          </p:cNvPr>
          <p:cNvSpPr txBox="1"/>
          <p:nvPr/>
        </p:nvSpPr>
        <p:spPr>
          <a:xfrm>
            <a:off x="897110" y="2930953"/>
            <a:ext cx="17169595" cy="7178888"/>
          </a:xfrm>
          <a:prstGeom prst="rect">
            <a:avLst/>
          </a:prstGeom>
        </p:spPr>
        <p:txBody>
          <a:bodyPr wrap="square" lIns="0" tIns="0" rIns="0" bIns="0" rtlCol="0" anchor="t">
            <a:spAutoFit/>
          </a:bodyPr>
          <a:lstStyle/>
          <a:p>
            <a:pPr marL="285750" indent="-285750">
              <a:buFont typeface="Arial"/>
              <a:buChar char="•"/>
            </a:pPr>
            <a:r>
              <a:rPr lang="en-US" sz="3200" b="1" spc="179" dirty="0">
                <a:solidFill>
                  <a:srgbClr val="1C0140"/>
                </a:solidFill>
                <a:latin typeface="Cooper BT Bold"/>
                <a:ea typeface="+mn-lt"/>
                <a:cs typeface="+mn-lt"/>
                <a:sym typeface="Cooper BT Bold"/>
              </a:rPr>
              <a:t>Crime</a:t>
            </a:r>
            <a:r>
              <a:rPr lang="en-US" sz="3200" b="1" spc="179" dirty="0">
                <a:solidFill>
                  <a:srgbClr val="1C0140"/>
                </a:solidFill>
                <a:latin typeface="Cooper BT Bold"/>
                <a:ea typeface="+mn-lt"/>
                <a:cs typeface="+mn-lt"/>
              </a:rPr>
              <a:t> Trends </a:t>
            </a:r>
            <a:r>
              <a:rPr lang="en-US" sz="3200" b="1" spc="179" dirty="0">
                <a:solidFill>
                  <a:srgbClr val="1C0140"/>
                </a:solidFill>
                <a:latin typeface="Cooper BT Bold"/>
                <a:ea typeface="+mn-lt"/>
                <a:cs typeface="+mn-lt"/>
                <a:sym typeface="Cooper BT Bold"/>
              </a:rPr>
              <a:t>&amp; Hotspots</a:t>
            </a:r>
            <a:endParaRPr lang="en-US" dirty="0">
              <a:latin typeface="Cooper BT Bold"/>
              <a:ea typeface="+mn-lt"/>
              <a:cs typeface="+mn-lt"/>
            </a:endParaRPr>
          </a:p>
          <a:p>
            <a:pPr marL="742950" lvl="1" indent="-285750">
              <a:buFont typeface="Courier New"/>
              <a:buChar char="o"/>
            </a:pPr>
            <a:r>
              <a:rPr lang="en-US" sz="3200" spc="179" dirty="0">
                <a:solidFill>
                  <a:srgbClr val="1C0140"/>
                </a:solidFill>
                <a:latin typeface="Cooper BT Bold"/>
                <a:ea typeface="+mn-lt"/>
                <a:cs typeface="+mn-lt"/>
              </a:rPr>
              <a:t>Identified high-crime areas (Bronx, Brooklyn) and peak crime times using </a:t>
            </a:r>
            <a:r>
              <a:rPr lang="en-US" sz="3200" spc="179" dirty="0">
                <a:solidFill>
                  <a:srgbClr val="1C0140"/>
                </a:solidFill>
                <a:latin typeface="Cooper BT Bold"/>
                <a:ea typeface="+mn-lt"/>
                <a:cs typeface="+mn-lt"/>
                <a:sym typeface="Cooper BT Bold"/>
              </a:rPr>
              <a:t>Random Forest &amp; Decision Tree.</a:t>
            </a:r>
            <a:endParaRPr lang="en-US" dirty="0">
              <a:latin typeface="Cooper BT Bold"/>
              <a:ea typeface="+mn-lt"/>
              <a:cs typeface="+mn-lt"/>
            </a:endParaRPr>
          </a:p>
          <a:p>
            <a:pPr lvl="1"/>
            <a:endParaRPr lang="en-US" sz="3200" spc="179" dirty="0">
              <a:solidFill>
                <a:srgbClr val="1C0140"/>
              </a:solidFill>
              <a:latin typeface="Cooper BT Bold"/>
              <a:ea typeface="+mn-lt"/>
              <a:cs typeface="+mn-lt"/>
            </a:endParaRPr>
          </a:p>
          <a:p>
            <a:pPr marL="285750" indent="-285750">
              <a:buFont typeface="Arial"/>
              <a:buChar char="•"/>
            </a:pPr>
            <a:r>
              <a:rPr lang="en-US" sz="3200" b="1" spc="179" dirty="0">
                <a:solidFill>
                  <a:srgbClr val="1C0140"/>
                </a:solidFill>
                <a:latin typeface="Cooper BT Bold"/>
                <a:ea typeface="+mn-lt"/>
                <a:cs typeface="+mn-lt"/>
              </a:rPr>
              <a:t>Anomaly Detection</a:t>
            </a:r>
            <a:endParaRPr lang="en-US" dirty="0">
              <a:latin typeface="Cooper BT Bold"/>
            </a:endParaRPr>
          </a:p>
          <a:p>
            <a:pPr marL="742950" lvl="1" indent="-285750">
              <a:buFont typeface="Courier New"/>
              <a:buChar char="o"/>
            </a:pPr>
            <a:r>
              <a:rPr lang="en-US" sz="3200" spc="179" dirty="0">
                <a:solidFill>
                  <a:srgbClr val="1C0140"/>
                </a:solidFill>
                <a:latin typeface="Cooper BT Bold"/>
                <a:ea typeface="+mn-lt"/>
                <a:cs typeface="+mn-lt"/>
              </a:rPr>
              <a:t>Detected 5% anomalies, uncovering rare events and data inconsistencies.</a:t>
            </a:r>
            <a:endParaRPr lang="en-US" dirty="0">
              <a:latin typeface="Cooper BT Bold"/>
              <a:ea typeface="Calibri"/>
              <a:cs typeface="Calibri"/>
            </a:endParaRPr>
          </a:p>
          <a:p>
            <a:pPr lvl="1"/>
            <a:endParaRPr lang="en-US" sz="3200" spc="179" dirty="0">
              <a:solidFill>
                <a:srgbClr val="1C0140"/>
              </a:solidFill>
              <a:latin typeface="Cooper BT Bold"/>
              <a:ea typeface="+mn-lt"/>
              <a:cs typeface="+mn-lt"/>
            </a:endParaRPr>
          </a:p>
          <a:p>
            <a:pPr marL="285750" indent="-285750">
              <a:buFont typeface="Arial"/>
              <a:buChar char="•"/>
            </a:pPr>
            <a:r>
              <a:rPr lang="en-US" sz="3200" b="1" spc="179" dirty="0">
                <a:solidFill>
                  <a:srgbClr val="1C0140"/>
                </a:solidFill>
                <a:latin typeface="Cooper BT Bold"/>
                <a:ea typeface="+mn-lt"/>
                <a:cs typeface="+mn-lt"/>
              </a:rPr>
              <a:t>Modeling Performance</a:t>
            </a:r>
            <a:endParaRPr lang="en-US" dirty="0">
              <a:latin typeface="Cooper BT Bold"/>
            </a:endParaRPr>
          </a:p>
          <a:p>
            <a:pPr marL="742950" lvl="1" indent="-285750">
              <a:buFont typeface="Courier New"/>
              <a:buChar char="o"/>
            </a:pPr>
            <a:r>
              <a:rPr lang="en-US" sz="3200" spc="179" dirty="0">
                <a:solidFill>
                  <a:srgbClr val="1C0140"/>
                </a:solidFill>
                <a:latin typeface="Cooper BT Bold"/>
                <a:ea typeface="+mn-lt"/>
                <a:cs typeface="+mn-lt"/>
              </a:rPr>
              <a:t>Random Forest: 94.98% accuracy, excellent precision for violation predictions.</a:t>
            </a:r>
            <a:endParaRPr lang="en-US" dirty="0">
              <a:latin typeface="Cooper BT Bold"/>
              <a:ea typeface="+mn-lt"/>
              <a:cs typeface="+mn-lt"/>
            </a:endParaRPr>
          </a:p>
          <a:p>
            <a:pPr marL="742950" lvl="1" indent="-285750">
              <a:buFont typeface="Courier New"/>
              <a:buChar char="o"/>
            </a:pPr>
            <a:r>
              <a:rPr lang="en-US" sz="3200" spc="179" dirty="0">
                <a:solidFill>
                  <a:srgbClr val="1C0140"/>
                </a:solidFill>
                <a:latin typeface="Cooper BT Bold"/>
                <a:ea typeface="+mn-lt"/>
                <a:cs typeface="+mn-lt"/>
              </a:rPr>
              <a:t>K-Means: Identified 23 optimal crime clusters with good clustering quality.</a:t>
            </a:r>
            <a:endParaRPr lang="en-US" dirty="0">
              <a:latin typeface="Cooper BT Bold"/>
              <a:ea typeface="+mn-lt"/>
              <a:cs typeface="+mn-lt"/>
            </a:endParaRPr>
          </a:p>
          <a:p>
            <a:pPr>
              <a:lnSpc>
                <a:spcPts val="3300"/>
              </a:lnSpc>
            </a:pPr>
            <a:endParaRPr lang="en-US" sz="3200" spc="179" dirty="0">
              <a:solidFill>
                <a:srgbClr val="1C0140"/>
              </a:solidFill>
              <a:latin typeface="Cooper BT Bold"/>
              <a:ea typeface="Calibri"/>
              <a:cs typeface="Calibri"/>
            </a:endParaRPr>
          </a:p>
          <a:p>
            <a:pPr>
              <a:lnSpc>
                <a:spcPts val="3300"/>
              </a:lnSpc>
            </a:pPr>
            <a:endParaRPr lang="en-US" sz="3200" b="1" spc="179" dirty="0">
              <a:solidFill>
                <a:srgbClr val="1C0140"/>
              </a:solidFill>
              <a:latin typeface="Cooper BT Bold"/>
              <a:ea typeface="+mn-lt"/>
              <a:cs typeface="+mn-lt"/>
            </a:endParaRPr>
          </a:p>
          <a:p>
            <a:pPr>
              <a:lnSpc>
                <a:spcPts val="3300"/>
              </a:lnSpc>
            </a:pPr>
            <a:endParaRPr lang="en-US" sz="3200" b="1" spc="179" dirty="0">
              <a:solidFill>
                <a:srgbClr val="1C0140"/>
              </a:solidFill>
              <a:latin typeface="Cooper BT Bold"/>
              <a:ea typeface="Cooper BT Bold"/>
              <a:cs typeface="Calibri"/>
              <a:sym typeface="Cooper BT Bold"/>
            </a:endParaRPr>
          </a:p>
        </p:txBody>
      </p:sp>
    </p:spTree>
    <p:extLst>
      <p:ext uri="{BB962C8B-B14F-4D97-AF65-F5344CB8AC3E}">
        <p14:creationId xmlns:p14="http://schemas.microsoft.com/office/powerpoint/2010/main" val="3050220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grpSp>
        <p:nvGrpSpPr>
          <p:cNvPr id="3" name="Group 3"/>
          <p:cNvGrpSpPr/>
          <p:nvPr/>
        </p:nvGrpSpPr>
        <p:grpSpPr>
          <a:xfrm>
            <a:off x="901065" y="1762139"/>
            <a:ext cx="16708929" cy="7567599"/>
            <a:chOff x="0" y="-38100"/>
            <a:chExt cx="3876776" cy="1755821"/>
          </a:xfrm>
        </p:grpSpPr>
        <p:sp>
          <p:nvSpPr>
            <p:cNvPr id="4" name="Freeform 4"/>
            <p:cNvSpPr/>
            <p:nvPr/>
          </p:nvSpPr>
          <p:spPr>
            <a:xfrm>
              <a:off x="0" y="0"/>
              <a:ext cx="3876776" cy="1717721"/>
            </a:xfrm>
            <a:custGeom>
              <a:avLst/>
              <a:gdLst/>
              <a:ahLst/>
              <a:cxnLst/>
              <a:rect l="l" t="t" r="r" b="b"/>
              <a:pathLst>
                <a:path w="3876776" h="1717721">
                  <a:moveTo>
                    <a:pt x="46334" y="0"/>
                  </a:moveTo>
                  <a:lnTo>
                    <a:pt x="3830442" y="0"/>
                  </a:lnTo>
                  <a:cubicBezTo>
                    <a:pt x="3856031" y="0"/>
                    <a:pt x="3876776" y="20744"/>
                    <a:pt x="3876776" y="46334"/>
                  </a:cubicBezTo>
                  <a:lnTo>
                    <a:pt x="3876776" y="1671387"/>
                  </a:lnTo>
                  <a:cubicBezTo>
                    <a:pt x="3876776" y="1696976"/>
                    <a:pt x="3856031" y="1717721"/>
                    <a:pt x="3830442" y="1717721"/>
                  </a:cubicBezTo>
                  <a:lnTo>
                    <a:pt x="46334" y="1717721"/>
                  </a:lnTo>
                  <a:cubicBezTo>
                    <a:pt x="34045" y="1717721"/>
                    <a:pt x="22260" y="1712839"/>
                    <a:pt x="13571" y="1704150"/>
                  </a:cubicBezTo>
                  <a:cubicBezTo>
                    <a:pt x="4882" y="1695461"/>
                    <a:pt x="0" y="1683676"/>
                    <a:pt x="0" y="1671387"/>
                  </a:cubicBezTo>
                  <a:lnTo>
                    <a:pt x="0" y="46334"/>
                  </a:lnTo>
                  <a:cubicBezTo>
                    <a:pt x="0" y="20744"/>
                    <a:pt x="20744" y="0"/>
                    <a:pt x="46334" y="0"/>
                  </a:cubicBezTo>
                  <a:close/>
                </a:path>
              </a:pathLst>
            </a:custGeom>
            <a:solidFill>
              <a:srgbClr val="9FCDFF"/>
            </a:solidFill>
          </p:spPr>
          <p:txBody>
            <a:bodyPr/>
            <a:lstStyle/>
            <a:p>
              <a:endParaRPr lang="en-CA"/>
            </a:p>
          </p:txBody>
        </p:sp>
        <p:sp>
          <p:nvSpPr>
            <p:cNvPr id="5" name="TextBox 5"/>
            <p:cNvSpPr txBox="1"/>
            <p:nvPr/>
          </p:nvSpPr>
          <p:spPr>
            <a:xfrm>
              <a:off x="0" y="-38100"/>
              <a:ext cx="3876776" cy="1755821"/>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4616989" y="8438470"/>
            <a:ext cx="9277081" cy="2585325"/>
            <a:chOff x="0" y="0"/>
            <a:chExt cx="12369442" cy="3447100"/>
          </a:xfrm>
        </p:grpSpPr>
        <p:sp>
          <p:nvSpPr>
            <p:cNvPr id="7" name="Freeform 7"/>
            <p:cNvSpPr/>
            <p:nvPr/>
          </p:nvSpPr>
          <p:spPr>
            <a:xfrm>
              <a:off x="0" y="0"/>
              <a:ext cx="2858844" cy="3163313"/>
            </a:xfrm>
            <a:custGeom>
              <a:avLst/>
              <a:gdLst/>
              <a:ahLst/>
              <a:cxnLst/>
              <a:rect l="l" t="t" r="r" b="b"/>
              <a:pathLst>
                <a:path w="2858844" h="3163313">
                  <a:moveTo>
                    <a:pt x="0" y="0"/>
                  </a:moveTo>
                  <a:lnTo>
                    <a:pt x="2858844" y="0"/>
                  </a:lnTo>
                  <a:lnTo>
                    <a:pt x="2858844" y="3163313"/>
                  </a:lnTo>
                  <a:lnTo>
                    <a:pt x="0" y="3163313"/>
                  </a:lnTo>
                  <a:lnTo>
                    <a:pt x="0" y="0"/>
                  </a:lnTo>
                  <a:close/>
                </a:path>
              </a:pathLst>
            </a:custGeom>
            <a:blipFill>
              <a:blip r:embed="rId3"/>
              <a:stretch>
                <a:fillRect/>
              </a:stretch>
            </a:blipFill>
          </p:spPr>
          <p:txBody>
            <a:bodyPr/>
            <a:lstStyle/>
            <a:p>
              <a:endParaRPr lang="en-CA"/>
            </a:p>
          </p:txBody>
        </p:sp>
        <p:sp>
          <p:nvSpPr>
            <p:cNvPr id="8" name="Freeform 8"/>
            <p:cNvSpPr/>
            <p:nvPr/>
          </p:nvSpPr>
          <p:spPr>
            <a:xfrm>
              <a:off x="2581478" y="0"/>
              <a:ext cx="2486221" cy="3447100"/>
            </a:xfrm>
            <a:custGeom>
              <a:avLst/>
              <a:gdLst/>
              <a:ahLst/>
              <a:cxnLst/>
              <a:rect l="l" t="t" r="r" b="b"/>
              <a:pathLst>
                <a:path w="2486221" h="3447100">
                  <a:moveTo>
                    <a:pt x="0" y="0"/>
                  </a:moveTo>
                  <a:lnTo>
                    <a:pt x="2486221" y="0"/>
                  </a:lnTo>
                  <a:lnTo>
                    <a:pt x="2486221" y="3447100"/>
                  </a:lnTo>
                  <a:lnTo>
                    <a:pt x="0" y="3447100"/>
                  </a:lnTo>
                  <a:lnTo>
                    <a:pt x="0" y="0"/>
                  </a:lnTo>
                  <a:close/>
                </a:path>
              </a:pathLst>
            </a:custGeom>
            <a:blipFill>
              <a:blip r:embed="rId4"/>
              <a:stretch>
                <a:fillRect/>
              </a:stretch>
            </a:blipFill>
          </p:spPr>
          <p:txBody>
            <a:bodyPr/>
            <a:lstStyle/>
            <a:p>
              <a:endParaRPr lang="en-CA"/>
            </a:p>
          </p:txBody>
        </p:sp>
        <p:sp>
          <p:nvSpPr>
            <p:cNvPr id="9" name="Freeform 9"/>
            <p:cNvSpPr/>
            <p:nvPr/>
          </p:nvSpPr>
          <p:spPr>
            <a:xfrm flipH="1">
              <a:off x="4102982" y="11575"/>
              <a:ext cx="3038693" cy="3169432"/>
            </a:xfrm>
            <a:custGeom>
              <a:avLst/>
              <a:gdLst/>
              <a:ahLst/>
              <a:cxnLst/>
              <a:rect l="l" t="t" r="r" b="b"/>
              <a:pathLst>
                <a:path w="3038693" h="3169432">
                  <a:moveTo>
                    <a:pt x="3038693" y="0"/>
                  </a:moveTo>
                  <a:lnTo>
                    <a:pt x="0" y="0"/>
                  </a:lnTo>
                  <a:lnTo>
                    <a:pt x="0" y="3169432"/>
                  </a:lnTo>
                  <a:lnTo>
                    <a:pt x="3038693" y="3169432"/>
                  </a:lnTo>
                  <a:lnTo>
                    <a:pt x="3038693" y="0"/>
                  </a:lnTo>
                  <a:close/>
                </a:path>
              </a:pathLst>
            </a:custGeom>
            <a:blipFill>
              <a:blip r:embed="rId5"/>
              <a:stretch>
                <a:fillRect/>
              </a:stretch>
            </a:blipFill>
          </p:spPr>
          <p:txBody>
            <a:bodyPr/>
            <a:lstStyle/>
            <a:p>
              <a:endParaRPr lang="en-CA"/>
            </a:p>
          </p:txBody>
        </p:sp>
        <p:sp>
          <p:nvSpPr>
            <p:cNvPr id="10" name="Freeform 10"/>
            <p:cNvSpPr/>
            <p:nvPr/>
          </p:nvSpPr>
          <p:spPr>
            <a:xfrm>
              <a:off x="6459249" y="66573"/>
              <a:ext cx="2693061" cy="3030167"/>
            </a:xfrm>
            <a:custGeom>
              <a:avLst/>
              <a:gdLst/>
              <a:ahLst/>
              <a:cxnLst/>
              <a:rect l="l" t="t" r="r" b="b"/>
              <a:pathLst>
                <a:path w="2693061" h="3030167">
                  <a:moveTo>
                    <a:pt x="0" y="0"/>
                  </a:moveTo>
                  <a:lnTo>
                    <a:pt x="2693061" y="0"/>
                  </a:lnTo>
                  <a:lnTo>
                    <a:pt x="2693061" y="3030167"/>
                  </a:lnTo>
                  <a:lnTo>
                    <a:pt x="0" y="3030167"/>
                  </a:lnTo>
                  <a:lnTo>
                    <a:pt x="0" y="0"/>
                  </a:lnTo>
                  <a:close/>
                </a:path>
              </a:pathLst>
            </a:custGeom>
            <a:blipFill>
              <a:blip r:embed="rId6"/>
              <a:stretch>
                <a:fillRect/>
              </a:stretch>
            </a:blipFill>
          </p:spPr>
          <p:txBody>
            <a:bodyPr/>
            <a:lstStyle/>
            <a:p>
              <a:endParaRPr lang="en-CA"/>
            </a:p>
          </p:txBody>
        </p:sp>
        <p:sp>
          <p:nvSpPr>
            <p:cNvPr id="11" name="Freeform 11"/>
            <p:cNvSpPr/>
            <p:nvPr/>
          </p:nvSpPr>
          <p:spPr>
            <a:xfrm>
              <a:off x="8932121" y="11575"/>
              <a:ext cx="3437321" cy="2517837"/>
            </a:xfrm>
            <a:custGeom>
              <a:avLst/>
              <a:gdLst/>
              <a:ahLst/>
              <a:cxnLst/>
              <a:rect l="l" t="t" r="r" b="b"/>
              <a:pathLst>
                <a:path w="3437321" h="2517837">
                  <a:moveTo>
                    <a:pt x="0" y="0"/>
                  </a:moveTo>
                  <a:lnTo>
                    <a:pt x="3437321" y="0"/>
                  </a:lnTo>
                  <a:lnTo>
                    <a:pt x="3437321" y="2517837"/>
                  </a:lnTo>
                  <a:lnTo>
                    <a:pt x="0" y="2517837"/>
                  </a:lnTo>
                  <a:lnTo>
                    <a:pt x="0" y="0"/>
                  </a:lnTo>
                  <a:close/>
                </a:path>
              </a:pathLst>
            </a:custGeom>
            <a:blipFill>
              <a:blip r:embed="rId7"/>
              <a:stretch>
                <a:fillRect/>
              </a:stretch>
            </a:blipFill>
          </p:spPr>
          <p:txBody>
            <a:bodyPr/>
            <a:lstStyle/>
            <a:p>
              <a:endParaRPr lang="en-CA"/>
            </a:p>
          </p:txBody>
        </p:sp>
      </p:grpSp>
      <p:grpSp>
        <p:nvGrpSpPr>
          <p:cNvPr id="12" name="Group 12"/>
          <p:cNvGrpSpPr/>
          <p:nvPr/>
        </p:nvGrpSpPr>
        <p:grpSpPr>
          <a:xfrm>
            <a:off x="5273038" y="838832"/>
            <a:ext cx="7978035" cy="2086254"/>
            <a:chOff x="0" y="0"/>
            <a:chExt cx="1851049" cy="484049"/>
          </a:xfrm>
        </p:grpSpPr>
        <p:sp>
          <p:nvSpPr>
            <p:cNvPr id="13" name="Freeform 13"/>
            <p:cNvSpPr/>
            <p:nvPr/>
          </p:nvSpPr>
          <p:spPr>
            <a:xfrm>
              <a:off x="0" y="0"/>
              <a:ext cx="1851049" cy="484049"/>
            </a:xfrm>
            <a:custGeom>
              <a:avLst/>
              <a:gdLst/>
              <a:ahLst/>
              <a:cxnLst/>
              <a:rect l="l" t="t" r="r" b="b"/>
              <a:pathLst>
                <a:path w="1851049" h="484049">
                  <a:moveTo>
                    <a:pt x="63076" y="0"/>
                  </a:moveTo>
                  <a:lnTo>
                    <a:pt x="1787973" y="0"/>
                  </a:lnTo>
                  <a:cubicBezTo>
                    <a:pt x="1804702" y="0"/>
                    <a:pt x="1820745" y="6646"/>
                    <a:pt x="1832575" y="18475"/>
                  </a:cubicBezTo>
                  <a:cubicBezTo>
                    <a:pt x="1844404" y="30304"/>
                    <a:pt x="1851049" y="46347"/>
                    <a:pt x="1851049" y="63076"/>
                  </a:cubicBezTo>
                  <a:lnTo>
                    <a:pt x="1851049" y="420973"/>
                  </a:lnTo>
                  <a:cubicBezTo>
                    <a:pt x="1851049" y="437701"/>
                    <a:pt x="1844404" y="453745"/>
                    <a:pt x="1832575" y="465574"/>
                  </a:cubicBezTo>
                  <a:cubicBezTo>
                    <a:pt x="1820745" y="477403"/>
                    <a:pt x="1804702" y="484049"/>
                    <a:pt x="1787973" y="484049"/>
                  </a:cubicBezTo>
                  <a:lnTo>
                    <a:pt x="63076" y="484049"/>
                  </a:lnTo>
                  <a:cubicBezTo>
                    <a:pt x="46347" y="484049"/>
                    <a:pt x="30304" y="477403"/>
                    <a:pt x="18475" y="465574"/>
                  </a:cubicBezTo>
                  <a:cubicBezTo>
                    <a:pt x="6646" y="453745"/>
                    <a:pt x="0" y="437701"/>
                    <a:pt x="0" y="420973"/>
                  </a:cubicBezTo>
                  <a:lnTo>
                    <a:pt x="0" y="63076"/>
                  </a:lnTo>
                  <a:cubicBezTo>
                    <a:pt x="0" y="46347"/>
                    <a:pt x="6646" y="30304"/>
                    <a:pt x="18475" y="18475"/>
                  </a:cubicBezTo>
                  <a:cubicBezTo>
                    <a:pt x="30304" y="6646"/>
                    <a:pt x="46347" y="0"/>
                    <a:pt x="63076" y="0"/>
                  </a:cubicBezTo>
                  <a:close/>
                </a:path>
              </a:pathLst>
            </a:custGeom>
            <a:solidFill>
              <a:srgbClr val="0F2F76"/>
            </a:solidFill>
          </p:spPr>
          <p:txBody>
            <a:bodyPr/>
            <a:lstStyle/>
            <a:p>
              <a:endParaRPr lang="en-CA"/>
            </a:p>
          </p:txBody>
        </p:sp>
        <p:sp>
          <p:nvSpPr>
            <p:cNvPr id="14" name="TextBox 14"/>
            <p:cNvSpPr txBox="1"/>
            <p:nvPr/>
          </p:nvSpPr>
          <p:spPr>
            <a:xfrm>
              <a:off x="0" y="-38100"/>
              <a:ext cx="1851049" cy="522149"/>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640643" y="1356276"/>
            <a:ext cx="17229772" cy="1127565"/>
          </a:xfrm>
          <a:prstGeom prst="rect">
            <a:avLst/>
          </a:prstGeom>
        </p:spPr>
        <p:txBody>
          <a:bodyPr lIns="0" tIns="0" rIns="0" bIns="0" rtlCol="0" anchor="t">
            <a:spAutoFit/>
          </a:bodyPr>
          <a:lstStyle/>
          <a:p>
            <a:pPr algn="ctr">
              <a:lnSpc>
                <a:spcPts val="8740"/>
              </a:lnSpc>
            </a:pPr>
            <a:r>
              <a:rPr lang="en-US" sz="7946" spc="588">
                <a:solidFill>
                  <a:srgbClr val="FFFFFF"/>
                </a:solidFill>
                <a:latin typeface="TAN St. Canard"/>
                <a:ea typeface="TAN St. Canard"/>
                <a:cs typeface="TAN St. Canard"/>
                <a:sym typeface="TAN St. Canard"/>
              </a:rPr>
              <a:t>Conclusion</a:t>
            </a:r>
          </a:p>
        </p:txBody>
      </p:sp>
      <p:sp>
        <p:nvSpPr>
          <p:cNvPr id="17" name="TextBox 11">
            <a:extLst>
              <a:ext uri="{FF2B5EF4-FFF2-40B4-BE49-F238E27FC236}">
                <a16:creationId xmlns:a16="http://schemas.microsoft.com/office/drawing/2014/main" id="{8C9592A8-E1EB-57F7-9E62-89A862879C08}"/>
              </a:ext>
            </a:extLst>
          </p:cNvPr>
          <p:cNvSpPr txBox="1"/>
          <p:nvPr/>
        </p:nvSpPr>
        <p:spPr>
          <a:xfrm>
            <a:off x="897110" y="2930953"/>
            <a:ext cx="17169595" cy="7309693"/>
          </a:xfrm>
          <a:prstGeom prst="rect">
            <a:avLst/>
          </a:prstGeom>
        </p:spPr>
        <p:txBody>
          <a:bodyPr wrap="square" lIns="0" tIns="0" rIns="0" bIns="0" rtlCol="0" anchor="t">
            <a:spAutoFit/>
          </a:bodyPr>
          <a:lstStyle/>
          <a:p>
            <a:pPr>
              <a:buFont typeface="Arial"/>
              <a:buChar char="•"/>
            </a:pPr>
            <a:r>
              <a:rPr lang="en-US" sz="3000" b="1" spc="179">
                <a:solidFill>
                  <a:srgbClr val="1C0140"/>
                </a:solidFill>
                <a:latin typeface="Cooper BT Bold"/>
                <a:ea typeface="+mn-lt"/>
                <a:cs typeface="+mn-lt"/>
                <a:sym typeface="Cooper BT Bold"/>
              </a:rPr>
              <a:t>Key Challenges &amp; Solutions</a:t>
            </a:r>
            <a:endParaRPr lang="en-US" sz="3000">
              <a:latin typeface="Cooper BT Bold"/>
              <a:ea typeface="+mn-lt"/>
              <a:cs typeface="+mn-lt"/>
            </a:endParaRPr>
          </a:p>
          <a:p>
            <a:pPr lvl="1">
              <a:buFont typeface="Courier New"/>
              <a:buChar char="o"/>
            </a:pPr>
            <a:r>
              <a:rPr lang="en-US" sz="3000" spc="179">
                <a:solidFill>
                  <a:srgbClr val="1C0140"/>
                </a:solidFill>
                <a:latin typeface="Cooper BT Bold"/>
                <a:ea typeface="+mn-lt"/>
                <a:cs typeface="+mn-lt"/>
              </a:rPr>
              <a:t>Improved data quality through imputation and preprocessing</a:t>
            </a:r>
            <a:r>
              <a:rPr lang="en-US" sz="3000" spc="179">
                <a:solidFill>
                  <a:srgbClr val="1C0140"/>
                </a:solidFill>
                <a:latin typeface="Cooper BT Bold"/>
                <a:ea typeface="+mn-lt"/>
                <a:cs typeface="+mn-lt"/>
                <a:sym typeface="Cooper BT Bold"/>
              </a:rPr>
              <a:t>.</a:t>
            </a:r>
            <a:endParaRPr lang="en-US">
              <a:latin typeface="Cooper BT Bold"/>
              <a:ea typeface="+mn-lt"/>
              <a:cs typeface="+mn-lt"/>
            </a:endParaRPr>
          </a:p>
          <a:p>
            <a:pPr lvl="1">
              <a:buFont typeface="Courier New"/>
              <a:buChar char="o"/>
            </a:pPr>
            <a:r>
              <a:rPr lang="en-US" sz="3000" spc="179">
                <a:solidFill>
                  <a:srgbClr val="1C0140"/>
                </a:solidFill>
                <a:latin typeface="Cooper BT Bold"/>
                <a:ea typeface="+mn-lt"/>
                <a:cs typeface="+mn-lt"/>
              </a:rPr>
              <a:t>Addressed imbalanced data with tuning and cross-validation.</a:t>
            </a:r>
            <a:endParaRPr lang="en-US">
              <a:latin typeface="Cooper BT Bold"/>
              <a:ea typeface="+mn-lt"/>
              <a:cs typeface="+mn-lt"/>
            </a:endParaRPr>
          </a:p>
          <a:p>
            <a:pPr lvl="1"/>
            <a:endParaRPr lang="en-US" sz="3000" spc="179">
              <a:solidFill>
                <a:srgbClr val="1C0140"/>
              </a:solidFill>
              <a:latin typeface="Cooper BT Bold"/>
              <a:ea typeface="+mn-lt"/>
              <a:cs typeface="+mn-lt"/>
            </a:endParaRPr>
          </a:p>
          <a:p>
            <a:pPr>
              <a:buFont typeface="Arial"/>
              <a:buChar char="•"/>
            </a:pPr>
            <a:r>
              <a:rPr lang="en-US" sz="3000" b="1" spc="179">
                <a:solidFill>
                  <a:srgbClr val="1C0140"/>
                </a:solidFill>
                <a:latin typeface="Cooper BT Bold"/>
                <a:ea typeface="+mn-lt"/>
                <a:cs typeface="+mn-lt"/>
              </a:rPr>
              <a:t>Recommendations</a:t>
            </a:r>
            <a:endParaRPr lang="en-US">
              <a:latin typeface="Cooper BT Bold"/>
            </a:endParaRPr>
          </a:p>
          <a:p>
            <a:pPr lvl="1">
              <a:buFont typeface="Courier New"/>
              <a:buChar char="o"/>
            </a:pPr>
            <a:r>
              <a:rPr lang="en-US" sz="3000" spc="179">
                <a:solidFill>
                  <a:srgbClr val="1C0140"/>
                </a:solidFill>
                <a:latin typeface="Cooper BT Bold"/>
                <a:ea typeface="+mn-lt"/>
                <a:cs typeface="+mn-lt"/>
              </a:rPr>
              <a:t>Enhance data quality with real-time validation and automated checks.</a:t>
            </a:r>
            <a:endParaRPr lang="en-US">
              <a:latin typeface="Cooper BT Bold"/>
              <a:ea typeface="Calibri"/>
              <a:cs typeface="Calibri"/>
            </a:endParaRPr>
          </a:p>
          <a:p>
            <a:pPr lvl="1">
              <a:buFont typeface="Courier New"/>
              <a:buChar char="o"/>
            </a:pPr>
            <a:r>
              <a:rPr lang="en-US" sz="3000" spc="179">
                <a:solidFill>
                  <a:srgbClr val="1C0140"/>
                </a:solidFill>
                <a:latin typeface="Cooper BT Bold"/>
                <a:ea typeface="+mn-lt"/>
                <a:cs typeface="+mn-lt"/>
              </a:rPr>
              <a:t>Integrate external datasets (socio-economic, weather) for deeper insights.</a:t>
            </a:r>
            <a:endParaRPr lang="en-US">
              <a:latin typeface="Cooper BT Bold"/>
              <a:ea typeface="+mn-lt"/>
              <a:cs typeface="+mn-lt"/>
            </a:endParaRPr>
          </a:p>
          <a:p>
            <a:pPr lvl="1"/>
            <a:endParaRPr lang="en-US" sz="3000" spc="179">
              <a:solidFill>
                <a:srgbClr val="1C0140"/>
              </a:solidFill>
              <a:latin typeface="Cooper BT Bold"/>
              <a:ea typeface="+mn-lt"/>
              <a:cs typeface="+mn-lt"/>
            </a:endParaRPr>
          </a:p>
          <a:p>
            <a:pPr>
              <a:buFont typeface="Arial"/>
              <a:buChar char="•"/>
            </a:pPr>
            <a:r>
              <a:rPr lang="en-US" sz="3000" b="1" spc="179">
                <a:solidFill>
                  <a:srgbClr val="1C0140"/>
                </a:solidFill>
                <a:latin typeface="Cooper BT Bold"/>
                <a:ea typeface="+mn-lt"/>
                <a:cs typeface="+mn-lt"/>
              </a:rPr>
              <a:t>Implications</a:t>
            </a:r>
            <a:endParaRPr lang="en-US">
              <a:latin typeface="Cooper BT Bold"/>
            </a:endParaRPr>
          </a:p>
          <a:p>
            <a:pPr lvl="1">
              <a:buFont typeface="Courier New"/>
              <a:buChar char="o"/>
            </a:pPr>
            <a:r>
              <a:rPr lang="en-US" sz="3000" spc="179">
                <a:solidFill>
                  <a:srgbClr val="1C0140"/>
                </a:solidFill>
                <a:latin typeface="Cooper BT Bold"/>
                <a:ea typeface="+mn-lt"/>
                <a:cs typeface="+mn-lt"/>
              </a:rPr>
              <a:t>Optimized law enforcement resource allocation based on crime hotspots and time trends.</a:t>
            </a:r>
            <a:endParaRPr lang="en-US">
              <a:latin typeface="Cooper BT Bold"/>
              <a:ea typeface="Calibri"/>
              <a:cs typeface="Calibri"/>
            </a:endParaRPr>
          </a:p>
          <a:p>
            <a:pPr lvl="1">
              <a:buFont typeface="Courier New"/>
              <a:buChar char="o"/>
            </a:pPr>
            <a:r>
              <a:rPr lang="en-US" sz="3000" spc="179">
                <a:solidFill>
                  <a:srgbClr val="1C0140"/>
                </a:solidFill>
                <a:latin typeface="Cooper BT Bold"/>
                <a:ea typeface="+mn-lt"/>
                <a:cs typeface="+mn-lt"/>
              </a:rPr>
              <a:t>Improved decision-making with actionable insights for crime prevention strategies.</a:t>
            </a:r>
            <a:endParaRPr lang="en-US">
              <a:latin typeface="Cooper BT Bold"/>
              <a:ea typeface="+mn-lt"/>
              <a:cs typeface="+mn-lt"/>
            </a:endParaRPr>
          </a:p>
          <a:p>
            <a:pPr marL="285750" indent="-285750">
              <a:buFont typeface="Arial"/>
              <a:buChar char="•"/>
            </a:pPr>
            <a:endParaRPr lang="en-US" sz="3000" b="1" spc="179">
              <a:solidFill>
                <a:srgbClr val="1C0140"/>
              </a:solidFill>
              <a:latin typeface="Cooper BT Bold"/>
              <a:ea typeface="Calibri"/>
              <a:cs typeface="Calibri"/>
            </a:endParaRPr>
          </a:p>
          <a:p>
            <a:pPr>
              <a:lnSpc>
                <a:spcPts val="3300"/>
              </a:lnSpc>
            </a:pPr>
            <a:endParaRPr lang="en-US" sz="3000" b="1" spc="179" dirty="0">
              <a:solidFill>
                <a:srgbClr val="1C0140"/>
              </a:solidFill>
              <a:latin typeface="Cooper BT Bold"/>
              <a:ea typeface="+mn-lt"/>
              <a:cs typeface="+mn-lt"/>
            </a:endParaRPr>
          </a:p>
          <a:p>
            <a:pPr>
              <a:lnSpc>
                <a:spcPts val="3300"/>
              </a:lnSpc>
            </a:pPr>
            <a:endParaRPr lang="en-US" sz="3000" b="1" spc="179" dirty="0">
              <a:solidFill>
                <a:srgbClr val="1C0140"/>
              </a:solidFill>
              <a:latin typeface="Cooper BT Bold"/>
              <a:ea typeface="Cooper BT Bold"/>
              <a:cs typeface="Calibri"/>
              <a:sym typeface="Cooper BT Bo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grpSp>
        <p:nvGrpSpPr>
          <p:cNvPr id="3" name="Group 3"/>
          <p:cNvGrpSpPr/>
          <p:nvPr/>
        </p:nvGrpSpPr>
        <p:grpSpPr>
          <a:xfrm>
            <a:off x="514233" y="715289"/>
            <a:ext cx="17482593" cy="8543011"/>
            <a:chOff x="0" y="0"/>
            <a:chExt cx="23310125" cy="11390682"/>
          </a:xfrm>
        </p:grpSpPr>
        <p:grpSp>
          <p:nvGrpSpPr>
            <p:cNvPr id="4" name="Group 4"/>
            <p:cNvGrpSpPr/>
            <p:nvPr/>
          </p:nvGrpSpPr>
          <p:grpSpPr>
            <a:xfrm>
              <a:off x="352323" y="1374652"/>
              <a:ext cx="22605478" cy="10016030"/>
              <a:chOff x="0" y="0"/>
              <a:chExt cx="3876776" cy="1717721"/>
            </a:xfrm>
          </p:grpSpPr>
          <p:sp>
            <p:nvSpPr>
              <p:cNvPr id="5" name="Freeform 5"/>
              <p:cNvSpPr/>
              <p:nvPr/>
            </p:nvSpPr>
            <p:spPr>
              <a:xfrm>
                <a:off x="0" y="0"/>
                <a:ext cx="3876776" cy="1717721"/>
              </a:xfrm>
              <a:custGeom>
                <a:avLst/>
                <a:gdLst/>
                <a:ahLst/>
                <a:cxnLst/>
                <a:rect l="l" t="t" r="r" b="b"/>
                <a:pathLst>
                  <a:path w="3876776" h="1717721">
                    <a:moveTo>
                      <a:pt x="52596" y="0"/>
                    </a:moveTo>
                    <a:lnTo>
                      <a:pt x="3824180" y="0"/>
                    </a:lnTo>
                    <a:cubicBezTo>
                      <a:pt x="3853228" y="0"/>
                      <a:pt x="3876776" y="23548"/>
                      <a:pt x="3876776" y="52596"/>
                    </a:cubicBezTo>
                    <a:lnTo>
                      <a:pt x="3876776" y="1665125"/>
                    </a:lnTo>
                    <a:cubicBezTo>
                      <a:pt x="3876776" y="1694173"/>
                      <a:pt x="3853228" y="1717721"/>
                      <a:pt x="3824180" y="1717721"/>
                    </a:cubicBezTo>
                    <a:lnTo>
                      <a:pt x="52596" y="1717721"/>
                    </a:lnTo>
                    <a:cubicBezTo>
                      <a:pt x="38647" y="1717721"/>
                      <a:pt x="25269" y="1712180"/>
                      <a:pt x="15405" y="1702316"/>
                    </a:cubicBezTo>
                    <a:cubicBezTo>
                      <a:pt x="5541" y="1692452"/>
                      <a:pt x="0" y="1679074"/>
                      <a:pt x="0" y="1665125"/>
                    </a:cubicBezTo>
                    <a:lnTo>
                      <a:pt x="0" y="52596"/>
                    </a:lnTo>
                    <a:cubicBezTo>
                      <a:pt x="0" y="23548"/>
                      <a:pt x="23548" y="0"/>
                      <a:pt x="52596" y="0"/>
                    </a:cubicBezTo>
                    <a:close/>
                  </a:path>
                </a:pathLst>
              </a:custGeom>
              <a:solidFill>
                <a:srgbClr val="9FCDFF"/>
              </a:solidFill>
            </p:spPr>
            <p:txBody>
              <a:bodyPr/>
              <a:lstStyle/>
              <a:p>
                <a:endParaRPr lang="en-CA"/>
              </a:p>
            </p:txBody>
          </p:sp>
          <p:sp>
            <p:nvSpPr>
              <p:cNvPr id="6" name="TextBox 6"/>
              <p:cNvSpPr txBox="1"/>
              <p:nvPr/>
            </p:nvSpPr>
            <p:spPr>
              <a:xfrm>
                <a:off x="0" y="-38100"/>
                <a:ext cx="3876776" cy="1755821"/>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5416928" y="0"/>
              <a:ext cx="12476269" cy="2822489"/>
              <a:chOff x="0" y="0"/>
              <a:chExt cx="2139645" cy="484049"/>
            </a:xfrm>
          </p:grpSpPr>
          <p:sp>
            <p:nvSpPr>
              <p:cNvPr id="8" name="Freeform 8"/>
              <p:cNvSpPr/>
              <p:nvPr/>
            </p:nvSpPr>
            <p:spPr>
              <a:xfrm>
                <a:off x="0" y="0"/>
                <a:ext cx="2139645" cy="484049"/>
              </a:xfrm>
              <a:custGeom>
                <a:avLst/>
                <a:gdLst/>
                <a:ahLst/>
                <a:cxnLst/>
                <a:rect l="l" t="t" r="r" b="b"/>
                <a:pathLst>
                  <a:path w="2139645" h="484049">
                    <a:moveTo>
                      <a:pt x="61943" y="0"/>
                    </a:moveTo>
                    <a:lnTo>
                      <a:pt x="2077702" y="0"/>
                    </a:lnTo>
                    <a:cubicBezTo>
                      <a:pt x="2111912" y="0"/>
                      <a:pt x="2139645" y="27733"/>
                      <a:pt x="2139645" y="61943"/>
                    </a:cubicBezTo>
                    <a:lnTo>
                      <a:pt x="2139645" y="422106"/>
                    </a:lnTo>
                    <a:cubicBezTo>
                      <a:pt x="2139645" y="456316"/>
                      <a:pt x="2111912" y="484049"/>
                      <a:pt x="2077702" y="484049"/>
                    </a:cubicBezTo>
                    <a:lnTo>
                      <a:pt x="61943" y="484049"/>
                    </a:lnTo>
                    <a:cubicBezTo>
                      <a:pt x="27733" y="484049"/>
                      <a:pt x="0" y="456316"/>
                      <a:pt x="0" y="422106"/>
                    </a:cubicBezTo>
                    <a:lnTo>
                      <a:pt x="0" y="61943"/>
                    </a:lnTo>
                    <a:cubicBezTo>
                      <a:pt x="0" y="27733"/>
                      <a:pt x="27733" y="0"/>
                      <a:pt x="61943" y="0"/>
                    </a:cubicBezTo>
                    <a:close/>
                  </a:path>
                </a:pathLst>
              </a:custGeom>
              <a:solidFill>
                <a:srgbClr val="0F2F76"/>
              </a:solidFill>
            </p:spPr>
            <p:txBody>
              <a:bodyPr/>
              <a:lstStyle/>
              <a:p>
                <a:endParaRPr lang="en-CA"/>
              </a:p>
            </p:txBody>
          </p:sp>
          <p:sp>
            <p:nvSpPr>
              <p:cNvPr id="9" name="TextBox 9"/>
              <p:cNvSpPr txBox="1"/>
              <p:nvPr/>
            </p:nvSpPr>
            <p:spPr>
              <a:xfrm>
                <a:off x="0" y="-38100"/>
                <a:ext cx="2139645" cy="522149"/>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0" y="682683"/>
              <a:ext cx="23310125" cy="1542847"/>
            </a:xfrm>
            <a:prstGeom prst="rect">
              <a:avLst/>
            </a:prstGeom>
          </p:spPr>
          <p:txBody>
            <a:bodyPr lIns="0" tIns="0" rIns="0" bIns="0" rtlCol="0" anchor="t">
              <a:spAutoFit/>
            </a:bodyPr>
            <a:lstStyle/>
            <a:p>
              <a:pPr algn="ctr">
                <a:lnSpc>
                  <a:spcPts val="8868"/>
                </a:lnSpc>
              </a:pPr>
              <a:r>
                <a:rPr lang="en-US" sz="8062" spc="596">
                  <a:solidFill>
                    <a:srgbClr val="FFFFFF"/>
                  </a:solidFill>
                  <a:latin typeface="TAN St. Canard"/>
                  <a:ea typeface="TAN St. Canard"/>
                  <a:cs typeface="TAN St. Canard"/>
                  <a:sym typeface="TAN St. Canard"/>
                </a:rPr>
                <a:t>Q &amp; A</a:t>
              </a:r>
            </a:p>
          </p:txBody>
        </p:sp>
      </p:grpSp>
      <p:grpSp>
        <p:nvGrpSpPr>
          <p:cNvPr id="11" name="Group 11"/>
          <p:cNvGrpSpPr/>
          <p:nvPr/>
        </p:nvGrpSpPr>
        <p:grpSpPr>
          <a:xfrm>
            <a:off x="4616989" y="8438470"/>
            <a:ext cx="9277081" cy="2585325"/>
            <a:chOff x="0" y="0"/>
            <a:chExt cx="12369442" cy="3447100"/>
          </a:xfrm>
        </p:grpSpPr>
        <p:sp>
          <p:nvSpPr>
            <p:cNvPr id="12" name="Freeform 12"/>
            <p:cNvSpPr/>
            <p:nvPr/>
          </p:nvSpPr>
          <p:spPr>
            <a:xfrm>
              <a:off x="0" y="0"/>
              <a:ext cx="2858844" cy="3163313"/>
            </a:xfrm>
            <a:custGeom>
              <a:avLst/>
              <a:gdLst/>
              <a:ahLst/>
              <a:cxnLst/>
              <a:rect l="l" t="t" r="r" b="b"/>
              <a:pathLst>
                <a:path w="2858844" h="3163313">
                  <a:moveTo>
                    <a:pt x="0" y="0"/>
                  </a:moveTo>
                  <a:lnTo>
                    <a:pt x="2858844" y="0"/>
                  </a:lnTo>
                  <a:lnTo>
                    <a:pt x="2858844" y="3163313"/>
                  </a:lnTo>
                  <a:lnTo>
                    <a:pt x="0" y="3163313"/>
                  </a:lnTo>
                  <a:lnTo>
                    <a:pt x="0" y="0"/>
                  </a:lnTo>
                  <a:close/>
                </a:path>
              </a:pathLst>
            </a:custGeom>
            <a:blipFill>
              <a:blip r:embed="rId3"/>
              <a:stretch>
                <a:fillRect/>
              </a:stretch>
            </a:blipFill>
          </p:spPr>
          <p:txBody>
            <a:bodyPr/>
            <a:lstStyle/>
            <a:p>
              <a:endParaRPr lang="en-CA"/>
            </a:p>
          </p:txBody>
        </p:sp>
        <p:sp>
          <p:nvSpPr>
            <p:cNvPr id="13" name="Freeform 13"/>
            <p:cNvSpPr/>
            <p:nvPr/>
          </p:nvSpPr>
          <p:spPr>
            <a:xfrm>
              <a:off x="2581478" y="0"/>
              <a:ext cx="2486221" cy="3447100"/>
            </a:xfrm>
            <a:custGeom>
              <a:avLst/>
              <a:gdLst/>
              <a:ahLst/>
              <a:cxnLst/>
              <a:rect l="l" t="t" r="r" b="b"/>
              <a:pathLst>
                <a:path w="2486221" h="3447100">
                  <a:moveTo>
                    <a:pt x="0" y="0"/>
                  </a:moveTo>
                  <a:lnTo>
                    <a:pt x="2486221" y="0"/>
                  </a:lnTo>
                  <a:lnTo>
                    <a:pt x="2486221" y="3447100"/>
                  </a:lnTo>
                  <a:lnTo>
                    <a:pt x="0" y="3447100"/>
                  </a:lnTo>
                  <a:lnTo>
                    <a:pt x="0" y="0"/>
                  </a:lnTo>
                  <a:close/>
                </a:path>
              </a:pathLst>
            </a:custGeom>
            <a:blipFill>
              <a:blip r:embed="rId4"/>
              <a:stretch>
                <a:fillRect/>
              </a:stretch>
            </a:blipFill>
          </p:spPr>
          <p:txBody>
            <a:bodyPr/>
            <a:lstStyle/>
            <a:p>
              <a:endParaRPr lang="en-CA"/>
            </a:p>
          </p:txBody>
        </p:sp>
        <p:sp>
          <p:nvSpPr>
            <p:cNvPr id="14" name="Freeform 14"/>
            <p:cNvSpPr/>
            <p:nvPr/>
          </p:nvSpPr>
          <p:spPr>
            <a:xfrm flipH="1">
              <a:off x="4102982" y="11575"/>
              <a:ext cx="3038693" cy="3169432"/>
            </a:xfrm>
            <a:custGeom>
              <a:avLst/>
              <a:gdLst/>
              <a:ahLst/>
              <a:cxnLst/>
              <a:rect l="l" t="t" r="r" b="b"/>
              <a:pathLst>
                <a:path w="3038693" h="3169432">
                  <a:moveTo>
                    <a:pt x="3038693" y="0"/>
                  </a:moveTo>
                  <a:lnTo>
                    <a:pt x="0" y="0"/>
                  </a:lnTo>
                  <a:lnTo>
                    <a:pt x="0" y="3169432"/>
                  </a:lnTo>
                  <a:lnTo>
                    <a:pt x="3038693" y="3169432"/>
                  </a:lnTo>
                  <a:lnTo>
                    <a:pt x="3038693" y="0"/>
                  </a:lnTo>
                  <a:close/>
                </a:path>
              </a:pathLst>
            </a:custGeom>
            <a:blipFill>
              <a:blip r:embed="rId5"/>
              <a:stretch>
                <a:fillRect/>
              </a:stretch>
            </a:blipFill>
          </p:spPr>
          <p:txBody>
            <a:bodyPr/>
            <a:lstStyle/>
            <a:p>
              <a:endParaRPr lang="en-CA"/>
            </a:p>
          </p:txBody>
        </p:sp>
        <p:sp>
          <p:nvSpPr>
            <p:cNvPr id="15" name="Freeform 15"/>
            <p:cNvSpPr/>
            <p:nvPr/>
          </p:nvSpPr>
          <p:spPr>
            <a:xfrm>
              <a:off x="6459249" y="66573"/>
              <a:ext cx="2693061" cy="3030167"/>
            </a:xfrm>
            <a:custGeom>
              <a:avLst/>
              <a:gdLst/>
              <a:ahLst/>
              <a:cxnLst/>
              <a:rect l="l" t="t" r="r" b="b"/>
              <a:pathLst>
                <a:path w="2693061" h="3030167">
                  <a:moveTo>
                    <a:pt x="0" y="0"/>
                  </a:moveTo>
                  <a:lnTo>
                    <a:pt x="2693061" y="0"/>
                  </a:lnTo>
                  <a:lnTo>
                    <a:pt x="2693061" y="3030167"/>
                  </a:lnTo>
                  <a:lnTo>
                    <a:pt x="0" y="3030167"/>
                  </a:lnTo>
                  <a:lnTo>
                    <a:pt x="0" y="0"/>
                  </a:lnTo>
                  <a:close/>
                </a:path>
              </a:pathLst>
            </a:custGeom>
            <a:blipFill>
              <a:blip r:embed="rId6"/>
              <a:stretch>
                <a:fillRect/>
              </a:stretch>
            </a:blipFill>
          </p:spPr>
          <p:txBody>
            <a:bodyPr/>
            <a:lstStyle/>
            <a:p>
              <a:endParaRPr lang="en-CA"/>
            </a:p>
          </p:txBody>
        </p:sp>
        <p:sp>
          <p:nvSpPr>
            <p:cNvPr id="16" name="Freeform 16"/>
            <p:cNvSpPr/>
            <p:nvPr/>
          </p:nvSpPr>
          <p:spPr>
            <a:xfrm>
              <a:off x="8932121" y="11575"/>
              <a:ext cx="3437321" cy="2517837"/>
            </a:xfrm>
            <a:custGeom>
              <a:avLst/>
              <a:gdLst/>
              <a:ahLst/>
              <a:cxnLst/>
              <a:rect l="l" t="t" r="r" b="b"/>
              <a:pathLst>
                <a:path w="3437321" h="2517837">
                  <a:moveTo>
                    <a:pt x="0" y="0"/>
                  </a:moveTo>
                  <a:lnTo>
                    <a:pt x="3437321" y="0"/>
                  </a:lnTo>
                  <a:lnTo>
                    <a:pt x="3437321" y="2517837"/>
                  </a:lnTo>
                  <a:lnTo>
                    <a:pt x="0" y="2517837"/>
                  </a:lnTo>
                  <a:lnTo>
                    <a:pt x="0" y="0"/>
                  </a:lnTo>
                  <a:close/>
                </a:path>
              </a:pathLst>
            </a:custGeom>
            <a:blipFill>
              <a:blip r:embed="rId7"/>
              <a:stretch>
                <a:fillRect/>
              </a:stretch>
            </a:blipFill>
          </p:spPr>
          <p:txBody>
            <a:bodyPr/>
            <a:lstStyle/>
            <a:p>
              <a:endParaRPr lang="en-CA"/>
            </a:p>
          </p:txBody>
        </p:sp>
      </p:grpSp>
      <p:sp>
        <p:nvSpPr>
          <p:cNvPr id="17" name="TextBox 17"/>
          <p:cNvSpPr txBox="1"/>
          <p:nvPr/>
        </p:nvSpPr>
        <p:spPr>
          <a:xfrm>
            <a:off x="2252094" y="5508534"/>
            <a:ext cx="13783811" cy="1139824"/>
          </a:xfrm>
          <a:prstGeom prst="rect">
            <a:avLst/>
          </a:prstGeom>
        </p:spPr>
        <p:txBody>
          <a:bodyPr lIns="0" tIns="0" rIns="0" bIns="0" rtlCol="0" anchor="t">
            <a:spAutoFit/>
          </a:bodyPr>
          <a:lstStyle/>
          <a:p>
            <a:pPr algn="ctr">
              <a:lnSpc>
                <a:spcPts val="8799"/>
              </a:lnSpc>
            </a:pPr>
            <a:r>
              <a:rPr lang="en-US" sz="7999" spc="591">
                <a:solidFill>
                  <a:srgbClr val="428CE2"/>
                </a:solidFill>
                <a:latin typeface="TAN St. Canard"/>
                <a:ea typeface="TAN St. Canard"/>
                <a:cs typeface="TAN St. Canard"/>
                <a:sym typeface="TAN St. Canard"/>
              </a:rPr>
              <a:t>Questions?</a:t>
            </a:r>
          </a:p>
        </p:txBody>
      </p:sp>
      <p:sp>
        <p:nvSpPr>
          <p:cNvPr id="18" name="TextBox 18"/>
          <p:cNvSpPr txBox="1"/>
          <p:nvPr/>
        </p:nvSpPr>
        <p:spPr>
          <a:xfrm>
            <a:off x="2252094" y="3994825"/>
            <a:ext cx="13783811" cy="1437508"/>
          </a:xfrm>
          <a:prstGeom prst="rect">
            <a:avLst/>
          </a:prstGeom>
        </p:spPr>
        <p:txBody>
          <a:bodyPr lIns="0" tIns="0" rIns="0" bIns="0" rtlCol="0" anchor="t">
            <a:spAutoFit/>
          </a:bodyPr>
          <a:lstStyle/>
          <a:p>
            <a:pPr algn="ctr">
              <a:lnSpc>
                <a:spcPts val="10344"/>
              </a:lnSpc>
            </a:pPr>
            <a:r>
              <a:rPr lang="en-US" sz="11494" b="1" spc="-229">
                <a:solidFill>
                  <a:srgbClr val="0F2F76"/>
                </a:solidFill>
                <a:latin typeface="Cooper BT Bold"/>
                <a:ea typeface="Cooper BT Bold"/>
                <a:cs typeface="Cooper BT Bold"/>
                <a:sym typeface="Cooper BT Bold"/>
              </a:rPr>
              <a:t>ANY</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grpSp>
        <p:nvGrpSpPr>
          <p:cNvPr id="3" name="Group 3"/>
          <p:cNvGrpSpPr/>
          <p:nvPr/>
        </p:nvGrpSpPr>
        <p:grpSpPr>
          <a:xfrm>
            <a:off x="1784183" y="1882514"/>
            <a:ext cx="14719633" cy="6521972"/>
            <a:chOff x="0" y="0"/>
            <a:chExt cx="3876776" cy="1717721"/>
          </a:xfrm>
        </p:grpSpPr>
        <p:sp>
          <p:nvSpPr>
            <p:cNvPr id="4" name="Freeform 4"/>
            <p:cNvSpPr/>
            <p:nvPr/>
          </p:nvSpPr>
          <p:spPr>
            <a:xfrm>
              <a:off x="0" y="0"/>
              <a:ext cx="3876776" cy="1717721"/>
            </a:xfrm>
            <a:custGeom>
              <a:avLst/>
              <a:gdLst/>
              <a:ahLst/>
              <a:cxnLst/>
              <a:rect l="l" t="t" r="r" b="b"/>
              <a:pathLst>
                <a:path w="3876776" h="1717721">
                  <a:moveTo>
                    <a:pt x="52596" y="0"/>
                  </a:moveTo>
                  <a:lnTo>
                    <a:pt x="3824180" y="0"/>
                  </a:lnTo>
                  <a:cubicBezTo>
                    <a:pt x="3853228" y="0"/>
                    <a:pt x="3876776" y="23548"/>
                    <a:pt x="3876776" y="52596"/>
                  </a:cubicBezTo>
                  <a:lnTo>
                    <a:pt x="3876776" y="1665125"/>
                  </a:lnTo>
                  <a:cubicBezTo>
                    <a:pt x="3876776" y="1694173"/>
                    <a:pt x="3853228" y="1717721"/>
                    <a:pt x="3824180" y="1717721"/>
                  </a:cubicBezTo>
                  <a:lnTo>
                    <a:pt x="52596" y="1717721"/>
                  </a:lnTo>
                  <a:cubicBezTo>
                    <a:pt x="38647" y="1717721"/>
                    <a:pt x="25269" y="1712180"/>
                    <a:pt x="15405" y="1702316"/>
                  </a:cubicBezTo>
                  <a:cubicBezTo>
                    <a:pt x="5541" y="1692452"/>
                    <a:pt x="0" y="1679074"/>
                    <a:pt x="0" y="1665125"/>
                  </a:cubicBezTo>
                  <a:lnTo>
                    <a:pt x="0" y="52596"/>
                  </a:lnTo>
                  <a:cubicBezTo>
                    <a:pt x="0" y="23548"/>
                    <a:pt x="23548" y="0"/>
                    <a:pt x="52596" y="0"/>
                  </a:cubicBezTo>
                  <a:close/>
                </a:path>
              </a:pathLst>
            </a:custGeom>
            <a:solidFill>
              <a:srgbClr val="9FCDFF"/>
            </a:solidFill>
          </p:spPr>
          <p:txBody>
            <a:bodyPr/>
            <a:lstStyle/>
            <a:p>
              <a:endParaRPr lang="en-CA"/>
            </a:p>
          </p:txBody>
        </p:sp>
        <p:sp>
          <p:nvSpPr>
            <p:cNvPr id="5" name="TextBox 5"/>
            <p:cNvSpPr txBox="1"/>
            <p:nvPr/>
          </p:nvSpPr>
          <p:spPr>
            <a:xfrm>
              <a:off x="0" y="-38100"/>
              <a:ext cx="3876776" cy="1755821"/>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554767" y="5300487"/>
            <a:ext cx="15178466" cy="1724025"/>
          </a:xfrm>
          <a:prstGeom prst="rect">
            <a:avLst/>
          </a:prstGeom>
        </p:spPr>
        <p:txBody>
          <a:bodyPr lIns="0" tIns="0" rIns="0" bIns="0" rtlCol="0" anchor="t">
            <a:spAutoFit/>
          </a:bodyPr>
          <a:lstStyle/>
          <a:p>
            <a:pPr algn="ctr">
              <a:lnSpc>
                <a:spcPts val="13200"/>
              </a:lnSpc>
            </a:pPr>
            <a:r>
              <a:rPr lang="en-US" sz="12000" spc="887">
                <a:solidFill>
                  <a:srgbClr val="428CE2"/>
                </a:solidFill>
                <a:latin typeface="TAN St. Canard"/>
                <a:ea typeface="TAN St. Canard"/>
                <a:cs typeface="TAN St. Canard"/>
                <a:sym typeface="TAN St. Canard"/>
              </a:rPr>
              <a:t>You</a:t>
            </a:r>
          </a:p>
        </p:txBody>
      </p:sp>
      <p:sp>
        <p:nvSpPr>
          <p:cNvPr id="7" name="TextBox 7"/>
          <p:cNvSpPr txBox="1"/>
          <p:nvPr/>
        </p:nvSpPr>
        <p:spPr>
          <a:xfrm>
            <a:off x="1554767" y="3624438"/>
            <a:ext cx="15178466" cy="1571274"/>
          </a:xfrm>
          <a:prstGeom prst="rect">
            <a:avLst/>
          </a:prstGeom>
        </p:spPr>
        <p:txBody>
          <a:bodyPr lIns="0" tIns="0" rIns="0" bIns="0" rtlCol="0" anchor="t">
            <a:spAutoFit/>
          </a:bodyPr>
          <a:lstStyle/>
          <a:p>
            <a:pPr algn="ctr">
              <a:lnSpc>
                <a:spcPts val="11391"/>
              </a:lnSpc>
            </a:pPr>
            <a:r>
              <a:rPr lang="en-US" sz="12657" b="1" spc="-253">
                <a:solidFill>
                  <a:srgbClr val="0F2F76"/>
                </a:solidFill>
                <a:latin typeface="Cooper BT Bold"/>
                <a:ea typeface="Cooper BT Bold"/>
                <a:cs typeface="Cooper BT Bold"/>
                <a:sym typeface="Cooper BT Bold"/>
              </a:rPr>
              <a:t>THANK</a:t>
            </a:r>
          </a:p>
        </p:txBody>
      </p:sp>
      <p:sp>
        <p:nvSpPr>
          <p:cNvPr id="8" name="Freeform 8"/>
          <p:cNvSpPr/>
          <p:nvPr/>
        </p:nvSpPr>
        <p:spPr>
          <a:xfrm rot="-1176809">
            <a:off x="703430" y="562102"/>
            <a:ext cx="2940019" cy="4133595"/>
          </a:xfrm>
          <a:custGeom>
            <a:avLst/>
            <a:gdLst/>
            <a:ahLst/>
            <a:cxnLst/>
            <a:rect l="l" t="t" r="r" b="b"/>
            <a:pathLst>
              <a:path w="2940019" h="4133595">
                <a:moveTo>
                  <a:pt x="0" y="0"/>
                </a:moveTo>
                <a:lnTo>
                  <a:pt x="2940020" y="0"/>
                </a:lnTo>
                <a:lnTo>
                  <a:pt x="2940020" y="4133596"/>
                </a:lnTo>
                <a:lnTo>
                  <a:pt x="0" y="4133596"/>
                </a:lnTo>
                <a:lnTo>
                  <a:pt x="0" y="0"/>
                </a:lnTo>
                <a:close/>
              </a:path>
            </a:pathLst>
          </a:custGeom>
          <a:blipFill>
            <a:blip r:embed="rId3"/>
            <a:stretch>
              <a:fillRect/>
            </a:stretch>
          </a:blipFill>
        </p:spPr>
        <p:txBody>
          <a:bodyPr/>
          <a:lstStyle/>
          <a:p>
            <a:endParaRPr lang="en-CA"/>
          </a:p>
        </p:txBody>
      </p:sp>
      <p:sp>
        <p:nvSpPr>
          <p:cNvPr id="9" name="Freeform 9"/>
          <p:cNvSpPr/>
          <p:nvPr/>
        </p:nvSpPr>
        <p:spPr>
          <a:xfrm rot="945522">
            <a:off x="13602561" y="1028700"/>
            <a:ext cx="3656739" cy="2678561"/>
          </a:xfrm>
          <a:custGeom>
            <a:avLst/>
            <a:gdLst/>
            <a:ahLst/>
            <a:cxnLst/>
            <a:rect l="l" t="t" r="r" b="b"/>
            <a:pathLst>
              <a:path w="3656739" h="2678561">
                <a:moveTo>
                  <a:pt x="0" y="0"/>
                </a:moveTo>
                <a:lnTo>
                  <a:pt x="3656739" y="0"/>
                </a:lnTo>
                <a:lnTo>
                  <a:pt x="3656739" y="2678561"/>
                </a:lnTo>
                <a:lnTo>
                  <a:pt x="0" y="2678561"/>
                </a:lnTo>
                <a:lnTo>
                  <a:pt x="0" y="0"/>
                </a:lnTo>
                <a:close/>
              </a:path>
            </a:pathLst>
          </a:custGeom>
          <a:blipFill>
            <a:blip r:embed="rId4"/>
            <a:stretch>
              <a:fillRect/>
            </a:stretch>
          </a:blipFill>
        </p:spPr>
        <p:txBody>
          <a:bodyPr/>
          <a:lstStyle/>
          <a:p>
            <a:endParaRPr lang="en-CA"/>
          </a:p>
        </p:txBody>
      </p:sp>
      <p:sp>
        <p:nvSpPr>
          <p:cNvPr id="10" name="Freeform 10"/>
          <p:cNvSpPr/>
          <p:nvPr/>
        </p:nvSpPr>
        <p:spPr>
          <a:xfrm rot="684671">
            <a:off x="1028700" y="5765598"/>
            <a:ext cx="3204554" cy="3492702"/>
          </a:xfrm>
          <a:custGeom>
            <a:avLst/>
            <a:gdLst/>
            <a:ahLst/>
            <a:cxnLst/>
            <a:rect l="l" t="t" r="r" b="b"/>
            <a:pathLst>
              <a:path w="3204554" h="3492702">
                <a:moveTo>
                  <a:pt x="0" y="0"/>
                </a:moveTo>
                <a:lnTo>
                  <a:pt x="3204554" y="0"/>
                </a:lnTo>
                <a:lnTo>
                  <a:pt x="3204554" y="3492702"/>
                </a:lnTo>
                <a:lnTo>
                  <a:pt x="0" y="3492702"/>
                </a:lnTo>
                <a:lnTo>
                  <a:pt x="0" y="0"/>
                </a:lnTo>
                <a:close/>
              </a:path>
            </a:pathLst>
          </a:custGeom>
          <a:blipFill>
            <a:blip r:embed="rId5"/>
            <a:stretch>
              <a:fillRect/>
            </a:stretch>
          </a:blipFill>
        </p:spPr>
        <p:txBody>
          <a:bodyPr/>
          <a:lstStyle/>
          <a:p>
            <a:endParaRPr lang="en-CA"/>
          </a:p>
        </p:txBody>
      </p:sp>
      <p:sp>
        <p:nvSpPr>
          <p:cNvPr id="11" name="Freeform 11"/>
          <p:cNvSpPr/>
          <p:nvPr/>
        </p:nvSpPr>
        <p:spPr>
          <a:xfrm>
            <a:off x="12893759" y="6743573"/>
            <a:ext cx="5074343" cy="2733802"/>
          </a:xfrm>
          <a:custGeom>
            <a:avLst/>
            <a:gdLst/>
            <a:ahLst/>
            <a:cxnLst/>
            <a:rect l="l" t="t" r="r" b="b"/>
            <a:pathLst>
              <a:path w="5074343" h="2733802">
                <a:moveTo>
                  <a:pt x="0" y="0"/>
                </a:moveTo>
                <a:lnTo>
                  <a:pt x="5074343" y="0"/>
                </a:lnTo>
                <a:lnTo>
                  <a:pt x="5074343" y="2733802"/>
                </a:lnTo>
                <a:lnTo>
                  <a:pt x="0" y="2733802"/>
                </a:lnTo>
                <a:lnTo>
                  <a:pt x="0" y="0"/>
                </a:lnTo>
                <a:close/>
              </a:path>
            </a:pathLst>
          </a:custGeom>
          <a:blipFill>
            <a:blip r:embed="rId6"/>
            <a:stretch>
              <a:fillRect/>
            </a:stretch>
          </a:blipFill>
        </p:spPr>
        <p:txBody>
          <a:bodyPr/>
          <a:lstStyle/>
          <a:p>
            <a:endParaRPr lang="en-CA"/>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grpSp>
        <p:nvGrpSpPr>
          <p:cNvPr id="3" name="Group 3"/>
          <p:cNvGrpSpPr/>
          <p:nvPr/>
        </p:nvGrpSpPr>
        <p:grpSpPr>
          <a:xfrm>
            <a:off x="425927" y="529853"/>
            <a:ext cx="17862073" cy="8728447"/>
            <a:chOff x="0" y="0"/>
            <a:chExt cx="23816098" cy="11637930"/>
          </a:xfrm>
        </p:grpSpPr>
        <p:grpSp>
          <p:nvGrpSpPr>
            <p:cNvPr id="4" name="Group 4"/>
            <p:cNvGrpSpPr/>
            <p:nvPr/>
          </p:nvGrpSpPr>
          <p:grpSpPr>
            <a:xfrm>
              <a:off x="359971" y="1404491"/>
              <a:ext cx="23096156" cy="10233439"/>
              <a:chOff x="0" y="0"/>
              <a:chExt cx="3876776" cy="1717721"/>
            </a:xfrm>
          </p:grpSpPr>
          <p:sp>
            <p:nvSpPr>
              <p:cNvPr id="5" name="Freeform 5"/>
              <p:cNvSpPr/>
              <p:nvPr/>
            </p:nvSpPr>
            <p:spPr>
              <a:xfrm>
                <a:off x="0" y="0"/>
                <a:ext cx="3876776" cy="1717721"/>
              </a:xfrm>
              <a:custGeom>
                <a:avLst/>
                <a:gdLst/>
                <a:ahLst/>
                <a:cxnLst/>
                <a:rect l="l" t="t" r="r" b="b"/>
                <a:pathLst>
                  <a:path w="3876776" h="1717721">
                    <a:moveTo>
                      <a:pt x="52596" y="0"/>
                    </a:moveTo>
                    <a:lnTo>
                      <a:pt x="3824180" y="0"/>
                    </a:lnTo>
                    <a:cubicBezTo>
                      <a:pt x="3853228" y="0"/>
                      <a:pt x="3876776" y="23548"/>
                      <a:pt x="3876776" y="52596"/>
                    </a:cubicBezTo>
                    <a:lnTo>
                      <a:pt x="3876776" y="1665125"/>
                    </a:lnTo>
                    <a:cubicBezTo>
                      <a:pt x="3876776" y="1694173"/>
                      <a:pt x="3853228" y="1717721"/>
                      <a:pt x="3824180" y="1717721"/>
                    </a:cubicBezTo>
                    <a:lnTo>
                      <a:pt x="52596" y="1717721"/>
                    </a:lnTo>
                    <a:cubicBezTo>
                      <a:pt x="38647" y="1717721"/>
                      <a:pt x="25269" y="1712180"/>
                      <a:pt x="15405" y="1702316"/>
                    </a:cubicBezTo>
                    <a:cubicBezTo>
                      <a:pt x="5541" y="1692452"/>
                      <a:pt x="0" y="1679074"/>
                      <a:pt x="0" y="1665125"/>
                    </a:cubicBezTo>
                    <a:lnTo>
                      <a:pt x="0" y="52596"/>
                    </a:lnTo>
                    <a:cubicBezTo>
                      <a:pt x="0" y="23548"/>
                      <a:pt x="23548" y="0"/>
                      <a:pt x="52596" y="0"/>
                    </a:cubicBezTo>
                    <a:close/>
                  </a:path>
                </a:pathLst>
              </a:custGeom>
              <a:solidFill>
                <a:srgbClr val="9FCDFF"/>
              </a:solidFill>
            </p:spPr>
            <p:txBody>
              <a:bodyPr/>
              <a:lstStyle/>
              <a:p>
                <a:endParaRPr lang="en-CA"/>
              </a:p>
            </p:txBody>
          </p:sp>
          <p:sp>
            <p:nvSpPr>
              <p:cNvPr id="6" name="TextBox 6"/>
              <p:cNvSpPr txBox="1"/>
              <p:nvPr/>
            </p:nvSpPr>
            <p:spPr>
              <a:xfrm>
                <a:off x="0" y="-38100"/>
                <a:ext cx="3876776" cy="1755821"/>
              </a:xfrm>
              <a:prstGeom prst="rect">
                <a:avLst/>
              </a:prstGeom>
            </p:spPr>
            <p:txBody>
              <a:bodyPr lIns="50800" tIns="50800" rIns="50800" bIns="50800" rtlCol="0" anchor="ctr"/>
              <a:lstStyle/>
              <a:p>
                <a:pPr algn="ctr">
                  <a:lnSpc>
                    <a:spcPts val="2660"/>
                  </a:lnSpc>
                  <a:spcBef>
                    <a:spcPct val="0"/>
                  </a:spcBef>
                </a:pPr>
                <a:endParaRPr/>
              </a:p>
            </p:txBody>
          </p:sp>
        </p:grpSp>
        <p:grpSp>
          <p:nvGrpSpPr>
            <p:cNvPr id="7" name="Group 7"/>
            <p:cNvGrpSpPr/>
            <p:nvPr/>
          </p:nvGrpSpPr>
          <p:grpSpPr>
            <a:xfrm>
              <a:off x="1309572" y="0"/>
              <a:ext cx="21196953" cy="2883754"/>
              <a:chOff x="0" y="0"/>
              <a:chExt cx="3557988" cy="484049"/>
            </a:xfrm>
          </p:grpSpPr>
          <p:sp>
            <p:nvSpPr>
              <p:cNvPr id="8" name="Freeform 8"/>
              <p:cNvSpPr/>
              <p:nvPr/>
            </p:nvSpPr>
            <p:spPr>
              <a:xfrm>
                <a:off x="0" y="0"/>
                <a:ext cx="3557987" cy="484049"/>
              </a:xfrm>
              <a:custGeom>
                <a:avLst/>
                <a:gdLst/>
                <a:ahLst/>
                <a:cxnLst/>
                <a:rect l="l" t="t" r="r" b="b"/>
                <a:pathLst>
                  <a:path w="3557987" h="484049">
                    <a:moveTo>
                      <a:pt x="37250" y="0"/>
                    </a:moveTo>
                    <a:lnTo>
                      <a:pt x="3520737" y="0"/>
                    </a:lnTo>
                    <a:cubicBezTo>
                      <a:pt x="3530617" y="0"/>
                      <a:pt x="3540091" y="3925"/>
                      <a:pt x="3547077" y="10910"/>
                    </a:cubicBezTo>
                    <a:cubicBezTo>
                      <a:pt x="3554063" y="17896"/>
                      <a:pt x="3557987" y="27371"/>
                      <a:pt x="3557987" y="37250"/>
                    </a:cubicBezTo>
                    <a:lnTo>
                      <a:pt x="3557987" y="446798"/>
                    </a:lnTo>
                    <a:cubicBezTo>
                      <a:pt x="3557987" y="456678"/>
                      <a:pt x="3554063" y="466153"/>
                      <a:pt x="3547077" y="473138"/>
                    </a:cubicBezTo>
                    <a:cubicBezTo>
                      <a:pt x="3540091" y="480124"/>
                      <a:pt x="3530617" y="484049"/>
                      <a:pt x="3520737" y="484049"/>
                    </a:cubicBezTo>
                    <a:lnTo>
                      <a:pt x="37250" y="484049"/>
                    </a:lnTo>
                    <a:cubicBezTo>
                      <a:pt x="27371" y="484049"/>
                      <a:pt x="17896" y="480124"/>
                      <a:pt x="10910" y="473138"/>
                    </a:cubicBezTo>
                    <a:cubicBezTo>
                      <a:pt x="3925" y="466153"/>
                      <a:pt x="0" y="456678"/>
                      <a:pt x="0" y="446798"/>
                    </a:cubicBezTo>
                    <a:lnTo>
                      <a:pt x="0" y="37250"/>
                    </a:lnTo>
                    <a:cubicBezTo>
                      <a:pt x="0" y="27371"/>
                      <a:pt x="3925" y="17896"/>
                      <a:pt x="10910" y="10910"/>
                    </a:cubicBezTo>
                    <a:cubicBezTo>
                      <a:pt x="17896" y="3925"/>
                      <a:pt x="27371" y="0"/>
                      <a:pt x="37250" y="0"/>
                    </a:cubicBezTo>
                    <a:close/>
                  </a:path>
                </a:pathLst>
              </a:custGeom>
              <a:solidFill>
                <a:srgbClr val="0F2F76"/>
              </a:solidFill>
            </p:spPr>
            <p:txBody>
              <a:bodyPr/>
              <a:lstStyle/>
              <a:p>
                <a:endParaRPr lang="en-CA"/>
              </a:p>
            </p:txBody>
          </p:sp>
          <p:sp>
            <p:nvSpPr>
              <p:cNvPr id="9" name="TextBox 9"/>
              <p:cNvSpPr txBox="1"/>
              <p:nvPr/>
            </p:nvSpPr>
            <p:spPr>
              <a:xfrm>
                <a:off x="0" y="-38100"/>
                <a:ext cx="3557988" cy="522149"/>
              </a:xfrm>
              <a:prstGeom prst="rect">
                <a:avLst/>
              </a:prstGeom>
            </p:spPr>
            <p:txBody>
              <a:bodyPr lIns="50800" tIns="50800" rIns="50800" bIns="50800" rtlCol="0" anchor="ctr"/>
              <a:lstStyle/>
              <a:p>
                <a:pPr algn="ctr">
                  <a:lnSpc>
                    <a:spcPts val="2660"/>
                  </a:lnSpc>
                </a:pPr>
                <a:endParaRPr/>
              </a:p>
            </p:txBody>
          </p:sp>
        </p:grpSp>
        <p:sp>
          <p:nvSpPr>
            <p:cNvPr id="10" name="TextBox 10"/>
            <p:cNvSpPr txBox="1"/>
            <p:nvPr/>
          </p:nvSpPr>
          <p:spPr>
            <a:xfrm>
              <a:off x="0" y="686116"/>
              <a:ext cx="23816098" cy="1587722"/>
            </a:xfrm>
            <a:prstGeom prst="rect">
              <a:avLst/>
            </a:prstGeom>
          </p:spPr>
          <p:txBody>
            <a:bodyPr lIns="0" tIns="0" rIns="0" bIns="0" rtlCol="0" anchor="t">
              <a:spAutoFit/>
            </a:bodyPr>
            <a:lstStyle/>
            <a:p>
              <a:pPr algn="ctr">
                <a:lnSpc>
                  <a:spcPts val="9061"/>
                </a:lnSpc>
              </a:pPr>
              <a:r>
                <a:rPr lang="en-US" sz="8237" spc="609">
                  <a:solidFill>
                    <a:srgbClr val="FFFFFF"/>
                  </a:solidFill>
                  <a:latin typeface="TAN St. Canard"/>
                  <a:ea typeface="TAN St. Canard"/>
                  <a:cs typeface="TAN St. Canard"/>
                  <a:sym typeface="TAN St. Canard"/>
                </a:rPr>
                <a:t>Business Understanding</a:t>
              </a:r>
            </a:p>
          </p:txBody>
        </p:sp>
      </p:grpSp>
      <p:sp>
        <p:nvSpPr>
          <p:cNvPr id="11" name="TextBox 11"/>
          <p:cNvSpPr txBox="1"/>
          <p:nvPr/>
        </p:nvSpPr>
        <p:spPr>
          <a:xfrm>
            <a:off x="-701071" y="4712061"/>
            <a:ext cx="16081919" cy="2539157"/>
          </a:xfrm>
          <a:prstGeom prst="rect">
            <a:avLst/>
          </a:prstGeom>
        </p:spPr>
        <p:txBody>
          <a:bodyPr lIns="0" tIns="0" rIns="0" bIns="0" rtlCol="0" anchor="t">
            <a:spAutoFit/>
          </a:bodyPr>
          <a:lstStyle/>
          <a:p>
            <a:pPr marL="3967480" lvl="7">
              <a:lnSpc>
                <a:spcPts val="3300"/>
              </a:lnSpc>
            </a:pPr>
            <a:r>
              <a:rPr lang="en-US" sz="3000" b="1" spc="179">
                <a:solidFill>
                  <a:srgbClr val="1C0140"/>
                </a:solidFill>
                <a:latin typeface="Cooper BT Bold"/>
                <a:ea typeface="Cooper BT Bold"/>
                <a:cs typeface="Cooper BT Bold"/>
              </a:rPr>
              <a:t>It involves :</a:t>
            </a:r>
            <a:endParaRPr lang="en-US"/>
          </a:p>
          <a:p>
            <a:pPr marL="3967480" lvl="7">
              <a:lnSpc>
                <a:spcPts val="3300"/>
              </a:lnSpc>
            </a:pPr>
            <a:endParaRPr lang="en-US" sz="3000" b="1" spc="179">
              <a:solidFill>
                <a:srgbClr val="1C0140"/>
              </a:solidFill>
              <a:latin typeface="Cooper BT Bold"/>
              <a:ea typeface="Cooper BT Bold"/>
              <a:cs typeface="Cooper BT Bold"/>
              <a:sym typeface="Cooper BT Bold"/>
            </a:endParaRPr>
          </a:p>
          <a:p>
            <a:pPr marL="4533900" lvl="7" indent="-566420">
              <a:lnSpc>
                <a:spcPts val="3300"/>
              </a:lnSpc>
              <a:buFont typeface="Arial"/>
              <a:buChar char="•"/>
            </a:pPr>
            <a:r>
              <a:rPr lang="en-US" sz="3000" b="1" spc="179">
                <a:solidFill>
                  <a:srgbClr val="1C0140"/>
                </a:solidFill>
                <a:latin typeface="Cooper BT Bold"/>
                <a:ea typeface="+mn-lt"/>
                <a:cs typeface="+mn-lt"/>
                <a:sym typeface="Cooper BT Bold"/>
              </a:rPr>
              <a:t>Defining the problem</a:t>
            </a:r>
            <a:r>
              <a:rPr lang="en-US" sz="3000" b="1" spc="179">
                <a:solidFill>
                  <a:srgbClr val="1C0140"/>
                </a:solidFill>
                <a:latin typeface="Cooper BT Bold"/>
                <a:ea typeface="Cooper BT Bold"/>
                <a:cs typeface="Cooper BT Bold"/>
                <a:sym typeface="Cooper BT Bold"/>
              </a:rPr>
              <a:t>.</a:t>
            </a:r>
            <a:endParaRPr lang="en-US">
              <a:cs typeface="Calibri"/>
            </a:endParaRPr>
          </a:p>
          <a:p>
            <a:pPr marL="4533900" lvl="7" indent="-566420">
              <a:lnSpc>
                <a:spcPts val="3300"/>
              </a:lnSpc>
              <a:buFont typeface="Arial"/>
              <a:buChar char="•"/>
            </a:pPr>
            <a:r>
              <a:rPr lang="en-US" sz="3000" b="1" spc="179">
                <a:solidFill>
                  <a:srgbClr val="1C0140"/>
                </a:solidFill>
                <a:latin typeface="Cooper BT Bold"/>
                <a:ea typeface="Cooper BT Bold"/>
                <a:cs typeface="Cooper BT Bold"/>
                <a:sym typeface="Cooper BT Bold"/>
              </a:rPr>
              <a:t>Setting goals.</a:t>
            </a:r>
            <a:endParaRPr lang="en-US" sz="3000" b="1" spc="179">
              <a:solidFill>
                <a:srgbClr val="1C0140"/>
              </a:solidFill>
              <a:latin typeface="Cooper BT Bold"/>
              <a:ea typeface="Cooper BT Bold"/>
              <a:cs typeface="Cooper BT Bold"/>
            </a:endParaRPr>
          </a:p>
          <a:p>
            <a:pPr marL="4533900" lvl="7" indent="-566420">
              <a:lnSpc>
                <a:spcPts val="3300"/>
              </a:lnSpc>
              <a:buFont typeface="Arial"/>
              <a:buChar char="•"/>
            </a:pPr>
            <a:r>
              <a:rPr lang="en-US" sz="3000" b="1" spc="179">
                <a:solidFill>
                  <a:srgbClr val="1C0140"/>
                </a:solidFill>
                <a:latin typeface="Cooper BT Bold"/>
                <a:ea typeface="+mn-lt"/>
                <a:cs typeface="+mn-lt"/>
                <a:sym typeface="Cooper BT Bold"/>
              </a:rPr>
              <a:t>Determining the Project</a:t>
            </a:r>
            <a:r>
              <a:rPr lang="en-US" sz="3000" b="1" spc="179">
                <a:solidFill>
                  <a:srgbClr val="1C0140"/>
                </a:solidFill>
                <a:latin typeface="Cooper BT Bold"/>
                <a:ea typeface="Cooper BT Bold"/>
                <a:cs typeface="Cooper BT Bold"/>
                <a:sym typeface="Cooper BT Bold"/>
              </a:rPr>
              <a:t> Plan: CRISP-DM methodology.</a:t>
            </a:r>
            <a:endParaRPr lang="en-US" sz="3000" b="1" spc="179">
              <a:solidFill>
                <a:srgbClr val="1C0140"/>
              </a:solidFill>
              <a:latin typeface="Cooper BT Bold"/>
              <a:ea typeface="Cooper BT Bold"/>
              <a:cs typeface="Cooper BT Bold"/>
            </a:endParaRPr>
          </a:p>
        </p:txBody>
      </p:sp>
      <p:grpSp>
        <p:nvGrpSpPr>
          <p:cNvPr id="12" name="Group 12"/>
          <p:cNvGrpSpPr/>
          <p:nvPr/>
        </p:nvGrpSpPr>
        <p:grpSpPr>
          <a:xfrm>
            <a:off x="4616989" y="8438470"/>
            <a:ext cx="9277081" cy="2585325"/>
            <a:chOff x="0" y="0"/>
            <a:chExt cx="12369442" cy="3447100"/>
          </a:xfrm>
        </p:grpSpPr>
        <p:sp>
          <p:nvSpPr>
            <p:cNvPr id="13" name="Freeform 13"/>
            <p:cNvSpPr/>
            <p:nvPr/>
          </p:nvSpPr>
          <p:spPr>
            <a:xfrm>
              <a:off x="0" y="0"/>
              <a:ext cx="2858844" cy="3163313"/>
            </a:xfrm>
            <a:custGeom>
              <a:avLst/>
              <a:gdLst/>
              <a:ahLst/>
              <a:cxnLst/>
              <a:rect l="l" t="t" r="r" b="b"/>
              <a:pathLst>
                <a:path w="2858844" h="3163313">
                  <a:moveTo>
                    <a:pt x="0" y="0"/>
                  </a:moveTo>
                  <a:lnTo>
                    <a:pt x="2858844" y="0"/>
                  </a:lnTo>
                  <a:lnTo>
                    <a:pt x="2858844" y="3163313"/>
                  </a:lnTo>
                  <a:lnTo>
                    <a:pt x="0" y="3163313"/>
                  </a:lnTo>
                  <a:lnTo>
                    <a:pt x="0" y="0"/>
                  </a:lnTo>
                  <a:close/>
                </a:path>
              </a:pathLst>
            </a:custGeom>
            <a:blipFill>
              <a:blip r:embed="rId3"/>
              <a:stretch>
                <a:fillRect/>
              </a:stretch>
            </a:blipFill>
          </p:spPr>
          <p:txBody>
            <a:bodyPr/>
            <a:lstStyle/>
            <a:p>
              <a:endParaRPr lang="en-CA"/>
            </a:p>
          </p:txBody>
        </p:sp>
        <p:sp>
          <p:nvSpPr>
            <p:cNvPr id="14" name="Freeform 14"/>
            <p:cNvSpPr/>
            <p:nvPr/>
          </p:nvSpPr>
          <p:spPr>
            <a:xfrm>
              <a:off x="2581478" y="0"/>
              <a:ext cx="2486221" cy="3447100"/>
            </a:xfrm>
            <a:custGeom>
              <a:avLst/>
              <a:gdLst/>
              <a:ahLst/>
              <a:cxnLst/>
              <a:rect l="l" t="t" r="r" b="b"/>
              <a:pathLst>
                <a:path w="2486221" h="3447100">
                  <a:moveTo>
                    <a:pt x="0" y="0"/>
                  </a:moveTo>
                  <a:lnTo>
                    <a:pt x="2486221" y="0"/>
                  </a:lnTo>
                  <a:lnTo>
                    <a:pt x="2486221" y="3447100"/>
                  </a:lnTo>
                  <a:lnTo>
                    <a:pt x="0" y="3447100"/>
                  </a:lnTo>
                  <a:lnTo>
                    <a:pt x="0" y="0"/>
                  </a:lnTo>
                  <a:close/>
                </a:path>
              </a:pathLst>
            </a:custGeom>
            <a:blipFill>
              <a:blip r:embed="rId4"/>
              <a:stretch>
                <a:fillRect/>
              </a:stretch>
            </a:blipFill>
          </p:spPr>
          <p:txBody>
            <a:bodyPr/>
            <a:lstStyle/>
            <a:p>
              <a:endParaRPr lang="en-CA"/>
            </a:p>
          </p:txBody>
        </p:sp>
        <p:sp>
          <p:nvSpPr>
            <p:cNvPr id="15" name="Freeform 15"/>
            <p:cNvSpPr/>
            <p:nvPr/>
          </p:nvSpPr>
          <p:spPr>
            <a:xfrm flipH="1">
              <a:off x="4102982" y="11575"/>
              <a:ext cx="3038693" cy="3169432"/>
            </a:xfrm>
            <a:custGeom>
              <a:avLst/>
              <a:gdLst/>
              <a:ahLst/>
              <a:cxnLst/>
              <a:rect l="l" t="t" r="r" b="b"/>
              <a:pathLst>
                <a:path w="3038693" h="3169432">
                  <a:moveTo>
                    <a:pt x="3038693" y="0"/>
                  </a:moveTo>
                  <a:lnTo>
                    <a:pt x="0" y="0"/>
                  </a:lnTo>
                  <a:lnTo>
                    <a:pt x="0" y="3169432"/>
                  </a:lnTo>
                  <a:lnTo>
                    <a:pt x="3038693" y="3169432"/>
                  </a:lnTo>
                  <a:lnTo>
                    <a:pt x="3038693" y="0"/>
                  </a:lnTo>
                  <a:close/>
                </a:path>
              </a:pathLst>
            </a:custGeom>
            <a:blipFill>
              <a:blip r:embed="rId5"/>
              <a:stretch>
                <a:fillRect/>
              </a:stretch>
            </a:blipFill>
          </p:spPr>
          <p:txBody>
            <a:bodyPr/>
            <a:lstStyle/>
            <a:p>
              <a:endParaRPr lang="en-CA"/>
            </a:p>
          </p:txBody>
        </p:sp>
        <p:sp>
          <p:nvSpPr>
            <p:cNvPr id="16" name="Freeform 16"/>
            <p:cNvSpPr/>
            <p:nvPr/>
          </p:nvSpPr>
          <p:spPr>
            <a:xfrm>
              <a:off x="6459249" y="66573"/>
              <a:ext cx="2693061" cy="3030167"/>
            </a:xfrm>
            <a:custGeom>
              <a:avLst/>
              <a:gdLst/>
              <a:ahLst/>
              <a:cxnLst/>
              <a:rect l="l" t="t" r="r" b="b"/>
              <a:pathLst>
                <a:path w="2693061" h="3030167">
                  <a:moveTo>
                    <a:pt x="0" y="0"/>
                  </a:moveTo>
                  <a:lnTo>
                    <a:pt x="2693061" y="0"/>
                  </a:lnTo>
                  <a:lnTo>
                    <a:pt x="2693061" y="3030167"/>
                  </a:lnTo>
                  <a:lnTo>
                    <a:pt x="0" y="3030167"/>
                  </a:lnTo>
                  <a:lnTo>
                    <a:pt x="0" y="0"/>
                  </a:lnTo>
                  <a:close/>
                </a:path>
              </a:pathLst>
            </a:custGeom>
            <a:blipFill>
              <a:blip r:embed="rId6"/>
              <a:stretch>
                <a:fillRect/>
              </a:stretch>
            </a:blipFill>
          </p:spPr>
          <p:txBody>
            <a:bodyPr/>
            <a:lstStyle/>
            <a:p>
              <a:endParaRPr lang="en-CA"/>
            </a:p>
          </p:txBody>
        </p:sp>
        <p:sp>
          <p:nvSpPr>
            <p:cNvPr id="17" name="Freeform 17"/>
            <p:cNvSpPr/>
            <p:nvPr/>
          </p:nvSpPr>
          <p:spPr>
            <a:xfrm>
              <a:off x="8932121" y="11575"/>
              <a:ext cx="3437321" cy="2517837"/>
            </a:xfrm>
            <a:custGeom>
              <a:avLst/>
              <a:gdLst/>
              <a:ahLst/>
              <a:cxnLst/>
              <a:rect l="l" t="t" r="r" b="b"/>
              <a:pathLst>
                <a:path w="3437321" h="2517837">
                  <a:moveTo>
                    <a:pt x="0" y="0"/>
                  </a:moveTo>
                  <a:lnTo>
                    <a:pt x="3437321" y="0"/>
                  </a:lnTo>
                  <a:lnTo>
                    <a:pt x="3437321" y="2517837"/>
                  </a:lnTo>
                  <a:lnTo>
                    <a:pt x="0" y="2517837"/>
                  </a:lnTo>
                  <a:lnTo>
                    <a:pt x="0" y="0"/>
                  </a:lnTo>
                  <a:close/>
                </a:path>
              </a:pathLst>
            </a:custGeom>
            <a:blipFill>
              <a:blip r:embed="rId7"/>
              <a:stretch>
                <a:fillRect/>
              </a:stretch>
            </a:blipFill>
          </p:spPr>
          <p:txBody>
            <a:bodyPr/>
            <a:lstStyle/>
            <a:p>
              <a:endParaRPr lang="en-CA"/>
            </a:p>
          </p:txBody>
        </p:sp>
      </p:grpSp>
      <p:sp>
        <p:nvSpPr>
          <p:cNvPr id="18" name="TextBox 11">
            <a:extLst>
              <a:ext uri="{FF2B5EF4-FFF2-40B4-BE49-F238E27FC236}">
                <a16:creationId xmlns:a16="http://schemas.microsoft.com/office/drawing/2014/main" id="{6ECD46C0-7626-E34F-70CF-3C00913E1E07}"/>
              </a:ext>
            </a:extLst>
          </p:cNvPr>
          <p:cNvSpPr txBox="1"/>
          <p:nvPr/>
        </p:nvSpPr>
        <p:spPr>
          <a:xfrm>
            <a:off x="-1648224" y="2964844"/>
            <a:ext cx="17967379" cy="846386"/>
          </a:xfrm>
          <a:prstGeom prst="rect">
            <a:avLst/>
          </a:prstGeom>
        </p:spPr>
        <p:txBody>
          <a:bodyPr wrap="square" lIns="0" tIns="0" rIns="0" bIns="0" rtlCol="0" anchor="t">
            <a:spAutoFit/>
          </a:bodyPr>
          <a:lstStyle/>
          <a:p>
            <a:pPr marL="3967480" lvl="7">
              <a:lnSpc>
                <a:spcPts val="3300"/>
              </a:lnSpc>
            </a:pPr>
            <a:r>
              <a:rPr lang="en-US" sz="3000" b="1" spc="179">
                <a:solidFill>
                  <a:srgbClr val="1C0140"/>
                </a:solidFill>
                <a:latin typeface="Cooper BT Bold"/>
                <a:ea typeface="+mn-lt"/>
                <a:cs typeface="Times New Roman"/>
              </a:rPr>
              <a:t>This initial phase focuses on understanding the project objectives and requirements from a business perspective. </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grpSp>
        <p:nvGrpSpPr>
          <p:cNvPr id="3" name="Group 3"/>
          <p:cNvGrpSpPr/>
          <p:nvPr/>
        </p:nvGrpSpPr>
        <p:grpSpPr>
          <a:xfrm>
            <a:off x="425927" y="529853"/>
            <a:ext cx="17862073" cy="8728447"/>
            <a:chOff x="0" y="0"/>
            <a:chExt cx="23816098" cy="11637930"/>
          </a:xfrm>
        </p:grpSpPr>
        <p:grpSp>
          <p:nvGrpSpPr>
            <p:cNvPr id="4" name="Group 4"/>
            <p:cNvGrpSpPr/>
            <p:nvPr/>
          </p:nvGrpSpPr>
          <p:grpSpPr>
            <a:xfrm>
              <a:off x="359971" y="1404491"/>
              <a:ext cx="23096156" cy="10233439"/>
              <a:chOff x="0" y="0"/>
              <a:chExt cx="3876776" cy="1717721"/>
            </a:xfrm>
          </p:grpSpPr>
          <p:sp>
            <p:nvSpPr>
              <p:cNvPr id="5" name="Freeform 5"/>
              <p:cNvSpPr/>
              <p:nvPr/>
            </p:nvSpPr>
            <p:spPr>
              <a:xfrm>
                <a:off x="0" y="0"/>
                <a:ext cx="3876776" cy="1717721"/>
              </a:xfrm>
              <a:custGeom>
                <a:avLst/>
                <a:gdLst/>
                <a:ahLst/>
                <a:cxnLst/>
                <a:rect l="l" t="t" r="r" b="b"/>
                <a:pathLst>
                  <a:path w="3876776" h="1717721">
                    <a:moveTo>
                      <a:pt x="52596" y="0"/>
                    </a:moveTo>
                    <a:lnTo>
                      <a:pt x="3824180" y="0"/>
                    </a:lnTo>
                    <a:cubicBezTo>
                      <a:pt x="3853228" y="0"/>
                      <a:pt x="3876776" y="23548"/>
                      <a:pt x="3876776" y="52596"/>
                    </a:cubicBezTo>
                    <a:lnTo>
                      <a:pt x="3876776" y="1665125"/>
                    </a:lnTo>
                    <a:cubicBezTo>
                      <a:pt x="3876776" y="1694173"/>
                      <a:pt x="3853228" y="1717721"/>
                      <a:pt x="3824180" y="1717721"/>
                    </a:cubicBezTo>
                    <a:lnTo>
                      <a:pt x="52596" y="1717721"/>
                    </a:lnTo>
                    <a:cubicBezTo>
                      <a:pt x="38647" y="1717721"/>
                      <a:pt x="25269" y="1712180"/>
                      <a:pt x="15405" y="1702316"/>
                    </a:cubicBezTo>
                    <a:cubicBezTo>
                      <a:pt x="5541" y="1692452"/>
                      <a:pt x="0" y="1679074"/>
                      <a:pt x="0" y="1665125"/>
                    </a:cubicBezTo>
                    <a:lnTo>
                      <a:pt x="0" y="52596"/>
                    </a:lnTo>
                    <a:cubicBezTo>
                      <a:pt x="0" y="23548"/>
                      <a:pt x="23548" y="0"/>
                      <a:pt x="52596" y="0"/>
                    </a:cubicBezTo>
                    <a:close/>
                  </a:path>
                </a:pathLst>
              </a:custGeom>
              <a:solidFill>
                <a:srgbClr val="9FCDFF"/>
              </a:solidFill>
            </p:spPr>
            <p:txBody>
              <a:bodyPr/>
              <a:lstStyle/>
              <a:p>
                <a:endParaRPr lang="en-CA"/>
              </a:p>
            </p:txBody>
          </p:sp>
          <p:sp>
            <p:nvSpPr>
              <p:cNvPr id="6" name="TextBox 6"/>
              <p:cNvSpPr txBox="1"/>
              <p:nvPr/>
            </p:nvSpPr>
            <p:spPr>
              <a:xfrm>
                <a:off x="0" y="-38100"/>
                <a:ext cx="3876776" cy="1755821"/>
              </a:xfrm>
              <a:prstGeom prst="rect">
                <a:avLst/>
              </a:prstGeom>
            </p:spPr>
            <p:txBody>
              <a:bodyPr lIns="50800" tIns="50800" rIns="50800" bIns="50800" rtlCol="0" anchor="ctr"/>
              <a:lstStyle/>
              <a:p>
                <a:pPr algn="ctr">
                  <a:lnSpc>
                    <a:spcPts val="2660"/>
                  </a:lnSpc>
                  <a:spcBef>
                    <a:spcPct val="0"/>
                  </a:spcBef>
                </a:pPr>
                <a:endParaRPr/>
              </a:p>
            </p:txBody>
          </p:sp>
        </p:grpSp>
        <p:grpSp>
          <p:nvGrpSpPr>
            <p:cNvPr id="7" name="Group 7"/>
            <p:cNvGrpSpPr/>
            <p:nvPr/>
          </p:nvGrpSpPr>
          <p:grpSpPr>
            <a:xfrm>
              <a:off x="1309572" y="0"/>
              <a:ext cx="21196953" cy="2883754"/>
              <a:chOff x="0" y="0"/>
              <a:chExt cx="3557988" cy="484049"/>
            </a:xfrm>
          </p:grpSpPr>
          <p:sp>
            <p:nvSpPr>
              <p:cNvPr id="8" name="Freeform 8"/>
              <p:cNvSpPr/>
              <p:nvPr/>
            </p:nvSpPr>
            <p:spPr>
              <a:xfrm>
                <a:off x="0" y="0"/>
                <a:ext cx="3557987" cy="484049"/>
              </a:xfrm>
              <a:custGeom>
                <a:avLst/>
                <a:gdLst/>
                <a:ahLst/>
                <a:cxnLst/>
                <a:rect l="l" t="t" r="r" b="b"/>
                <a:pathLst>
                  <a:path w="3557987" h="484049">
                    <a:moveTo>
                      <a:pt x="37250" y="0"/>
                    </a:moveTo>
                    <a:lnTo>
                      <a:pt x="3520737" y="0"/>
                    </a:lnTo>
                    <a:cubicBezTo>
                      <a:pt x="3530617" y="0"/>
                      <a:pt x="3540091" y="3925"/>
                      <a:pt x="3547077" y="10910"/>
                    </a:cubicBezTo>
                    <a:cubicBezTo>
                      <a:pt x="3554063" y="17896"/>
                      <a:pt x="3557987" y="27371"/>
                      <a:pt x="3557987" y="37250"/>
                    </a:cubicBezTo>
                    <a:lnTo>
                      <a:pt x="3557987" y="446798"/>
                    </a:lnTo>
                    <a:cubicBezTo>
                      <a:pt x="3557987" y="456678"/>
                      <a:pt x="3554063" y="466153"/>
                      <a:pt x="3547077" y="473138"/>
                    </a:cubicBezTo>
                    <a:cubicBezTo>
                      <a:pt x="3540091" y="480124"/>
                      <a:pt x="3530617" y="484049"/>
                      <a:pt x="3520737" y="484049"/>
                    </a:cubicBezTo>
                    <a:lnTo>
                      <a:pt x="37250" y="484049"/>
                    </a:lnTo>
                    <a:cubicBezTo>
                      <a:pt x="27371" y="484049"/>
                      <a:pt x="17896" y="480124"/>
                      <a:pt x="10910" y="473138"/>
                    </a:cubicBezTo>
                    <a:cubicBezTo>
                      <a:pt x="3925" y="466153"/>
                      <a:pt x="0" y="456678"/>
                      <a:pt x="0" y="446798"/>
                    </a:cubicBezTo>
                    <a:lnTo>
                      <a:pt x="0" y="37250"/>
                    </a:lnTo>
                    <a:cubicBezTo>
                      <a:pt x="0" y="27371"/>
                      <a:pt x="3925" y="17896"/>
                      <a:pt x="10910" y="10910"/>
                    </a:cubicBezTo>
                    <a:cubicBezTo>
                      <a:pt x="17896" y="3925"/>
                      <a:pt x="27371" y="0"/>
                      <a:pt x="37250" y="0"/>
                    </a:cubicBezTo>
                    <a:close/>
                  </a:path>
                </a:pathLst>
              </a:custGeom>
              <a:solidFill>
                <a:srgbClr val="0F2F76"/>
              </a:solidFill>
            </p:spPr>
            <p:txBody>
              <a:bodyPr/>
              <a:lstStyle/>
              <a:p>
                <a:endParaRPr lang="en-CA"/>
              </a:p>
            </p:txBody>
          </p:sp>
          <p:sp>
            <p:nvSpPr>
              <p:cNvPr id="9" name="TextBox 9"/>
              <p:cNvSpPr txBox="1"/>
              <p:nvPr/>
            </p:nvSpPr>
            <p:spPr>
              <a:xfrm>
                <a:off x="0" y="-38100"/>
                <a:ext cx="3557988" cy="522149"/>
              </a:xfrm>
              <a:prstGeom prst="rect">
                <a:avLst/>
              </a:prstGeom>
            </p:spPr>
            <p:txBody>
              <a:bodyPr lIns="50800" tIns="50800" rIns="50800" bIns="50800" rtlCol="0" anchor="ctr"/>
              <a:lstStyle/>
              <a:p>
                <a:pPr algn="ctr">
                  <a:lnSpc>
                    <a:spcPts val="2660"/>
                  </a:lnSpc>
                </a:pPr>
                <a:endParaRPr/>
              </a:p>
            </p:txBody>
          </p:sp>
        </p:grpSp>
        <p:sp>
          <p:nvSpPr>
            <p:cNvPr id="10" name="TextBox 10"/>
            <p:cNvSpPr txBox="1"/>
            <p:nvPr/>
          </p:nvSpPr>
          <p:spPr>
            <a:xfrm>
              <a:off x="0" y="686116"/>
              <a:ext cx="23816098" cy="1587722"/>
            </a:xfrm>
            <a:prstGeom prst="rect">
              <a:avLst/>
            </a:prstGeom>
          </p:spPr>
          <p:txBody>
            <a:bodyPr lIns="0" tIns="0" rIns="0" bIns="0" rtlCol="0" anchor="t">
              <a:spAutoFit/>
            </a:bodyPr>
            <a:lstStyle/>
            <a:p>
              <a:pPr algn="ctr">
                <a:lnSpc>
                  <a:spcPts val="9061"/>
                </a:lnSpc>
              </a:pPr>
              <a:r>
                <a:rPr lang="en-US" sz="8237" spc="609">
                  <a:solidFill>
                    <a:srgbClr val="FFFFFF"/>
                  </a:solidFill>
                  <a:latin typeface="TAN St. Canard"/>
                  <a:ea typeface="TAN St. Canard"/>
                  <a:cs typeface="TAN St. Canard"/>
                  <a:sym typeface="TAN St. Canard"/>
                </a:rPr>
                <a:t>Business Understanding</a:t>
              </a:r>
            </a:p>
          </p:txBody>
        </p:sp>
      </p:grpSp>
      <p:sp>
        <p:nvSpPr>
          <p:cNvPr id="11" name="TextBox 11"/>
          <p:cNvSpPr txBox="1"/>
          <p:nvPr/>
        </p:nvSpPr>
        <p:spPr>
          <a:xfrm>
            <a:off x="-701071" y="4712061"/>
            <a:ext cx="16081919" cy="2962349"/>
          </a:xfrm>
          <a:prstGeom prst="rect">
            <a:avLst/>
          </a:prstGeom>
        </p:spPr>
        <p:txBody>
          <a:bodyPr lIns="0" tIns="0" rIns="0" bIns="0" rtlCol="0" anchor="t">
            <a:spAutoFit/>
          </a:bodyPr>
          <a:lstStyle/>
          <a:p>
            <a:pPr marL="3967480" lvl="7">
              <a:lnSpc>
                <a:spcPts val="3300"/>
              </a:lnSpc>
            </a:pPr>
            <a:r>
              <a:rPr lang="en-US" sz="3000" b="1" spc="179">
                <a:solidFill>
                  <a:srgbClr val="1C0140"/>
                </a:solidFill>
                <a:latin typeface="Cooper BT Bold"/>
                <a:ea typeface="Cooper BT Bold"/>
                <a:cs typeface="Cooper BT Bold"/>
              </a:rPr>
              <a:t>In this presentation we will discover the following:</a:t>
            </a:r>
          </a:p>
          <a:p>
            <a:pPr marL="3967480" lvl="7">
              <a:lnSpc>
                <a:spcPts val="3300"/>
              </a:lnSpc>
            </a:pPr>
            <a:endParaRPr lang="en-US" sz="3000" b="1" spc="179">
              <a:solidFill>
                <a:srgbClr val="1C0140"/>
              </a:solidFill>
              <a:latin typeface="Cooper BT Bold"/>
              <a:ea typeface="Cooper BT Bold"/>
              <a:cs typeface="Cooper BT Bold"/>
              <a:sym typeface="Cooper BT Bold"/>
            </a:endParaRPr>
          </a:p>
          <a:p>
            <a:pPr marL="4533900" lvl="7" indent="-566420" algn="l">
              <a:lnSpc>
                <a:spcPts val="3300"/>
              </a:lnSpc>
              <a:buFont typeface="Arial"/>
              <a:buChar char="•"/>
            </a:pPr>
            <a:r>
              <a:rPr lang="en-US" sz="3000" b="1" spc="179">
                <a:solidFill>
                  <a:srgbClr val="1C0140"/>
                </a:solidFill>
                <a:latin typeface="Cooper BT Bold"/>
                <a:ea typeface="Cooper BT Bold"/>
                <a:cs typeface="Cooper BT Bold"/>
                <a:sym typeface="Cooper BT Bold"/>
              </a:rPr>
              <a:t>Identifying crime trends, Detecting anomalies, and Categorizing crimes.</a:t>
            </a:r>
            <a:endParaRPr lang="en-US"/>
          </a:p>
          <a:p>
            <a:pPr marL="4533900" lvl="7" indent="-566420" algn="l">
              <a:lnSpc>
                <a:spcPts val="3300"/>
              </a:lnSpc>
              <a:buFont typeface="Arial"/>
              <a:buChar char="•"/>
            </a:pPr>
            <a:r>
              <a:rPr lang="en-US" sz="3000" b="1" spc="179">
                <a:solidFill>
                  <a:srgbClr val="1C0140"/>
                </a:solidFill>
                <a:latin typeface="Cooper BT Bold"/>
                <a:ea typeface="Cooper BT Bold"/>
                <a:cs typeface="Cooper BT Bold"/>
                <a:sym typeface="Cooper BT Bold"/>
              </a:rPr>
              <a:t>Assessing risks like data quality issues and visualization challenges.</a:t>
            </a:r>
            <a:endParaRPr lang="en-US" sz="3000" b="1" spc="179">
              <a:solidFill>
                <a:srgbClr val="1C0140"/>
              </a:solidFill>
              <a:latin typeface="Cooper BT Bold"/>
              <a:ea typeface="Cooper BT Bold"/>
              <a:cs typeface="Cooper BT Bold"/>
            </a:endParaRPr>
          </a:p>
          <a:p>
            <a:pPr marL="4533900" lvl="7" indent="-566420" algn="l">
              <a:lnSpc>
                <a:spcPts val="3300"/>
              </a:lnSpc>
              <a:buFont typeface="Arial"/>
              <a:buChar char="•"/>
            </a:pPr>
            <a:r>
              <a:rPr lang="en-US" sz="3000" b="1" spc="179">
                <a:solidFill>
                  <a:srgbClr val="1C0140"/>
                </a:solidFill>
                <a:latin typeface="Cooper BT Bold"/>
                <a:ea typeface="Cooper BT Bold"/>
                <a:cs typeface="Cooper BT Bold"/>
                <a:sym typeface="Cooper BT Bold"/>
              </a:rPr>
              <a:t>Project Plan: CRISP-DM methodology.</a:t>
            </a:r>
            <a:endParaRPr lang="en-US" sz="3000" b="1" spc="179">
              <a:solidFill>
                <a:srgbClr val="1C0140"/>
              </a:solidFill>
              <a:latin typeface="Cooper BT Bold"/>
              <a:ea typeface="Cooper BT Bold"/>
              <a:cs typeface="Cooper BT Bold"/>
            </a:endParaRPr>
          </a:p>
        </p:txBody>
      </p:sp>
      <p:grpSp>
        <p:nvGrpSpPr>
          <p:cNvPr id="12" name="Group 12"/>
          <p:cNvGrpSpPr/>
          <p:nvPr/>
        </p:nvGrpSpPr>
        <p:grpSpPr>
          <a:xfrm>
            <a:off x="4616989" y="8438470"/>
            <a:ext cx="9277081" cy="2585325"/>
            <a:chOff x="0" y="0"/>
            <a:chExt cx="12369442" cy="3447100"/>
          </a:xfrm>
        </p:grpSpPr>
        <p:sp>
          <p:nvSpPr>
            <p:cNvPr id="13" name="Freeform 13"/>
            <p:cNvSpPr/>
            <p:nvPr/>
          </p:nvSpPr>
          <p:spPr>
            <a:xfrm>
              <a:off x="0" y="0"/>
              <a:ext cx="2858844" cy="3163313"/>
            </a:xfrm>
            <a:custGeom>
              <a:avLst/>
              <a:gdLst/>
              <a:ahLst/>
              <a:cxnLst/>
              <a:rect l="l" t="t" r="r" b="b"/>
              <a:pathLst>
                <a:path w="2858844" h="3163313">
                  <a:moveTo>
                    <a:pt x="0" y="0"/>
                  </a:moveTo>
                  <a:lnTo>
                    <a:pt x="2858844" y="0"/>
                  </a:lnTo>
                  <a:lnTo>
                    <a:pt x="2858844" y="3163313"/>
                  </a:lnTo>
                  <a:lnTo>
                    <a:pt x="0" y="3163313"/>
                  </a:lnTo>
                  <a:lnTo>
                    <a:pt x="0" y="0"/>
                  </a:lnTo>
                  <a:close/>
                </a:path>
              </a:pathLst>
            </a:custGeom>
            <a:blipFill>
              <a:blip r:embed="rId3"/>
              <a:stretch>
                <a:fillRect/>
              </a:stretch>
            </a:blipFill>
          </p:spPr>
          <p:txBody>
            <a:bodyPr/>
            <a:lstStyle/>
            <a:p>
              <a:endParaRPr lang="en-CA"/>
            </a:p>
          </p:txBody>
        </p:sp>
        <p:sp>
          <p:nvSpPr>
            <p:cNvPr id="14" name="Freeform 14"/>
            <p:cNvSpPr/>
            <p:nvPr/>
          </p:nvSpPr>
          <p:spPr>
            <a:xfrm>
              <a:off x="2581478" y="0"/>
              <a:ext cx="2486221" cy="3447100"/>
            </a:xfrm>
            <a:custGeom>
              <a:avLst/>
              <a:gdLst/>
              <a:ahLst/>
              <a:cxnLst/>
              <a:rect l="l" t="t" r="r" b="b"/>
              <a:pathLst>
                <a:path w="2486221" h="3447100">
                  <a:moveTo>
                    <a:pt x="0" y="0"/>
                  </a:moveTo>
                  <a:lnTo>
                    <a:pt x="2486221" y="0"/>
                  </a:lnTo>
                  <a:lnTo>
                    <a:pt x="2486221" y="3447100"/>
                  </a:lnTo>
                  <a:lnTo>
                    <a:pt x="0" y="3447100"/>
                  </a:lnTo>
                  <a:lnTo>
                    <a:pt x="0" y="0"/>
                  </a:lnTo>
                  <a:close/>
                </a:path>
              </a:pathLst>
            </a:custGeom>
            <a:blipFill>
              <a:blip r:embed="rId4"/>
              <a:stretch>
                <a:fillRect/>
              </a:stretch>
            </a:blipFill>
          </p:spPr>
          <p:txBody>
            <a:bodyPr/>
            <a:lstStyle/>
            <a:p>
              <a:endParaRPr lang="en-CA"/>
            </a:p>
          </p:txBody>
        </p:sp>
        <p:sp>
          <p:nvSpPr>
            <p:cNvPr id="15" name="Freeform 15"/>
            <p:cNvSpPr/>
            <p:nvPr/>
          </p:nvSpPr>
          <p:spPr>
            <a:xfrm flipH="1">
              <a:off x="4102982" y="11575"/>
              <a:ext cx="3038693" cy="3169432"/>
            </a:xfrm>
            <a:custGeom>
              <a:avLst/>
              <a:gdLst/>
              <a:ahLst/>
              <a:cxnLst/>
              <a:rect l="l" t="t" r="r" b="b"/>
              <a:pathLst>
                <a:path w="3038693" h="3169432">
                  <a:moveTo>
                    <a:pt x="3038693" y="0"/>
                  </a:moveTo>
                  <a:lnTo>
                    <a:pt x="0" y="0"/>
                  </a:lnTo>
                  <a:lnTo>
                    <a:pt x="0" y="3169432"/>
                  </a:lnTo>
                  <a:lnTo>
                    <a:pt x="3038693" y="3169432"/>
                  </a:lnTo>
                  <a:lnTo>
                    <a:pt x="3038693" y="0"/>
                  </a:lnTo>
                  <a:close/>
                </a:path>
              </a:pathLst>
            </a:custGeom>
            <a:blipFill>
              <a:blip r:embed="rId5"/>
              <a:stretch>
                <a:fillRect/>
              </a:stretch>
            </a:blipFill>
          </p:spPr>
          <p:txBody>
            <a:bodyPr/>
            <a:lstStyle/>
            <a:p>
              <a:endParaRPr lang="en-CA"/>
            </a:p>
          </p:txBody>
        </p:sp>
        <p:sp>
          <p:nvSpPr>
            <p:cNvPr id="16" name="Freeform 16"/>
            <p:cNvSpPr/>
            <p:nvPr/>
          </p:nvSpPr>
          <p:spPr>
            <a:xfrm>
              <a:off x="6459249" y="66573"/>
              <a:ext cx="2693061" cy="3030167"/>
            </a:xfrm>
            <a:custGeom>
              <a:avLst/>
              <a:gdLst/>
              <a:ahLst/>
              <a:cxnLst/>
              <a:rect l="l" t="t" r="r" b="b"/>
              <a:pathLst>
                <a:path w="2693061" h="3030167">
                  <a:moveTo>
                    <a:pt x="0" y="0"/>
                  </a:moveTo>
                  <a:lnTo>
                    <a:pt x="2693061" y="0"/>
                  </a:lnTo>
                  <a:lnTo>
                    <a:pt x="2693061" y="3030167"/>
                  </a:lnTo>
                  <a:lnTo>
                    <a:pt x="0" y="3030167"/>
                  </a:lnTo>
                  <a:lnTo>
                    <a:pt x="0" y="0"/>
                  </a:lnTo>
                  <a:close/>
                </a:path>
              </a:pathLst>
            </a:custGeom>
            <a:blipFill>
              <a:blip r:embed="rId6"/>
              <a:stretch>
                <a:fillRect/>
              </a:stretch>
            </a:blipFill>
          </p:spPr>
          <p:txBody>
            <a:bodyPr/>
            <a:lstStyle/>
            <a:p>
              <a:endParaRPr lang="en-CA"/>
            </a:p>
          </p:txBody>
        </p:sp>
        <p:sp>
          <p:nvSpPr>
            <p:cNvPr id="17" name="Freeform 17"/>
            <p:cNvSpPr/>
            <p:nvPr/>
          </p:nvSpPr>
          <p:spPr>
            <a:xfrm>
              <a:off x="8932121" y="11575"/>
              <a:ext cx="3437321" cy="2517837"/>
            </a:xfrm>
            <a:custGeom>
              <a:avLst/>
              <a:gdLst/>
              <a:ahLst/>
              <a:cxnLst/>
              <a:rect l="l" t="t" r="r" b="b"/>
              <a:pathLst>
                <a:path w="3437321" h="2517837">
                  <a:moveTo>
                    <a:pt x="0" y="0"/>
                  </a:moveTo>
                  <a:lnTo>
                    <a:pt x="3437321" y="0"/>
                  </a:lnTo>
                  <a:lnTo>
                    <a:pt x="3437321" y="2517837"/>
                  </a:lnTo>
                  <a:lnTo>
                    <a:pt x="0" y="2517837"/>
                  </a:lnTo>
                  <a:lnTo>
                    <a:pt x="0" y="0"/>
                  </a:lnTo>
                  <a:close/>
                </a:path>
              </a:pathLst>
            </a:custGeom>
            <a:blipFill>
              <a:blip r:embed="rId7"/>
              <a:stretch>
                <a:fillRect/>
              </a:stretch>
            </a:blipFill>
          </p:spPr>
          <p:txBody>
            <a:bodyPr/>
            <a:lstStyle/>
            <a:p>
              <a:endParaRPr lang="en-CA"/>
            </a:p>
          </p:txBody>
        </p:sp>
      </p:grpSp>
      <p:sp>
        <p:nvSpPr>
          <p:cNvPr id="18" name="TextBox 11">
            <a:extLst>
              <a:ext uri="{FF2B5EF4-FFF2-40B4-BE49-F238E27FC236}">
                <a16:creationId xmlns:a16="http://schemas.microsoft.com/office/drawing/2014/main" id="{6ECD46C0-7626-E34F-70CF-3C00913E1E07}"/>
              </a:ext>
            </a:extLst>
          </p:cNvPr>
          <p:cNvSpPr txBox="1"/>
          <p:nvPr/>
        </p:nvSpPr>
        <p:spPr>
          <a:xfrm>
            <a:off x="-1648224" y="2964844"/>
            <a:ext cx="17967379" cy="1269578"/>
          </a:xfrm>
          <a:prstGeom prst="rect">
            <a:avLst/>
          </a:prstGeom>
        </p:spPr>
        <p:txBody>
          <a:bodyPr wrap="square" lIns="0" tIns="0" rIns="0" bIns="0" rtlCol="0" anchor="t">
            <a:spAutoFit/>
          </a:bodyPr>
          <a:lstStyle/>
          <a:p>
            <a:pPr marL="3967480" lvl="7">
              <a:lnSpc>
                <a:spcPts val="3300"/>
              </a:lnSpc>
            </a:pPr>
            <a:r>
              <a:rPr lang="en-US" sz="3000" b="1" spc="179">
                <a:solidFill>
                  <a:srgbClr val="1C0140"/>
                </a:solidFill>
                <a:latin typeface="Cooper BT Bold"/>
                <a:cs typeface="Times New Roman"/>
              </a:rPr>
              <a:t>The goal of this project is to analyze the NYPD Complaint Data to support public safety initiatives by identifying actionable insights. </a:t>
            </a:r>
            <a:endParaRPr lang="en-US">
              <a:solidFill>
                <a:srgbClr val="000000"/>
              </a:solidFill>
              <a:latin typeface="Calibri"/>
              <a:cs typeface="Calibri"/>
            </a:endParaRPr>
          </a:p>
        </p:txBody>
      </p:sp>
    </p:spTree>
    <p:extLst>
      <p:ext uri="{BB962C8B-B14F-4D97-AF65-F5344CB8AC3E}">
        <p14:creationId xmlns:p14="http://schemas.microsoft.com/office/powerpoint/2010/main" val="2638669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3176D-8A27-A5A6-D48D-07BAAE4111D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0DD5761-6054-051F-010B-26831B98142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grpSp>
        <p:nvGrpSpPr>
          <p:cNvPr id="3" name="Group 3">
            <a:extLst>
              <a:ext uri="{FF2B5EF4-FFF2-40B4-BE49-F238E27FC236}">
                <a16:creationId xmlns:a16="http://schemas.microsoft.com/office/drawing/2014/main" id="{8922B2A7-AB37-2167-452E-1EA7F1E45275}"/>
              </a:ext>
            </a:extLst>
          </p:cNvPr>
          <p:cNvGrpSpPr/>
          <p:nvPr/>
        </p:nvGrpSpPr>
        <p:grpSpPr>
          <a:xfrm>
            <a:off x="357981" y="359616"/>
            <a:ext cx="17862073" cy="8898684"/>
            <a:chOff x="-90595" y="-226983"/>
            <a:chExt cx="23816098" cy="11864913"/>
          </a:xfrm>
        </p:grpSpPr>
        <p:grpSp>
          <p:nvGrpSpPr>
            <p:cNvPr id="4" name="Group 4">
              <a:extLst>
                <a:ext uri="{FF2B5EF4-FFF2-40B4-BE49-F238E27FC236}">
                  <a16:creationId xmlns:a16="http://schemas.microsoft.com/office/drawing/2014/main" id="{0B7E398B-D8E8-A776-D323-28570F9A1E11}"/>
                </a:ext>
              </a:extLst>
            </p:cNvPr>
            <p:cNvGrpSpPr/>
            <p:nvPr/>
          </p:nvGrpSpPr>
          <p:grpSpPr>
            <a:xfrm>
              <a:off x="359971" y="1177508"/>
              <a:ext cx="23096156" cy="10460422"/>
              <a:chOff x="0" y="-38100"/>
              <a:chExt cx="3876776" cy="1755821"/>
            </a:xfrm>
          </p:grpSpPr>
          <p:sp>
            <p:nvSpPr>
              <p:cNvPr id="5" name="Freeform 5">
                <a:extLst>
                  <a:ext uri="{FF2B5EF4-FFF2-40B4-BE49-F238E27FC236}">
                    <a16:creationId xmlns:a16="http://schemas.microsoft.com/office/drawing/2014/main" id="{6860F965-0125-D623-88D2-9D50FDEFC9E5}"/>
                  </a:ext>
                </a:extLst>
              </p:cNvPr>
              <p:cNvSpPr/>
              <p:nvPr/>
            </p:nvSpPr>
            <p:spPr>
              <a:xfrm>
                <a:off x="0" y="0"/>
                <a:ext cx="3876776" cy="1717721"/>
              </a:xfrm>
              <a:custGeom>
                <a:avLst/>
                <a:gdLst/>
                <a:ahLst/>
                <a:cxnLst/>
                <a:rect l="l" t="t" r="r" b="b"/>
                <a:pathLst>
                  <a:path w="3876776" h="1717721">
                    <a:moveTo>
                      <a:pt x="52596" y="0"/>
                    </a:moveTo>
                    <a:lnTo>
                      <a:pt x="3824180" y="0"/>
                    </a:lnTo>
                    <a:cubicBezTo>
                      <a:pt x="3853228" y="0"/>
                      <a:pt x="3876776" y="23548"/>
                      <a:pt x="3876776" y="52596"/>
                    </a:cubicBezTo>
                    <a:lnTo>
                      <a:pt x="3876776" y="1665125"/>
                    </a:lnTo>
                    <a:cubicBezTo>
                      <a:pt x="3876776" y="1694173"/>
                      <a:pt x="3853228" y="1717721"/>
                      <a:pt x="3824180" y="1717721"/>
                    </a:cubicBezTo>
                    <a:lnTo>
                      <a:pt x="52596" y="1717721"/>
                    </a:lnTo>
                    <a:cubicBezTo>
                      <a:pt x="38647" y="1717721"/>
                      <a:pt x="25269" y="1712180"/>
                      <a:pt x="15405" y="1702316"/>
                    </a:cubicBezTo>
                    <a:cubicBezTo>
                      <a:pt x="5541" y="1692452"/>
                      <a:pt x="0" y="1679074"/>
                      <a:pt x="0" y="1665125"/>
                    </a:cubicBezTo>
                    <a:lnTo>
                      <a:pt x="0" y="52596"/>
                    </a:lnTo>
                    <a:cubicBezTo>
                      <a:pt x="0" y="23548"/>
                      <a:pt x="23548" y="0"/>
                      <a:pt x="52596" y="0"/>
                    </a:cubicBezTo>
                    <a:close/>
                  </a:path>
                </a:pathLst>
              </a:custGeom>
              <a:solidFill>
                <a:srgbClr val="9FCDFF"/>
              </a:solidFill>
            </p:spPr>
            <p:txBody>
              <a:bodyPr/>
              <a:lstStyle/>
              <a:p>
                <a:endParaRPr lang="en-CA"/>
              </a:p>
            </p:txBody>
          </p:sp>
          <p:sp>
            <p:nvSpPr>
              <p:cNvPr id="6" name="TextBox 6">
                <a:extLst>
                  <a:ext uri="{FF2B5EF4-FFF2-40B4-BE49-F238E27FC236}">
                    <a16:creationId xmlns:a16="http://schemas.microsoft.com/office/drawing/2014/main" id="{3FE7DE24-01B5-3473-43FF-B80A5FC8ACDA}"/>
                  </a:ext>
                </a:extLst>
              </p:cNvPr>
              <p:cNvSpPr txBox="1"/>
              <p:nvPr/>
            </p:nvSpPr>
            <p:spPr>
              <a:xfrm>
                <a:off x="0" y="-38100"/>
                <a:ext cx="3876776" cy="1755821"/>
              </a:xfrm>
              <a:prstGeom prst="rect">
                <a:avLst/>
              </a:prstGeom>
            </p:spPr>
            <p:txBody>
              <a:bodyPr lIns="50800" tIns="50800" rIns="50800" bIns="50800" rtlCol="0" anchor="ctr"/>
              <a:lstStyle/>
              <a:p>
                <a:pPr algn="ctr">
                  <a:lnSpc>
                    <a:spcPts val="2660"/>
                  </a:lnSpc>
                  <a:spcBef>
                    <a:spcPct val="0"/>
                  </a:spcBef>
                </a:pPr>
                <a:endParaRPr/>
              </a:p>
            </p:txBody>
          </p:sp>
        </p:grpSp>
        <p:grpSp>
          <p:nvGrpSpPr>
            <p:cNvPr id="7" name="Group 7">
              <a:extLst>
                <a:ext uri="{FF2B5EF4-FFF2-40B4-BE49-F238E27FC236}">
                  <a16:creationId xmlns:a16="http://schemas.microsoft.com/office/drawing/2014/main" id="{3918187A-4AAA-04C9-8278-B656C31897CD}"/>
                </a:ext>
              </a:extLst>
            </p:cNvPr>
            <p:cNvGrpSpPr/>
            <p:nvPr/>
          </p:nvGrpSpPr>
          <p:grpSpPr>
            <a:xfrm>
              <a:off x="1309572" y="-226983"/>
              <a:ext cx="21196953" cy="7820390"/>
              <a:chOff x="0" y="-38100"/>
              <a:chExt cx="3557988" cy="1312682"/>
            </a:xfrm>
          </p:grpSpPr>
          <p:sp>
            <p:nvSpPr>
              <p:cNvPr id="8" name="Freeform 8">
                <a:extLst>
                  <a:ext uri="{FF2B5EF4-FFF2-40B4-BE49-F238E27FC236}">
                    <a16:creationId xmlns:a16="http://schemas.microsoft.com/office/drawing/2014/main" id="{41AC5B44-1183-F54B-DA65-EC995B0AA52A}"/>
                  </a:ext>
                </a:extLst>
              </p:cNvPr>
              <p:cNvSpPr/>
              <p:nvPr/>
            </p:nvSpPr>
            <p:spPr>
              <a:xfrm>
                <a:off x="800047" y="790533"/>
                <a:ext cx="1957894" cy="484049"/>
              </a:xfrm>
              <a:custGeom>
                <a:avLst/>
                <a:gdLst/>
                <a:ahLst/>
                <a:cxnLst/>
                <a:rect l="l" t="t" r="r" b="b"/>
                <a:pathLst>
                  <a:path w="3557987" h="484049">
                    <a:moveTo>
                      <a:pt x="37250" y="0"/>
                    </a:moveTo>
                    <a:lnTo>
                      <a:pt x="3520737" y="0"/>
                    </a:lnTo>
                    <a:cubicBezTo>
                      <a:pt x="3530617" y="0"/>
                      <a:pt x="3540091" y="3925"/>
                      <a:pt x="3547077" y="10910"/>
                    </a:cubicBezTo>
                    <a:cubicBezTo>
                      <a:pt x="3554063" y="17896"/>
                      <a:pt x="3557987" y="27371"/>
                      <a:pt x="3557987" y="37250"/>
                    </a:cubicBezTo>
                    <a:lnTo>
                      <a:pt x="3557987" y="446798"/>
                    </a:lnTo>
                    <a:cubicBezTo>
                      <a:pt x="3557987" y="456678"/>
                      <a:pt x="3554063" y="466153"/>
                      <a:pt x="3547077" y="473138"/>
                    </a:cubicBezTo>
                    <a:cubicBezTo>
                      <a:pt x="3540091" y="480124"/>
                      <a:pt x="3530617" y="484049"/>
                      <a:pt x="3520737" y="484049"/>
                    </a:cubicBezTo>
                    <a:lnTo>
                      <a:pt x="37250" y="484049"/>
                    </a:lnTo>
                    <a:cubicBezTo>
                      <a:pt x="27371" y="484049"/>
                      <a:pt x="17896" y="480124"/>
                      <a:pt x="10910" y="473138"/>
                    </a:cubicBezTo>
                    <a:cubicBezTo>
                      <a:pt x="3925" y="466153"/>
                      <a:pt x="0" y="456678"/>
                      <a:pt x="0" y="446798"/>
                    </a:cubicBezTo>
                    <a:lnTo>
                      <a:pt x="0" y="37250"/>
                    </a:lnTo>
                    <a:cubicBezTo>
                      <a:pt x="0" y="27371"/>
                      <a:pt x="3925" y="17896"/>
                      <a:pt x="10910" y="10910"/>
                    </a:cubicBezTo>
                    <a:cubicBezTo>
                      <a:pt x="17896" y="3925"/>
                      <a:pt x="27371" y="0"/>
                      <a:pt x="37250" y="0"/>
                    </a:cubicBezTo>
                    <a:close/>
                  </a:path>
                </a:pathLst>
              </a:custGeom>
              <a:solidFill>
                <a:srgbClr val="0F2F76"/>
              </a:solidFill>
            </p:spPr>
            <p:txBody>
              <a:bodyPr/>
              <a:lstStyle/>
              <a:p>
                <a:endParaRPr lang="en-CA"/>
              </a:p>
            </p:txBody>
          </p:sp>
          <p:sp>
            <p:nvSpPr>
              <p:cNvPr id="9" name="TextBox 9">
                <a:extLst>
                  <a:ext uri="{FF2B5EF4-FFF2-40B4-BE49-F238E27FC236}">
                    <a16:creationId xmlns:a16="http://schemas.microsoft.com/office/drawing/2014/main" id="{7954D499-3B44-9196-1CFE-2775372C290A}"/>
                  </a:ext>
                </a:extLst>
              </p:cNvPr>
              <p:cNvSpPr txBox="1"/>
              <p:nvPr/>
            </p:nvSpPr>
            <p:spPr>
              <a:xfrm>
                <a:off x="0" y="-38100"/>
                <a:ext cx="3557988" cy="522149"/>
              </a:xfrm>
              <a:prstGeom prst="rect">
                <a:avLst/>
              </a:prstGeom>
            </p:spPr>
            <p:txBody>
              <a:bodyPr lIns="50800" tIns="50800" rIns="50800" bIns="50800" rtlCol="0" anchor="ctr"/>
              <a:lstStyle/>
              <a:p>
                <a:pPr algn="ctr">
                  <a:lnSpc>
                    <a:spcPts val="2660"/>
                  </a:lnSpc>
                </a:pPr>
                <a:endParaRPr/>
              </a:p>
            </p:txBody>
          </p:sp>
        </p:grpSp>
        <p:sp>
          <p:nvSpPr>
            <p:cNvPr id="10" name="TextBox 10">
              <a:extLst>
                <a:ext uri="{FF2B5EF4-FFF2-40B4-BE49-F238E27FC236}">
                  <a16:creationId xmlns:a16="http://schemas.microsoft.com/office/drawing/2014/main" id="{6AB53872-ABD6-1472-21A1-B9B0AC1D2692}"/>
                </a:ext>
              </a:extLst>
            </p:cNvPr>
            <p:cNvSpPr txBox="1"/>
            <p:nvPr/>
          </p:nvSpPr>
          <p:spPr>
            <a:xfrm>
              <a:off x="-90595" y="5613857"/>
              <a:ext cx="23816098" cy="1587721"/>
            </a:xfrm>
            <a:prstGeom prst="rect">
              <a:avLst/>
            </a:prstGeom>
          </p:spPr>
          <p:txBody>
            <a:bodyPr lIns="0" tIns="0" rIns="0" bIns="0" rtlCol="0" anchor="t">
              <a:spAutoFit/>
            </a:bodyPr>
            <a:lstStyle/>
            <a:p>
              <a:pPr algn="ctr">
                <a:lnSpc>
                  <a:spcPts val="9061"/>
                </a:lnSpc>
              </a:pPr>
              <a:r>
                <a:rPr lang="en-US" sz="8237" spc="609">
                  <a:solidFill>
                    <a:srgbClr val="FFFFFF"/>
                  </a:solidFill>
                  <a:latin typeface="TAN St. Canard"/>
                  <a:ea typeface="TAN St. Canard"/>
                  <a:cs typeface="TAN St. Canard"/>
                  <a:sym typeface="TAN St. Canard"/>
                </a:rPr>
                <a:t>Objectives</a:t>
              </a:r>
            </a:p>
          </p:txBody>
        </p:sp>
      </p:grpSp>
      <p:grpSp>
        <p:nvGrpSpPr>
          <p:cNvPr id="11" name="Group 11">
            <a:extLst>
              <a:ext uri="{FF2B5EF4-FFF2-40B4-BE49-F238E27FC236}">
                <a16:creationId xmlns:a16="http://schemas.microsoft.com/office/drawing/2014/main" id="{F4225D1A-FB23-B5DA-F6A7-9248F5B2E373}"/>
              </a:ext>
            </a:extLst>
          </p:cNvPr>
          <p:cNvGrpSpPr/>
          <p:nvPr/>
        </p:nvGrpSpPr>
        <p:grpSpPr>
          <a:xfrm>
            <a:off x="4276510" y="8121249"/>
            <a:ext cx="9734981" cy="2274102"/>
            <a:chOff x="0" y="0"/>
            <a:chExt cx="12979974" cy="3032136"/>
          </a:xfrm>
        </p:grpSpPr>
        <p:sp>
          <p:nvSpPr>
            <p:cNvPr id="12" name="Freeform 12">
              <a:extLst>
                <a:ext uri="{FF2B5EF4-FFF2-40B4-BE49-F238E27FC236}">
                  <a16:creationId xmlns:a16="http://schemas.microsoft.com/office/drawing/2014/main" id="{D76CBDC8-308A-8590-21E4-BC2EBC5DD24D}"/>
                </a:ext>
              </a:extLst>
            </p:cNvPr>
            <p:cNvSpPr/>
            <p:nvPr/>
          </p:nvSpPr>
          <p:spPr>
            <a:xfrm>
              <a:off x="0" y="246679"/>
              <a:ext cx="2647021" cy="2779024"/>
            </a:xfrm>
            <a:custGeom>
              <a:avLst/>
              <a:gdLst/>
              <a:ahLst/>
              <a:cxnLst/>
              <a:rect l="l" t="t" r="r" b="b"/>
              <a:pathLst>
                <a:path w="2647021" h="2779024">
                  <a:moveTo>
                    <a:pt x="0" y="0"/>
                  </a:moveTo>
                  <a:lnTo>
                    <a:pt x="2647021" y="0"/>
                  </a:lnTo>
                  <a:lnTo>
                    <a:pt x="2647021" y="2779024"/>
                  </a:lnTo>
                  <a:lnTo>
                    <a:pt x="0" y="2779024"/>
                  </a:lnTo>
                  <a:lnTo>
                    <a:pt x="0" y="0"/>
                  </a:lnTo>
                  <a:close/>
                </a:path>
              </a:pathLst>
            </a:custGeom>
            <a:blipFill>
              <a:blip r:embed="rId3"/>
              <a:stretch>
                <a:fillRect/>
              </a:stretch>
            </a:blipFill>
          </p:spPr>
          <p:txBody>
            <a:bodyPr/>
            <a:lstStyle/>
            <a:p>
              <a:endParaRPr lang="en-CA"/>
            </a:p>
          </p:txBody>
        </p:sp>
        <p:sp>
          <p:nvSpPr>
            <p:cNvPr id="13" name="Freeform 13">
              <a:extLst>
                <a:ext uri="{FF2B5EF4-FFF2-40B4-BE49-F238E27FC236}">
                  <a16:creationId xmlns:a16="http://schemas.microsoft.com/office/drawing/2014/main" id="{97E2744A-3754-0EE7-1E57-41F443087ED6}"/>
                </a:ext>
              </a:extLst>
            </p:cNvPr>
            <p:cNvSpPr/>
            <p:nvPr/>
          </p:nvSpPr>
          <p:spPr>
            <a:xfrm>
              <a:off x="2369114" y="0"/>
              <a:ext cx="2689094" cy="3025703"/>
            </a:xfrm>
            <a:custGeom>
              <a:avLst/>
              <a:gdLst/>
              <a:ahLst/>
              <a:cxnLst/>
              <a:rect l="l" t="t" r="r" b="b"/>
              <a:pathLst>
                <a:path w="2689094" h="3025703">
                  <a:moveTo>
                    <a:pt x="0" y="0"/>
                  </a:moveTo>
                  <a:lnTo>
                    <a:pt x="2689094" y="0"/>
                  </a:lnTo>
                  <a:lnTo>
                    <a:pt x="2689094" y="3025703"/>
                  </a:lnTo>
                  <a:lnTo>
                    <a:pt x="0" y="3025703"/>
                  </a:lnTo>
                  <a:lnTo>
                    <a:pt x="0" y="0"/>
                  </a:lnTo>
                  <a:close/>
                </a:path>
              </a:pathLst>
            </a:custGeom>
            <a:blipFill>
              <a:blip r:embed="rId4"/>
              <a:stretch>
                <a:fillRect/>
              </a:stretch>
            </a:blipFill>
          </p:spPr>
          <p:txBody>
            <a:bodyPr/>
            <a:lstStyle/>
            <a:p>
              <a:endParaRPr lang="en-CA"/>
            </a:p>
          </p:txBody>
        </p:sp>
        <p:sp>
          <p:nvSpPr>
            <p:cNvPr id="14" name="Freeform 14">
              <a:extLst>
                <a:ext uri="{FF2B5EF4-FFF2-40B4-BE49-F238E27FC236}">
                  <a16:creationId xmlns:a16="http://schemas.microsoft.com/office/drawing/2014/main" id="{5D346CFD-22FA-F993-15AE-CBD5E28D01AB}"/>
                </a:ext>
              </a:extLst>
            </p:cNvPr>
            <p:cNvSpPr/>
            <p:nvPr/>
          </p:nvSpPr>
          <p:spPr>
            <a:xfrm>
              <a:off x="4813867" y="129772"/>
              <a:ext cx="3738955" cy="2902364"/>
            </a:xfrm>
            <a:custGeom>
              <a:avLst/>
              <a:gdLst/>
              <a:ahLst/>
              <a:cxnLst/>
              <a:rect l="l" t="t" r="r" b="b"/>
              <a:pathLst>
                <a:path w="3738955" h="2902364">
                  <a:moveTo>
                    <a:pt x="0" y="0"/>
                  </a:moveTo>
                  <a:lnTo>
                    <a:pt x="3738955" y="0"/>
                  </a:lnTo>
                  <a:lnTo>
                    <a:pt x="3738955" y="2902364"/>
                  </a:lnTo>
                  <a:lnTo>
                    <a:pt x="0" y="2902364"/>
                  </a:lnTo>
                  <a:lnTo>
                    <a:pt x="0" y="0"/>
                  </a:lnTo>
                  <a:close/>
                </a:path>
              </a:pathLst>
            </a:custGeom>
            <a:blipFill>
              <a:blip r:embed="rId5"/>
              <a:stretch>
                <a:fillRect/>
              </a:stretch>
            </a:blipFill>
          </p:spPr>
          <p:txBody>
            <a:bodyPr/>
            <a:lstStyle/>
            <a:p>
              <a:endParaRPr lang="en-CA"/>
            </a:p>
          </p:txBody>
        </p:sp>
        <p:sp>
          <p:nvSpPr>
            <p:cNvPr id="15" name="Freeform 15">
              <a:extLst>
                <a:ext uri="{FF2B5EF4-FFF2-40B4-BE49-F238E27FC236}">
                  <a16:creationId xmlns:a16="http://schemas.microsoft.com/office/drawing/2014/main" id="{B054739B-6DD0-CCCC-2E12-7FDD7F181779}"/>
                </a:ext>
              </a:extLst>
            </p:cNvPr>
            <p:cNvSpPr/>
            <p:nvPr/>
          </p:nvSpPr>
          <p:spPr>
            <a:xfrm>
              <a:off x="8254255" y="129772"/>
              <a:ext cx="2222627" cy="2895931"/>
            </a:xfrm>
            <a:custGeom>
              <a:avLst/>
              <a:gdLst/>
              <a:ahLst/>
              <a:cxnLst/>
              <a:rect l="l" t="t" r="r" b="b"/>
              <a:pathLst>
                <a:path w="2222627" h="2895931">
                  <a:moveTo>
                    <a:pt x="0" y="0"/>
                  </a:moveTo>
                  <a:lnTo>
                    <a:pt x="2222627" y="0"/>
                  </a:lnTo>
                  <a:lnTo>
                    <a:pt x="2222627" y="2895931"/>
                  </a:lnTo>
                  <a:lnTo>
                    <a:pt x="0" y="2895931"/>
                  </a:lnTo>
                  <a:lnTo>
                    <a:pt x="0" y="0"/>
                  </a:lnTo>
                  <a:close/>
                </a:path>
              </a:pathLst>
            </a:custGeom>
            <a:blipFill>
              <a:blip r:embed="rId6"/>
              <a:stretch>
                <a:fillRect/>
              </a:stretch>
            </a:blipFill>
          </p:spPr>
          <p:txBody>
            <a:bodyPr/>
            <a:lstStyle/>
            <a:p>
              <a:endParaRPr lang="en-CA"/>
            </a:p>
          </p:txBody>
        </p:sp>
        <p:sp>
          <p:nvSpPr>
            <p:cNvPr id="16" name="Freeform 16">
              <a:extLst>
                <a:ext uri="{FF2B5EF4-FFF2-40B4-BE49-F238E27FC236}">
                  <a16:creationId xmlns:a16="http://schemas.microsoft.com/office/drawing/2014/main" id="{428B798E-B2EF-57BE-D293-581098DC6F3A}"/>
                </a:ext>
              </a:extLst>
            </p:cNvPr>
            <p:cNvSpPr/>
            <p:nvPr/>
          </p:nvSpPr>
          <p:spPr>
            <a:xfrm>
              <a:off x="10332953" y="246679"/>
              <a:ext cx="2647021" cy="2779024"/>
            </a:xfrm>
            <a:custGeom>
              <a:avLst/>
              <a:gdLst/>
              <a:ahLst/>
              <a:cxnLst/>
              <a:rect l="l" t="t" r="r" b="b"/>
              <a:pathLst>
                <a:path w="2647021" h="2779024">
                  <a:moveTo>
                    <a:pt x="0" y="0"/>
                  </a:moveTo>
                  <a:lnTo>
                    <a:pt x="2647021" y="0"/>
                  </a:lnTo>
                  <a:lnTo>
                    <a:pt x="2647021" y="2779024"/>
                  </a:lnTo>
                  <a:lnTo>
                    <a:pt x="0" y="2779024"/>
                  </a:lnTo>
                  <a:lnTo>
                    <a:pt x="0" y="0"/>
                  </a:lnTo>
                  <a:close/>
                </a:path>
              </a:pathLst>
            </a:custGeom>
            <a:blipFill>
              <a:blip r:embed="rId3"/>
              <a:stretch>
                <a:fillRect/>
              </a:stretch>
            </a:blipFill>
          </p:spPr>
          <p:txBody>
            <a:bodyPr/>
            <a:lstStyle/>
            <a:p>
              <a:endParaRPr lang="en-CA"/>
            </a:p>
          </p:txBody>
        </p:sp>
      </p:grpSp>
    </p:spTree>
    <p:extLst>
      <p:ext uri="{BB962C8B-B14F-4D97-AF65-F5344CB8AC3E}">
        <p14:creationId xmlns:p14="http://schemas.microsoft.com/office/powerpoint/2010/main" val="11994849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AA5C9154F4F674BBB28C3A1FF2ED6D8" ma:contentTypeVersion="15" ma:contentTypeDescription="Create a new document." ma:contentTypeScope="" ma:versionID="0373c32d8c8b4cc08e6a21511fc38df9">
  <xsd:schema xmlns:xsd="http://www.w3.org/2001/XMLSchema" xmlns:xs="http://www.w3.org/2001/XMLSchema" xmlns:p="http://schemas.microsoft.com/office/2006/metadata/properties" xmlns:ns3="28966abe-82a2-4ade-b8fd-8b54884940af" xmlns:ns4="fddcc1af-76e6-4eca-9734-ec8aaed1a107" targetNamespace="http://schemas.microsoft.com/office/2006/metadata/properties" ma:root="true" ma:fieldsID="45e0154077d10fdc59bdb7fd32ee4182" ns3:_="" ns4:_="">
    <xsd:import namespace="28966abe-82a2-4ade-b8fd-8b54884940af"/>
    <xsd:import namespace="fddcc1af-76e6-4eca-9734-ec8aaed1a107"/>
    <xsd:element name="properties">
      <xsd:complexType>
        <xsd:sequence>
          <xsd:element name="documentManagement">
            <xsd:complexType>
              <xsd:all>
                <xsd:element ref="ns3:MediaServiceMetadata" minOccurs="0"/>
                <xsd:element ref="ns3:MediaServiceFastMetadata" minOccurs="0"/>
                <xsd:element ref="ns3:_activity" minOccurs="0"/>
                <xsd:element ref="ns3:MediaServiceObjectDetectorVersions" minOccurs="0"/>
                <xsd:element ref="ns3:MediaServiceAutoTags" minOccurs="0"/>
                <xsd:element ref="ns3:MediaServiceOCR" minOccurs="0"/>
                <xsd:element ref="ns3:MediaServiceGenerationTime" minOccurs="0"/>
                <xsd:element ref="ns3:MediaServiceEventHashCode" minOccurs="0"/>
                <xsd:element ref="ns3:MediaLengthInSeconds" minOccurs="0"/>
                <xsd:element ref="ns3:MediaServiceDateTaken" minOccurs="0"/>
                <xsd:element ref="ns3:MediaServiceSystemTags" minOccurs="0"/>
                <xsd:element ref="ns3:MediaServiceSearchPropertie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966abe-82a2-4ade-b8fd-8b54884940a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SystemTags" ma:index="18" nillable="true" ma:displayName="MediaServiceSystemTags" ma:hidden="true" ma:internalName="MediaServiceSystemTags" ma:readOnly="true">
      <xsd:simpleType>
        <xsd:restriction base="dms:Note"/>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ddcc1af-76e6-4eca-9734-ec8aaed1a107"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element name="SharingHintHash" ma:index="2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28966abe-82a2-4ade-b8fd-8b54884940af" xsi:nil="true"/>
  </documentManagement>
</p:properties>
</file>

<file path=customXml/itemProps1.xml><?xml version="1.0" encoding="utf-8"?>
<ds:datastoreItem xmlns:ds="http://schemas.openxmlformats.org/officeDocument/2006/customXml" ds:itemID="{D2D2F5E2-10F2-4A12-903C-0C6F3B1C5173}">
  <ds:schemaRefs>
    <ds:schemaRef ds:uri="http://schemas.microsoft.com/sharepoint/v3/contenttype/forms"/>
  </ds:schemaRefs>
</ds:datastoreItem>
</file>

<file path=customXml/itemProps2.xml><?xml version="1.0" encoding="utf-8"?>
<ds:datastoreItem xmlns:ds="http://schemas.openxmlformats.org/officeDocument/2006/customXml" ds:itemID="{2F5DBA85-3C56-49B6-B0D0-0CE4C7A07BB5}">
  <ds:schemaRefs>
    <ds:schemaRef ds:uri="28966abe-82a2-4ade-b8fd-8b54884940af"/>
    <ds:schemaRef ds:uri="fddcc1af-76e6-4eca-9734-ec8aaed1a10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157AF1D-4547-4C84-8CDF-F1E9346BBC07}">
  <ds:schemaRefs>
    <ds:schemaRef ds:uri="http://purl.org/dc/dcmitype/"/>
    <ds:schemaRef ds:uri="http://schemas.microsoft.com/office/2006/documentManagement/types"/>
    <ds:schemaRef ds:uri="28966abe-82a2-4ade-b8fd-8b54884940af"/>
    <ds:schemaRef ds:uri="http://purl.org/dc/elements/1.1/"/>
    <ds:schemaRef ds:uri="http://schemas.microsoft.com/office/2006/metadata/properties"/>
    <ds:schemaRef ds:uri="http://www.w3.org/XML/1998/namespace"/>
    <ds:schemaRef ds:uri="http://purl.org/dc/terms/"/>
    <ds:schemaRef ds:uri="http://schemas.microsoft.com/office/infopath/2007/PartnerControls"/>
    <ds:schemaRef ds:uri="http://schemas.openxmlformats.org/package/2006/metadata/core-properties"/>
    <ds:schemaRef ds:uri="fddcc1af-76e6-4eca-9734-ec8aaed1a107"/>
  </ds:schemaRefs>
</ds:datastoreItem>
</file>

<file path=docMetadata/LabelInfo.xml><?xml version="1.0" encoding="utf-8"?>
<clbl:labelList xmlns:clbl="http://schemas.microsoft.com/office/2020/mipLabelMetadata">
  <clbl:label id="{ec1bd924-0a6a-4aa9-aa89-c980316c0449}" enabled="0" method="" siteId="{ec1bd924-0a6a-4aa9-aa89-c980316c0449}" removed="1"/>
</clbl:labelList>
</file>

<file path=docProps/app.xml><?xml version="1.0" encoding="utf-8"?>
<Properties xmlns="http://schemas.openxmlformats.org/officeDocument/2006/extended-properties" xmlns:vt="http://schemas.openxmlformats.org/officeDocument/2006/docPropsVTypes">
  <TotalTime>0</TotalTime>
  <Words>3160</Words>
  <Application>Microsoft Office PowerPoint</Application>
  <PresentationFormat>Custom</PresentationFormat>
  <Paragraphs>600</Paragraphs>
  <Slides>65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65</vt:i4>
      </vt:variant>
    </vt:vector>
  </HeadingPairs>
  <TitlesOfParts>
    <vt:vector size="73" baseType="lpstr">
      <vt:lpstr>Wingdings</vt:lpstr>
      <vt:lpstr>Times New Roman</vt:lpstr>
      <vt:lpstr>TAN St. Canard</vt:lpstr>
      <vt:lpstr>Courier New</vt:lpstr>
      <vt:lpstr>Arial</vt:lpstr>
      <vt:lpstr>Calibri</vt:lpstr>
      <vt:lpstr>Cooper BT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NYPD_Group13_Presentation</dc:title>
  <dc:creator>Ved Patel</dc:creator>
  <cp:lastModifiedBy>Ved Patel</cp:lastModifiedBy>
  <cp:revision>1</cp:revision>
  <dcterms:created xsi:type="dcterms:W3CDTF">2006-08-16T00:00:00Z</dcterms:created>
  <dcterms:modified xsi:type="dcterms:W3CDTF">2024-11-25T05:20:58Z</dcterms:modified>
  <dc:identifier>DAGXQrJpinM</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0x0101002AA5C9154F4F674BBB28C3A1FF2ED6D8</vt:lpwstr>
  </property>
</Properties>
</file>